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320" r:id="rId3"/>
    <p:sldId id="259" r:id="rId4"/>
    <p:sldId id="270" r:id="rId5"/>
    <p:sldId id="287" r:id="rId6"/>
    <p:sldId id="310" r:id="rId7"/>
    <p:sldId id="311" r:id="rId8"/>
    <p:sldId id="258" r:id="rId9"/>
    <p:sldId id="312" r:id="rId10"/>
    <p:sldId id="313" r:id="rId11"/>
    <p:sldId id="314" r:id="rId12"/>
    <p:sldId id="315" r:id="rId13"/>
    <p:sldId id="301" r:id="rId14"/>
    <p:sldId id="290" r:id="rId15"/>
    <p:sldId id="302" r:id="rId16"/>
    <p:sldId id="305" r:id="rId17"/>
    <p:sldId id="309" r:id="rId18"/>
    <p:sldId id="257" r:id="rId19"/>
    <p:sldId id="316" r:id="rId20"/>
    <p:sldId id="317" r:id="rId21"/>
    <p:sldId id="322" r:id="rId22"/>
    <p:sldId id="307" r:id="rId23"/>
    <p:sldId id="308" r:id="rId24"/>
    <p:sldId id="318" r:id="rId25"/>
    <p:sldId id="319" r:id="rId26"/>
    <p:sldId id="306" r:id="rId27"/>
    <p:sldId id="321" r:id="rId28"/>
  </p:sldIdLst>
  <p:sldSz cx="10080625" cy="5670550"/>
  <p:notesSz cx="7559675" cy="10691813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6" d="100"/>
          <a:sy n="136" d="100"/>
        </p:scale>
        <p:origin x="106" y="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DB1C77-1420-47D5-827D-62714344500A}" type="datetimeFigureOut">
              <a:rPr lang="et-EE" smtClean="0"/>
              <a:t>05.07.2022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DBB27D-01C6-4AB8-BE9B-64D2ED6FE33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23507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BB27D-01C6-4AB8-BE9B-64D2ED6FE336}" type="slidenum">
              <a:rPr lang="et-EE" smtClean="0"/>
              <a:t>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02594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BB27D-01C6-4AB8-BE9B-64D2ED6FE336}" type="slidenum">
              <a:rPr lang="et-EE" smtClean="0"/>
              <a:t>24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3123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BB27D-01C6-4AB8-BE9B-64D2ED6FE336}" type="slidenum">
              <a:rPr lang="et-EE" smtClean="0"/>
              <a:t>25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12037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BB27D-01C6-4AB8-BE9B-64D2ED6FE336}" type="slidenum">
              <a:rPr lang="et-EE" smtClean="0"/>
              <a:t>27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89582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BB27D-01C6-4AB8-BE9B-64D2ED6FE336}" type="slidenum">
              <a:rPr lang="et-EE" smtClean="0"/>
              <a:t>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63823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BB27D-01C6-4AB8-BE9B-64D2ED6FE336}" type="slidenum">
              <a:rPr lang="et-EE" smtClean="0"/>
              <a:t>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33679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BB27D-01C6-4AB8-BE9B-64D2ED6FE336}" type="slidenum">
              <a:rPr lang="et-EE" smtClean="0"/>
              <a:t>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24924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BB27D-01C6-4AB8-BE9B-64D2ED6FE336}" type="slidenum">
              <a:rPr lang="et-EE" smtClean="0"/>
              <a:t>13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94302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BB27D-01C6-4AB8-BE9B-64D2ED6FE336}" type="slidenum">
              <a:rPr lang="et-EE" smtClean="0"/>
              <a:t>18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98078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BB27D-01C6-4AB8-BE9B-64D2ED6FE336}" type="slidenum">
              <a:rPr lang="et-EE" smtClean="0"/>
              <a:t>19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19657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BB27D-01C6-4AB8-BE9B-64D2ED6FE336}" type="slidenum">
              <a:rPr lang="et-EE" smtClean="0"/>
              <a:t>22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04446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BB27D-01C6-4AB8-BE9B-64D2ED6FE336}" type="slidenum">
              <a:rPr lang="et-EE" smtClean="0"/>
              <a:t>23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43242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t-EE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t-EE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t-EE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t-EE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t-EE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t-EE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t-EE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t-EE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t-EE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t-EE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t-EE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t-EE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t-EE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t-EE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t-EE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42924-F703-426E-9314-A4A860CE8D7C}" type="datetimeFigureOut">
              <a:rPr lang="et-EE" smtClean="0"/>
              <a:t>05.07.2022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4A2D-2B87-4499-BC7F-13C697F2E9E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8601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928028"/>
            <a:ext cx="8568531" cy="1974191"/>
          </a:xfrm>
        </p:spPr>
        <p:txBody>
          <a:bodyPr anchor="b"/>
          <a:lstStyle>
            <a:lvl1pPr algn="ctr">
              <a:defRPr sz="4961"/>
            </a:lvl1pPr>
          </a:lstStyle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78" y="2978352"/>
            <a:ext cx="7560469" cy="1369070"/>
          </a:xfrm>
        </p:spPr>
        <p:txBody>
          <a:bodyPr/>
          <a:lstStyle>
            <a:lvl1pPr marL="0" indent="0" algn="ctr">
              <a:buNone/>
              <a:defRPr sz="1985"/>
            </a:lvl1pPr>
            <a:lvl2pPr marL="378059" indent="0" algn="ctr">
              <a:buNone/>
              <a:defRPr sz="1654"/>
            </a:lvl2pPr>
            <a:lvl3pPr marL="756117" indent="0" algn="ctr">
              <a:buNone/>
              <a:defRPr sz="1488"/>
            </a:lvl3pPr>
            <a:lvl4pPr marL="1134176" indent="0" algn="ctr">
              <a:buNone/>
              <a:defRPr sz="1323"/>
            </a:lvl4pPr>
            <a:lvl5pPr marL="1512235" indent="0" algn="ctr">
              <a:buNone/>
              <a:defRPr sz="1323"/>
            </a:lvl5pPr>
            <a:lvl6pPr marL="1890293" indent="0" algn="ctr">
              <a:buNone/>
              <a:defRPr sz="1323"/>
            </a:lvl6pPr>
            <a:lvl7pPr marL="2268352" indent="0" algn="ctr">
              <a:buNone/>
              <a:defRPr sz="1323"/>
            </a:lvl7pPr>
            <a:lvl8pPr marL="2646411" indent="0" algn="ctr">
              <a:buNone/>
              <a:defRPr sz="1323"/>
            </a:lvl8pPr>
            <a:lvl9pPr marL="3024469" indent="0" algn="ctr">
              <a:buNone/>
              <a:defRPr sz="1323"/>
            </a:lvl9pPr>
          </a:lstStyle>
          <a:p>
            <a:r>
              <a:rPr lang="et-EE"/>
              <a:t>Klõpsake laadi muutmiseks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6D654-CA60-450B-AD3A-E1DB6F2F6B68}" type="datetimeFigureOut">
              <a:rPr lang="et-EE" smtClean="0"/>
              <a:t>05.07.2022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3995-1DB4-4950-9DB8-C7936C9D0CC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29710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t-EE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t-E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t-EE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t-EE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t-EE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t-EE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t-EE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t-EE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t-E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t-EE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t-EE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t-EE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t-EE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t-EE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t-EE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t-EE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t-EE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t-EE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t-EE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t-EE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t-EE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t-EE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06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t-EE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84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t-EE" sz="2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6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t-EE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42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t-EE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t-EE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t-EE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t-EE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5165280"/>
            <a:ext cx="2348280" cy="3909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t-E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et-E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5165280"/>
            <a:ext cx="2348280" cy="3909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6814EC7D-237C-43AA-B76B-021709008AF4}" type="slidenum">
              <a:rPr lang="et-E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t-E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/>
          <p:nvPr/>
        </p:nvPicPr>
        <p:blipFill>
          <a:blip r:embed="rId2"/>
          <a:stretch/>
        </p:blipFill>
        <p:spPr>
          <a:xfrm>
            <a:off x="925920" y="17640"/>
            <a:ext cx="8184600" cy="5669640"/>
          </a:xfrm>
          <a:prstGeom prst="rect">
            <a:avLst/>
          </a:prstGeom>
          <a:ln>
            <a:noFill/>
          </a:ln>
        </p:spPr>
      </p:pic>
      <p:sp>
        <p:nvSpPr>
          <p:cNvPr id="42" name="TextShape 1"/>
          <p:cNvSpPr txBox="1"/>
          <p:nvPr/>
        </p:nvSpPr>
        <p:spPr>
          <a:xfrm>
            <a:off x="391320" y="1368000"/>
            <a:ext cx="9071640" cy="2344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t-EE" sz="4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</a:rPr>
              <a:t>Kalevipoeg in </a:t>
            </a:r>
            <a:r>
              <a:rPr lang="et-EE" sz="4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</a:rPr>
              <a:t>the</a:t>
            </a:r>
            <a:r>
              <a:rPr lang="et-EE" sz="4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</a:rPr>
              <a:t> FILTER-</a:t>
            </a:r>
            <a:r>
              <a:rPr lang="et-EE" sz="4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</a:rPr>
              <a:t>machine</a:t>
            </a:r>
            <a:br>
              <a:rPr dirty="0">
                <a:latin typeface="Garamond" panose="02020404030301010803" pitchFamily="18" charset="0"/>
              </a:rPr>
            </a:br>
            <a:r>
              <a:rPr lang="et-EE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</a:rPr>
              <a:t>New </a:t>
            </a:r>
            <a:r>
              <a:rPr lang="et-EE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</a:rPr>
              <a:t>opportunities</a:t>
            </a:r>
            <a:r>
              <a:rPr lang="et-EE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</a:rPr>
              <a:t> </a:t>
            </a:r>
            <a:r>
              <a:rPr lang="et-EE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</a:rPr>
              <a:t>to</a:t>
            </a:r>
            <a:r>
              <a:rPr lang="et-EE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</a:rPr>
              <a:t> </a:t>
            </a:r>
            <a:r>
              <a:rPr lang="et-EE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</a:rPr>
              <a:t>study</a:t>
            </a:r>
            <a:r>
              <a:rPr lang="et-EE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</a:rPr>
              <a:t> </a:t>
            </a:r>
            <a:r>
              <a:rPr lang="et-EE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</a:rPr>
              <a:t>the</a:t>
            </a:r>
            <a:r>
              <a:rPr lang="et-EE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</a:rPr>
              <a:t> </a:t>
            </a:r>
            <a:r>
              <a:rPr lang="et-EE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</a:rPr>
              <a:t>links</a:t>
            </a:r>
            <a:r>
              <a:rPr lang="et-EE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</a:rPr>
              <a:t> </a:t>
            </a:r>
            <a:r>
              <a:rPr lang="et-EE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</a:rPr>
              <a:t>between</a:t>
            </a:r>
            <a:r>
              <a:rPr lang="et-EE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</a:rPr>
              <a:t> </a:t>
            </a:r>
            <a:r>
              <a:rPr lang="et-EE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</a:rPr>
              <a:t>literary</a:t>
            </a:r>
            <a:r>
              <a:rPr lang="et-EE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</a:rPr>
              <a:t> and oral </a:t>
            </a:r>
            <a:r>
              <a:rPr lang="et-EE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</a:rPr>
              <a:t>poetries</a:t>
            </a:r>
            <a:br>
              <a:rPr dirty="0"/>
            </a:br>
            <a:endParaRPr lang="et-EE" sz="4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TextShape 2"/>
          <p:cNvSpPr txBox="1"/>
          <p:nvPr/>
        </p:nvSpPr>
        <p:spPr>
          <a:xfrm>
            <a:off x="0" y="3024000"/>
            <a:ext cx="10080000" cy="302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t-EE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</a:rPr>
              <a:t>Liina Saarlo, Mari Sarv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</a:rPr>
              <a:t>,</a:t>
            </a:r>
            <a:r>
              <a:rPr lang="et-EE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</a:rPr>
              <a:t> Susanna Mett</a:t>
            </a:r>
          </a:p>
          <a:p>
            <a:pPr algn="ctr"/>
            <a:r>
              <a:rPr lang="et-EE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</a:rPr>
              <a:t>Estonian Literary Museum</a:t>
            </a:r>
          </a:p>
          <a:p>
            <a:pPr algn="ctr"/>
            <a:endParaRPr lang="et-EE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entium Book Basic"/>
            </a:endParaRPr>
          </a:p>
          <a:p>
            <a:pPr algn="ctr"/>
            <a:r>
              <a:rPr lang="et-EE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</a:rPr>
              <a:t>Plotting Poetry 5 - Popular Voices. 4-6 July 2022 – Estonian Literary Museum, Tartu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2641" y="473168"/>
            <a:ext cx="9400129" cy="4395322"/>
          </a:xfrm>
          <a:prstGeom prst="rect">
            <a:avLst/>
          </a:prstGeom>
          <a:solidFill>
            <a:srgbClr val="FFFFFF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t-EE" sz="3200" u="sng" cap="small" dirty="0" err="1">
                <a:latin typeface="Garamond" panose="02020404030301010803" pitchFamily="18" charset="0"/>
              </a:rPr>
              <a:t>Sentence</a:t>
            </a:r>
            <a:r>
              <a:rPr lang="et-EE" sz="3200" u="sng" cap="small" dirty="0">
                <a:latin typeface="Garamond" panose="02020404030301010803" pitchFamily="18" charset="0"/>
              </a:rPr>
              <a:t> </a:t>
            </a:r>
            <a:r>
              <a:rPr lang="et-EE" sz="3200" u="sng" cap="small" dirty="0" err="1">
                <a:latin typeface="Garamond" panose="02020404030301010803" pitchFamily="18" charset="0"/>
              </a:rPr>
              <a:t>structure</a:t>
            </a:r>
            <a:endParaRPr lang="et-EE" sz="3200" u="sng" cap="small" dirty="0">
              <a:latin typeface="Garamond" pitchFamily="18" charset="0"/>
            </a:endParaRPr>
          </a:p>
          <a:p>
            <a:pPr algn="ctr">
              <a:defRPr/>
            </a:pPr>
            <a:endParaRPr lang="et-EE" sz="3200" u="sng" cap="small" dirty="0">
              <a:latin typeface="Garamond" pitchFamily="18" charset="0"/>
            </a:endParaRPr>
          </a:p>
          <a:p>
            <a:pPr>
              <a:buClr>
                <a:srgbClr val="C00000"/>
              </a:buClr>
              <a:defRPr/>
            </a:pPr>
            <a:r>
              <a:rPr lang="et-EE" sz="3200" dirty="0">
                <a:latin typeface="Garamond" panose="02020404030301010803" pitchFamily="18" charset="0"/>
                <a:ea typeface="+mj-ea"/>
                <a:cs typeface="+mj-cs"/>
              </a:rPr>
              <a:t>I</a:t>
            </a:r>
            <a:r>
              <a:rPr lang="en-US" sz="3200" dirty="0">
                <a:latin typeface="Garamond" panose="02020404030301010803" pitchFamily="18" charset="0"/>
                <a:ea typeface="+mj-ea"/>
                <a:cs typeface="+mj-cs"/>
              </a:rPr>
              <a:t>n </a:t>
            </a:r>
            <a:r>
              <a:rPr lang="et-EE" sz="3200" dirty="0">
                <a:solidFill>
                  <a:srgbClr val="C00000"/>
                </a:solidFill>
                <a:latin typeface="Garamond" panose="02020404030301010803" pitchFamily="18" charset="0"/>
                <a:ea typeface="+mj-ea"/>
                <a:cs typeface="+mj-cs"/>
              </a:rPr>
              <a:t>runosong</a:t>
            </a:r>
            <a:r>
              <a:rPr lang="en-US" sz="3200" dirty="0">
                <a:latin typeface="Garamond" panose="02020404030301010803" pitchFamily="18" charset="0"/>
                <a:ea typeface="+mj-ea"/>
                <a:cs typeface="+mj-cs"/>
              </a:rPr>
              <a:t> sentence is limited to </a:t>
            </a:r>
            <a:r>
              <a:rPr lang="et-EE" sz="3200" dirty="0">
                <a:latin typeface="Garamond" panose="02020404030301010803" pitchFamily="18" charset="0"/>
                <a:ea typeface="+mj-ea"/>
                <a:cs typeface="+mj-cs"/>
              </a:rPr>
              <a:t>the length of a</a:t>
            </a:r>
            <a:r>
              <a:rPr lang="en-US" sz="32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3200" dirty="0">
                <a:latin typeface="Garamond" panose="02020404030301010803" pitchFamily="18" charset="0"/>
                <a:ea typeface="+mj-ea"/>
                <a:cs typeface="+mj-cs"/>
              </a:rPr>
              <a:t>verse, with parallel lines reformulating the main line or part of it; t</a:t>
            </a:r>
            <a:r>
              <a:rPr lang="en-US" sz="3200" dirty="0">
                <a:latin typeface="Garamond" panose="02020404030301010803" pitchFamily="18" charset="0"/>
                <a:ea typeface="+mj-ea"/>
                <a:cs typeface="+mj-cs"/>
              </a:rPr>
              <a:t>here are no subordinative sentences. </a:t>
            </a:r>
            <a:r>
              <a:rPr lang="et-EE" sz="3200" dirty="0">
                <a:latin typeface="Garamond" panose="02020404030301010803" pitchFamily="18" charset="0"/>
                <a:ea typeface="+mj-ea"/>
                <a:cs typeface="+mj-cs"/>
              </a:rPr>
              <a:t>S</a:t>
            </a:r>
            <a:r>
              <a:rPr lang="en-US" sz="3200" dirty="0" err="1">
                <a:latin typeface="Garamond" panose="02020404030301010803" pitchFamily="18" charset="0"/>
                <a:ea typeface="+mj-ea"/>
                <a:cs typeface="+mj-cs"/>
              </a:rPr>
              <a:t>entence</a:t>
            </a:r>
            <a:r>
              <a:rPr lang="et-EE" sz="3200" dirty="0">
                <a:latin typeface="Garamond" panose="02020404030301010803" pitchFamily="18" charset="0"/>
                <a:ea typeface="+mj-ea"/>
                <a:cs typeface="+mj-cs"/>
              </a:rPr>
              <a:t>s</a:t>
            </a:r>
            <a:r>
              <a:rPr lang="en-US" sz="3200" dirty="0">
                <a:latin typeface="Garamond" panose="02020404030301010803" pitchFamily="18" charset="0"/>
                <a:ea typeface="+mj-ea"/>
                <a:cs typeface="+mj-cs"/>
              </a:rPr>
              <a:t> do not continue in next parallelistic group or verse.</a:t>
            </a:r>
            <a:endParaRPr lang="et-EE" sz="3200" dirty="0">
              <a:latin typeface="Garamond" panose="02020404030301010803" pitchFamily="18" charset="0"/>
              <a:ea typeface="+mj-ea"/>
              <a:cs typeface="+mj-cs"/>
            </a:endParaRPr>
          </a:p>
          <a:p>
            <a:pPr>
              <a:buClr>
                <a:srgbClr val="C00000"/>
              </a:buClr>
              <a:defRPr/>
            </a:pPr>
            <a:endParaRPr lang="et-EE" sz="3200" dirty="0">
              <a:latin typeface="Garamond" panose="02020404030301010803" pitchFamily="18" charset="0"/>
              <a:ea typeface="+mj-ea"/>
              <a:cs typeface="+mj-cs"/>
            </a:endParaRPr>
          </a:p>
          <a:p>
            <a:pPr>
              <a:buClr>
                <a:srgbClr val="C00000"/>
              </a:buClr>
              <a:defRPr/>
            </a:pPr>
            <a:r>
              <a:rPr lang="et-EE" sz="3200" dirty="0">
                <a:latin typeface="Garamond" panose="02020404030301010803" pitchFamily="18" charset="0"/>
                <a:ea typeface="+mj-ea"/>
                <a:cs typeface="+mj-cs"/>
              </a:rPr>
              <a:t>In </a:t>
            </a:r>
            <a:r>
              <a:rPr lang="et-EE" sz="3200" dirty="0">
                <a:solidFill>
                  <a:srgbClr val="C00000"/>
                </a:solidFill>
                <a:latin typeface="Garamond" panose="02020404030301010803" pitchFamily="18" charset="0"/>
                <a:ea typeface="+mj-ea"/>
                <a:cs typeface="+mj-cs"/>
              </a:rPr>
              <a:t>Kalevipoeg</a:t>
            </a:r>
            <a:r>
              <a:rPr lang="et-EE" sz="3200" dirty="0">
                <a:latin typeface="Garamond" panose="02020404030301010803" pitchFamily="18" charset="0"/>
                <a:ea typeface="+mj-ea"/>
                <a:cs typeface="+mj-cs"/>
              </a:rPr>
              <a:t> long and complex sentences are broken into lines of metrical alliterative verses, occasionally ornamented with parallelism.</a:t>
            </a:r>
            <a:endParaRPr lang="en-US" sz="3200" dirty="0"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23817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" y="1390069"/>
            <a:ext cx="4247535" cy="3962516"/>
          </a:xfrm>
          <a:prstGeom prst="rect">
            <a:avLst/>
          </a:prstGeom>
          <a:solidFill>
            <a:srgbClr val="FFFFFF">
              <a:alpha val="60000"/>
            </a:srgbClr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t-EE" sz="2800" dirty="0" err="1">
                <a:latin typeface="Garamond" panose="02020404030301010803" pitchFamily="18" charset="0"/>
                <a:ea typeface="+mj-ea"/>
                <a:cs typeface="+mj-cs"/>
              </a:rPr>
              <a:t>Käigist</a:t>
            </a:r>
            <a:r>
              <a:rPr lang="et-EE" sz="28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2800" dirty="0" err="1">
                <a:latin typeface="Garamond" panose="02020404030301010803" pitchFamily="18" charset="0"/>
                <a:ea typeface="+mj-ea"/>
                <a:cs typeface="+mj-cs"/>
              </a:rPr>
              <a:t>väsind</a:t>
            </a:r>
            <a:r>
              <a:rPr lang="et-EE" sz="2800" dirty="0">
                <a:latin typeface="Garamond" panose="02020404030301010803" pitchFamily="18" charset="0"/>
                <a:ea typeface="+mj-ea"/>
                <a:cs typeface="+mj-cs"/>
              </a:rPr>
              <a:t> kangelane</a:t>
            </a:r>
          </a:p>
          <a:p>
            <a:pPr algn="ctr">
              <a:defRPr/>
            </a:pPr>
            <a:r>
              <a:rPr lang="et-EE" sz="2800" dirty="0">
                <a:latin typeface="Garamond" panose="02020404030301010803" pitchFamily="18" charset="0"/>
                <a:ea typeface="+mj-ea"/>
                <a:cs typeface="+mj-cs"/>
              </a:rPr>
              <a:t>koopa </a:t>
            </a:r>
            <a:r>
              <a:rPr lang="et-EE" sz="2800" dirty="0" err="1">
                <a:latin typeface="Garamond" panose="02020404030301010803" pitchFamily="18" charset="0"/>
                <a:ea typeface="+mj-ea"/>
                <a:cs typeface="+mj-cs"/>
              </a:rPr>
              <a:t>suussa</a:t>
            </a:r>
            <a:r>
              <a:rPr lang="et-EE" sz="28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2800" dirty="0" err="1">
                <a:latin typeface="Garamond" panose="02020404030301010803" pitchFamily="18" charset="0"/>
                <a:ea typeface="+mj-ea"/>
                <a:cs typeface="+mj-cs"/>
              </a:rPr>
              <a:t>seisatelles</a:t>
            </a:r>
            <a:endParaRPr lang="et-EE" sz="2800" dirty="0">
              <a:latin typeface="Garamond" panose="02020404030301010803" pitchFamily="18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t-EE" sz="2800" dirty="0">
                <a:latin typeface="Garamond" panose="02020404030301010803" pitchFamily="18" charset="0"/>
                <a:ea typeface="+mj-ea"/>
                <a:cs typeface="+mj-cs"/>
              </a:rPr>
              <a:t>mõtteid nõnda mõlgutama:</a:t>
            </a:r>
          </a:p>
          <a:p>
            <a:pPr algn="ctr">
              <a:defRPr/>
            </a:pPr>
            <a:r>
              <a:rPr lang="et-EE" sz="2800" b="1" dirty="0">
                <a:latin typeface="Garamond" panose="02020404030301010803" pitchFamily="18" charset="0"/>
                <a:ea typeface="+mj-ea"/>
                <a:cs typeface="+mj-cs"/>
              </a:rPr>
              <a:t>õnnelt leian öömaja,</a:t>
            </a:r>
          </a:p>
          <a:p>
            <a:pPr algn="ctr">
              <a:defRPr/>
            </a:pPr>
            <a:r>
              <a:rPr lang="et-EE" sz="2800" b="1" dirty="0">
                <a:latin typeface="Garamond" panose="02020404030301010803" pitchFamily="18" charset="0"/>
                <a:ea typeface="+mj-ea"/>
                <a:cs typeface="+mj-cs"/>
              </a:rPr>
              <a:t>parajada puhkepaika,</a:t>
            </a:r>
          </a:p>
          <a:p>
            <a:pPr algn="ctr">
              <a:defRPr/>
            </a:pPr>
            <a:r>
              <a:rPr lang="et-EE" sz="2800" dirty="0">
                <a:latin typeface="Garamond" panose="02020404030301010803" pitchFamily="18" charset="0"/>
                <a:ea typeface="+mj-ea"/>
                <a:cs typeface="+mj-cs"/>
              </a:rPr>
              <a:t>sooja rooga õhtusöögiks,</a:t>
            </a:r>
          </a:p>
          <a:p>
            <a:pPr algn="ctr">
              <a:defRPr/>
            </a:pPr>
            <a:r>
              <a:rPr lang="et-EE" sz="2800" dirty="0">
                <a:latin typeface="Garamond" panose="02020404030301010803" pitchFamily="18" charset="0"/>
                <a:ea typeface="+mj-ea"/>
                <a:cs typeface="+mj-cs"/>
              </a:rPr>
              <a:t>mis ju kaua pole </a:t>
            </a:r>
            <a:r>
              <a:rPr lang="et-EE" sz="2800" dirty="0" err="1">
                <a:latin typeface="Garamond" panose="02020404030301010803" pitchFamily="18" charset="0"/>
                <a:ea typeface="+mj-ea"/>
                <a:cs typeface="+mj-cs"/>
              </a:rPr>
              <a:t>maitsend</a:t>
            </a:r>
            <a:r>
              <a:rPr lang="et-EE" sz="2800" dirty="0">
                <a:latin typeface="Garamond" panose="02020404030301010803" pitchFamily="18" charset="0"/>
                <a:ea typeface="+mj-ea"/>
                <a:cs typeface="+mj-cs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03673" y="1390069"/>
            <a:ext cx="5540875" cy="3962516"/>
          </a:xfrm>
          <a:prstGeom prst="rect">
            <a:avLst/>
          </a:prstGeom>
          <a:solidFill>
            <a:srgbClr val="FFFFFF">
              <a:alpha val="60000"/>
            </a:srgbClr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t-EE" sz="2800" dirty="0" err="1">
                <a:latin typeface="Garamond" panose="02020404030301010803" pitchFamily="18" charset="0"/>
                <a:ea typeface="+mj-ea"/>
                <a:cs typeface="+mj-cs"/>
              </a:rPr>
              <a:t>The</a:t>
            </a:r>
            <a:r>
              <a:rPr lang="et-EE" sz="28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2800" dirty="0" err="1">
                <a:latin typeface="Garamond" panose="02020404030301010803" pitchFamily="18" charset="0"/>
                <a:ea typeface="+mj-ea"/>
                <a:cs typeface="+mj-cs"/>
              </a:rPr>
              <a:t>Hero</a:t>
            </a:r>
            <a:r>
              <a:rPr lang="et-EE" sz="28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2800" dirty="0" err="1">
                <a:latin typeface="Garamond" panose="02020404030301010803" pitchFamily="18" charset="0"/>
                <a:ea typeface="+mj-ea"/>
                <a:cs typeface="+mj-cs"/>
              </a:rPr>
              <a:t>from</a:t>
            </a:r>
            <a:r>
              <a:rPr lang="et-EE" sz="28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2800" dirty="0" err="1">
                <a:latin typeface="Garamond" panose="02020404030301010803" pitchFamily="18" charset="0"/>
                <a:ea typeface="+mj-ea"/>
                <a:cs typeface="+mj-cs"/>
              </a:rPr>
              <a:t>his</a:t>
            </a:r>
            <a:r>
              <a:rPr lang="et-EE" sz="28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2800" dirty="0" err="1">
                <a:latin typeface="Garamond" panose="02020404030301010803" pitchFamily="18" charset="0"/>
                <a:ea typeface="+mj-ea"/>
                <a:cs typeface="+mj-cs"/>
              </a:rPr>
              <a:t>travels</a:t>
            </a:r>
            <a:r>
              <a:rPr lang="et-EE" sz="28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2800" dirty="0" err="1">
                <a:latin typeface="Garamond" panose="02020404030301010803" pitchFamily="18" charset="0"/>
                <a:ea typeface="+mj-ea"/>
                <a:cs typeface="+mj-cs"/>
              </a:rPr>
              <a:t>wearied</a:t>
            </a:r>
            <a:endParaRPr lang="et-EE" sz="2800" dirty="0">
              <a:latin typeface="Garamond" panose="02020404030301010803" pitchFamily="18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t-EE" sz="2800" dirty="0" err="1">
                <a:latin typeface="Garamond" panose="02020404030301010803" pitchFamily="18" charset="0"/>
                <a:ea typeface="+mj-ea"/>
                <a:cs typeface="+mj-cs"/>
              </a:rPr>
              <a:t>Halting</a:t>
            </a:r>
            <a:r>
              <a:rPr lang="et-EE" sz="28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2800" dirty="0" err="1">
                <a:latin typeface="Garamond" panose="02020404030301010803" pitchFamily="18" charset="0"/>
                <a:ea typeface="+mj-ea"/>
                <a:cs typeface="+mj-cs"/>
              </a:rPr>
              <a:t>by</a:t>
            </a:r>
            <a:r>
              <a:rPr lang="et-EE" sz="28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2800" dirty="0" err="1">
                <a:latin typeface="Garamond" panose="02020404030301010803" pitchFamily="18" charset="0"/>
                <a:ea typeface="+mj-ea"/>
                <a:cs typeface="+mj-cs"/>
              </a:rPr>
              <a:t>the</a:t>
            </a:r>
            <a:r>
              <a:rPr lang="et-EE" sz="28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2800" dirty="0" err="1">
                <a:latin typeface="Garamond" panose="02020404030301010803" pitchFamily="18" charset="0"/>
                <a:ea typeface="+mj-ea"/>
                <a:cs typeface="+mj-cs"/>
              </a:rPr>
              <a:t>cavern’s</a:t>
            </a:r>
            <a:r>
              <a:rPr lang="et-EE" sz="28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2800" dirty="0" err="1">
                <a:latin typeface="Garamond" panose="02020404030301010803" pitchFamily="18" charset="0"/>
                <a:ea typeface="+mj-ea"/>
                <a:cs typeface="+mj-cs"/>
              </a:rPr>
              <a:t>opening</a:t>
            </a:r>
            <a:endParaRPr lang="et-EE" sz="2800" dirty="0">
              <a:latin typeface="Garamond" panose="02020404030301010803" pitchFamily="18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t-EE" sz="2800" dirty="0" err="1">
                <a:latin typeface="Garamond" panose="02020404030301010803" pitchFamily="18" charset="0"/>
                <a:ea typeface="+mj-ea"/>
                <a:cs typeface="+mj-cs"/>
              </a:rPr>
              <a:t>In</a:t>
            </a:r>
            <a:r>
              <a:rPr lang="et-EE" sz="28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2800" dirty="0" err="1">
                <a:latin typeface="Garamond" panose="02020404030301010803" pitchFamily="18" charset="0"/>
                <a:ea typeface="+mj-ea"/>
                <a:cs typeface="+mj-cs"/>
              </a:rPr>
              <a:t>his</a:t>
            </a:r>
            <a:r>
              <a:rPr lang="et-EE" sz="28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2800" dirty="0" err="1">
                <a:latin typeface="Garamond" panose="02020404030301010803" pitchFamily="18" charset="0"/>
                <a:ea typeface="+mj-ea"/>
                <a:cs typeface="+mj-cs"/>
              </a:rPr>
              <a:t>thoughts</a:t>
            </a:r>
            <a:r>
              <a:rPr lang="et-EE" sz="28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2800" dirty="0" err="1">
                <a:latin typeface="Garamond" panose="02020404030301010803" pitchFamily="18" charset="0"/>
                <a:ea typeface="+mj-ea"/>
                <a:cs typeface="+mj-cs"/>
              </a:rPr>
              <a:t>deliberated</a:t>
            </a:r>
            <a:r>
              <a:rPr lang="et-EE" sz="2800" dirty="0">
                <a:latin typeface="Garamond" panose="02020404030301010803" pitchFamily="18" charset="0"/>
                <a:ea typeface="+mj-ea"/>
                <a:cs typeface="+mj-cs"/>
              </a:rPr>
              <a:t>:</a:t>
            </a:r>
          </a:p>
          <a:p>
            <a:pPr algn="ctr">
              <a:defRPr/>
            </a:pPr>
            <a:r>
              <a:rPr lang="et-EE" sz="2800" b="1" dirty="0" err="1">
                <a:latin typeface="Garamond" panose="02020404030301010803" pitchFamily="18" charset="0"/>
                <a:ea typeface="+mj-ea"/>
                <a:cs typeface="+mj-cs"/>
              </a:rPr>
              <a:t>I’m</a:t>
            </a:r>
            <a:r>
              <a:rPr lang="et-EE" sz="2800" b="1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2800" b="1" dirty="0" err="1">
                <a:latin typeface="Garamond" panose="02020404030301010803" pitchFamily="18" charset="0"/>
                <a:ea typeface="+mj-ea"/>
                <a:cs typeface="+mj-cs"/>
              </a:rPr>
              <a:t>in</a:t>
            </a:r>
            <a:r>
              <a:rPr lang="et-EE" sz="2800" b="1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2800" b="1" dirty="0" err="1">
                <a:latin typeface="Garamond" panose="02020404030301010803" pitchFamily="18" charset="0"/>
                <a:ea typeface="+mj-ea"/>
                <a:cs typeface="+mj-cs"/>
              </a:rPr>
              <a:t>luck</a:t>
            </a:r>
            <a:r>
              <a:rPr lang="et-EE" sz="2800" b="1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2800" b="1" dirty="0" err="1">
                <a:latin typeface="Garamond" panose="02020404030301010803" pitchFamily="18" charset="0"/>
                <a:ea typeface="+mj-ea"/>
                <a:cs typeface="+mj-cs"/>
              </a:rPr>
              <a:t>to</a:t>
            </a:r>
            <a:r>
              <a:rPr lang="et-EE" sz="2800" b="1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2800" b="1" dirty="0" err="1">
                <a:latin typeface="Garamond" panose="02020404030301010803" pitchFamily="18" charset="0"/>
                <a:ea typeface="+mj-ea"/>
                <a:cs typeface="+mj-cs"/>
              </a:rPr>
              <a:t>find</a:t>
            </a:r>
            <a:r>
              <a:rPr lang="et-EE" sz="2800" b="1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2800" b="1" dirty="0" err="1">
                <a:latin typeface="Garamond" panose="02020404030301010803" pitchFamily="18" charset="0"/>
                <a:ea typeface="+mj-ea"/>
                <a:cs typeface="+mj-cs"/>
              </a:rPr>
              <a:t>the</a:t>
            </a:r>
            <a:r>
              <a:rPr lang="et-EE" sz="2800" b="1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2800" b="1" dirty="0" err="1">
                <a:latin typeface="Garamond" panose="02020404030301010803" pitchFamily="18" charset="0"/>
                <a:ea typeface="+mj-ea"/>
                <a:cs typeface="+mj-cs"/>
              </a:rPr>
              <a:t>lodgings</a:t>
            </a:r>
            <a:r>
              <a:rPr lang="et-EE" sz="2800" b="1" dirty="0">
                <a:latin typeface="Garamond" panose="02020404030301010803" pitchFamily="18" charset="0"/>
                <a:ea typeface="+mj-ea"/>
                <a:cs typeface="+mj-cs"/>
              </a:rPr>
              <a:t>,</a:t>
            </a:r>
          </a:p>
          <a:p>
            <a:pPr algn="ctr">
              <a:defRPr/>
            </a:pPr>
            <a:r>
              <a:rPr lang="et-EE" sz="2800" b="1" dirty="0" err="1">
                <a:latin typeface="Garamond" panose="02020404030301010803" pitchFamily="18" charset="0"/>
                <a:ea typeface="+mj-ea"/>
                <a:cs typeface="+mj-cs"/>
              </a:rPr>
              <a:t>Fitting</a:t>
            </a:r>
            <a:r>
              <a:rPr lang="et-EE" sz="2800" b="1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2800" b="1" dirty="0" err="1">
                <a:latin typeface="Garamond" panose="02020404030301010803" pitchFamily="18" charset="0"/>
                <a:ea typeface="+mj-ea"/>
                <a:cs typeface="+mj-cs"/>
              </a:rPr>
              <a:t>place</a:t>
            </a:r>
            <a:r>
              <a:rPr lang="et-EE" sz="2800" b="1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2800" b="1" dirty="0" err="1">
                <a:latin typeface="Garamond" panose="02020404030301010803" pitchFamily="18" charset="0"/>
                <a:ea typeface="+mj-ea"/>
                <a:cs typeface="+mj-cs"/>
              </a:rPr>
              <a:t>to</a:t>
            </a:r>
            <a:r>
              <a:rPr lang="et-EE" sz="2800" b="1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2800" b="1" dirty="0" err="1">
                <a:latin typeface="Garamond" panose="02020404030301010803" pitchFamily="18" charset="0"/>
                <a:ea typeface="+mj-ea"/>
                <a:cs typeface="+mj-cs"/>
              </a:rPr>
              <a:t>have</a:t>
            </a:r>
            <a:r>
              <a:rPr lang="et-EE" sz="2800" b="1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2800" b="1" dirty="0" err="1">
                <a:latin typeface="Garamond" panose="02020404030301010803" pitchFamily="18" charset="0"/>
                <a:ea typeface="+mj-ea"/>
                <a:cs typeface="+mj-cs"/>
              </a:rPr>
              <a:t>my</a:t>
            </a:r>
            <a:r>
              <a:rPr lang="et-EE" sz="2800" b="1" dirty="0">
                <a:latin typeface="Garamond" panose="02020404030301010803" pitchFamily="18" charset="0"/>
                <a:ea typeface="+mj-ea"/>
                <a:cs typeface="+mj-cs"/>
              </a:rPr>
              <a:t> rest,</a:t>
            </a:r>
          </a:p>
          <a:p>
            <a:pPr algn="ctr">
              <a:defRPr/>
            </a:pPr>
            <a:r>
              <a:rPr lang="et-EE" sz="2800" dirty="0" err="1">
                <a:latin typeface="Garamond" panose="02020404030301010803" pitchFamily="18" charset="0"/>
                <a:ea typeface="+mj-ea"/>
                <a:cs typeface="+mj-cs"/>
              </a:rPr>
              <a:t>Hot</a:t>
            </a:r>
            <a:r>
              <a:rPr lang="et-EE" sz="28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2800" dirty="0" err="1">
                <a:latin typeface="Garamond" panose="02020404030301010803" pitchFamily="18" charset="0"/>
                <a:ea typeface="+mj-ea"/>
                <a:cs typeface="+mj-cs"/>
              </a:rPr>
              <a:t>food</a:t>
            </a:r>
            <a:r>
              <a:rPr lang="et-EE" sz="28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2800" dirty="0" err="1">
                <a:latin typeface="Garamond" panose="02020404030301010803" pitchFamily="18" charset="0"/>
                <a:ea typeface="+mj-ea"/>
                <a:cs typeface="+mj-cs"/>
              </a:rPr>
              <a:t>even</a:t>
            </a:r>
            <a:r>
              <a:rPr lang="et-EE" sz="28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2800" dirty="0" err="1">
                <a:latin typeface="Garamond" panose="02020404030301010803" pitchFamily="18" charset="0"/>
                <a:ea typeface="+mj-ea"/>
                <a:cs typeface="+mj-cs"/>
              </a:rPr>
              <a:t>for</a:t>
            </a:r>
            <a:r>
              <a:rPr lang="et-EE" sz="28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2800" dirty="0" err="1">
                <a:latin typeface="Garamond" panose="02020404030301010803" pitchFamily="18" charset="0"/>
                <a:ea typeface="+mj-ea"/>
                <a:cs typeface="+mj-cs"/>
              </a:rPr>
              <a:t>my</a:t>
            </a:r>
            <a:r>
              <a:rPr lang="et-EE" sz="28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2800" dirty="0" err="1">
                <a:latin typeface="Garamond" panose="02020404030301010803" pitchFamily="18" charset="0"/>
                <a:ea typeface="+mj-ea"/>
                <a:cs typeface="+mj-cs"/>
              </a:rPr>
              <a:t>supper</a:t>
            </a:r>
            <a:r>
              <a:rPr lang="et-EE" sz="2800" dirty="0">
                <a:latin typeface="Garamond" panose="02020404030301010803" pitchFamily="18" charset="0"/>
                <a:ea typeface="+mj-ea"/>
                <a:cs typeface="+mj-cs"/>
              </a:rPr>
              <a:t>,</a:t>
            </a:r>
          </a:p>
          <a:p>
            <a:pPr algn="ctr">
              <a:defRPr/>
            </a:pPr>
            <a:r>
              <a:rPr lang="et-EE" sz="2800" dirty="0" err="1">
                <a:latin typeface="Garamond" panose="02020404030301010803" pitchFamily="18" charset="0"/>
                <a:ea typeface="+mj-ea"/>
                <a:cs typeface="+mj-cs"/>
              </a:rPr>
              <a:t>Which</a:t>
            </a:r>
            <a:r>
              <a:rPr lang="et-EE" sz="28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2800" dirty="0" err="1">
                <a:latin typeface="Garamond" panose="02020404030301010803" pitchFamily="18" charset="0"/>
                <a:ea typeface="+mj-ea"/>
                <a:cs typeface="+mj-cs"/>
              </a:rPr>
              <a:t>for</a:t>
            </a:r>
            <a:r>
              <a:rPr lang="et-EE" sz="28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2800" dirty="0" err="1">
                <a:latin typeface="Garamond" panose="02020404030301010803" pitchFamily="18" charset="0"/>
                <a:ea typeface="+mj-ea"/>
                <a:cs typeface="+mj-cs"/>
              </a:rPr>
              <a:t>some</a:t>
            </a:r>
            <a:r>
              <a:rPr lang="et-EE" sz="28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2800" dirty="0" err="1">
                <a:latin typeface="Garamond" panose="02020404030301010803" pitchFamily="18" charset="0"/>
                <a:ea typeface="+mj-ea"/>
                <a:cs typeface="+mj-cs"/>
              </a:rPr>
              <a:t>time</a:t>
            </a:r>
            <a:r>
              <a:rPr lang="et-EE" sz="28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2800" dirty="0" err="1">
                <a:latin typeface="Garamond" panose="02020404030301010803" pitchFamily="18" charset="0"/>
                <a:ea typeface="+mj-ea"/>
                <a:cs typeface="+mj-cs"/>
              </a:rPr>
              <a:t>I’ve</a:t>
            </a:r>
            <a:r>
              <a:rPr lang="et-EE" sz="28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2800" dirty="0" err="1">
                <a:latin typeface="Garamond" panose="02020404030301010803" pitchFamily="18" charset="0"/>
                <a:ea typeface="+mj-ea"/>
                <a:cs typeface="+mj-cs"/>
              </a:rPr>
              <a:t>not</a:t>
            </a:r>
            <a:r>
              <a:rPr lang="et-EE" sz="28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2800" dirty="0" err="1">
                <a:latin typeface="Garamond" panose="02020404030301010803" pitchFamily="18" charset="0"/>
                <a:ea typeface="+mj-ea"/>
                <a:cs typeface="+mj-cs"/>
              </a:rPr>
              <a:t>tasted</a:t>
            </a:r>
            <a:r>
              <a:rPr lang="et-EE" sz="2800" dirty="0">
                <a:latin typeface="Garamond" panose="02020404030301010803" pitchFamily="18" charset="0"/>
                <a:ea typeface="+mj-ea"/>
                <a:cs typeface="+mj-cs"/>
              </a:rPr>
              <a:t>.</a:t>
            </a:r>
          </a:p>
        </p:txBody>
      </p:sp>
      <p:sp>
        <p:nvSpPr>
          <p:cNvPr id="6" name="Ristkülik 5"/>
          <p:cNvSpPr/>
          <p:nvPr/>
        </p:nvSpPr>
        <p:spPr>
          <a:xfrm>
            <a:off x="1395046" y="643674"/>
            <a:ext cx="64768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t-EE" sz="3600" u="sng" cap="small" dirty="0">
                <a:latin typeface="Garamond" panose="02020404030301010803" pitchFamily="18" charset="0"/>
              </a:rPr>
              <a:t>Example from Kalevipoeg</a:t>
            </a:r>
          </a:p>
        </p:txBody>
      </p:sp>
    </p:spTree>
    <p:extLst>
      <p:ext uri="{BB962C8B-B14F-4D97-AF65-F5344CB8AC3E}">
        <p14:creationId xmlns:p14="http://schemas.microsoft.com/office/powerpoint/2010/main" val="2290400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 kohatäide 2"/>
          <p:cNvSpPr>
            <a:spLocks noGrp="1"/>
          </p:cNvSpPr>
          <p:nvPr>
            <p:ph type="body"/>
          </p:nvPr>
        </p:nvSpPr>
        <p:spPr>
          <a:xfrm>
            <a:off x="489744" y="1758271"/>
            <a:ext cx="8587890" cy="3288240"/>
          </a:xfrm>
        </p:spPr>
        <p:txBody>
          <a:bodyPr/>
          <a:lstStyle/>
          <a:p>
            <a:pPr marL="0" indent="0">
              <a:buNone/>
            </a:pPr>
            <a:r>
              <a:rPr lang="et-EE" sz="3200" dirty="0">
                <a:latin typeface="Garamond" panose="02020404030301010803" pitchFamily="18" charset="0"/>
              </a:rPr>
              <a:t>Kreutzwald has successfully created a poetic system which</a:t>
            </a:r>
          </a:p>
          <a:p>
            <a:r>
              <a:rPr lang="et-EE" sz="3200" dirty="0">
                <a:latin typeface="Garamond" panose="02020404030301010803" pitchFamily="18" charset="0"/>
              </a:rPr>
              <a:t>is based on runosong</a:t>
            </a:r>
          </a:p>
          <a:p>
            <a:r>
              <a:rPr lang="et-EE" sz="3200" dirty="0">
                <a:latin typeface="Garamond" panose="02020404030301010803" pitchFamily="18" charset="0"/>
              </a:rPr>
              <a:t>enables to tell narrative plots</a:t>
            </a:r>
          </a:p>
          <a:p>
            <a:r>
              <a:rPr lang="et-EE" sz="3200" dirty="0">
                <a:latin typeface="Garamond" panose="02020404030301010803" pitchFamily="18" charset="0"/>
              </a:rPr>
              <a:t>relates with national-romantic air</a:t>
            </a:r>
          </a:p>
          <a:p>
            <a:r>
              <a:rPr lang="et-EE" sz="3200" dirty="0">
                <a:latin typeface="Garamond" panose="02020404030301010803" pitchFamily="18" charset="0"/>
              </a:rPr>
              <a:t>is easily intertwinable with elements and parts of runosong</a:t>
            </a:r>
          </a:p>
          <a:p>
            <a:endParaRPr lang="et-EE" dirty="0">
              <a:latin typeface="Garamond" panose="02020404030301010803" pitchFamily="18" charset="0"/>
            </a:endParaRPr>
          </a:p>
        </p:txBody>
      </p:sp>
      <p:sp>
        <p:nvSpPr>
          <p:cNvPr id="4" name="Ristkülik 3"/>
          <p:cNvSpPr/>
          <p:nvPr/>
        </p:nvSpPr>
        <p:spPr>
          <a:xfrm>
            <a:off x="1395046" y="479552"/>
            <a:ext cx="64768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t-EE" sz="3600" u="sng" cap="small" dirty="0">
                <a:latin typeface="Garamond" panose="02020404030301010803" pitchFamily="18" charset="0"/>
              </a:rPr>
              <a:t>Kalevipoeg verse</a:t>
            </a:r>
          </a:p>
        </p:txBody>
      </p:sp>
    </p:spTree>
    <p:extLst>
      <p:ext uri="{BB962C8B-B14F-4D97-AF65-F5344CB8AC3E}">
        <p14:creationId xmlns:p14="http://schemas.microsoft.com/office/powerpoint/2010/main" val="2814153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34A4D61-C6CA-9936-3297-52C8568D6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DC46A485-AFA0-49A9-A77D-84CCE2778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B65430EC-7376-966F-9BB2-72C2BE40E2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73" t="17835" r="541"/>
          <a:stretch/>
        </p:blipFill>
        <p:spPr>
          <a:xfrm>
            <a:off x="-1" y="99"/>
            <a:ext cx="10080626" cy="57423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84C9B4-6498-B990-5D49-759CF2E4EA56}"/>
              </a:ext>
            </a:extLst>
          </p:cNvPr>
          <p:cNvSpPr txBox="1"/>
          <p:nvPr/>
        </p:nvSpPr>
        <p:spPr>
          <a:xfrm>
            <a:off x="3977013" y="66051"/>
            <a:ext cx="6938054" cy="550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976" dirty="0">
                <a:solidFill>
                  <a:srgbClr val="D4D3D2"/>
                </a:solidFill>
              </a:rPr>
              <a:t>https://blogs.helsinki.fi/filter-project/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C476F1-970F-6255-D6E8-D0375EE4A276}"/>
              </a:ext>
            </a:extLst>
          </p:cNvPr>
          <p:cNvSpPr txBox="1"/>
          <p:nvPr/>
        </p:nvSpPr>
        <p:spPr>
          <a:xfrm>
            <a:off x="8328539" y="4138328"/>
            <a:ext cx="1800496" cy="1466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488" b="1" dirty="0">
                <a:latin typeface="Garamond" panose="02020404030301010803" pitchFamily="18" charset="0"/>
              </a:rPr>
              <a:t>Kati </a:t>
            </a:r>
            <a:r>
              <a:rPr lang="et-EE" sz="1488" b="1" dirty="0" err="1">
                <a:latin typeface="Garamond" panose="02020404030301010803" pitchFamily="18" charset="0"/>
              </a:rPr>
              <a:t>Kallio</a:t>
            </a:r>
            <a:endParaRPr lang="et-EE" sz="1488" b="1" dirty="0">
              <a:latin typeface="Garamond" panose="02020404030301010803" pitchFamily="18" charset="0"/>
            </a:endParaRPr>
          </a:p>
          <a:p>
            <a:r>
              <a:rPr lang="et-EE" sz="1488" b="1" dirty="0">
                <a:latin typeface="Garamond" panose="02020404030301010803" pitchFamily="18" charset="0"/>
              </a:rPr>
              <a:t>Eetu </a:t>
            </a:r>
            <a:r>
              <a:rPr lang="et-EE" sz="1488" b="1" dirty="0" err="1">
                <a:latin typeface="Garamond" panose="02020404030301010803" pitchFamily="18" charset="0"/>
              </a:rPr>
              <a:t>Mäkelä</a:t>
            </a:r>
            <a:endParaRPr lang="et-EE" sz="1488" b="1" dirty="0">
              <a:latin typeface="Garamond" panose="02020404030301010803" pitchFamily="18" charset="0"/>
            </a:endParaRPr>
          </a:p>
          <a:p>
            <a:r>
              <a:rPr lang="et-EE" sz="1488" b="1" dirty="0" err="1">
                <a:latin typeface="Garamond" panose="02020404030301010803" pitchFamily="18" charset="0"/>
              </a:rPr>
              <a:t>Maciej</a:t>
            </a:r>
            <a:r>
              <a:rPr lang="et-EE" sz="1488" b="1" dirty="0">
                <a:latin typeface="Garamond" panose="02020404030301010803" pitchFamily="18" charset="0"/>
              </a:rPr>
              <a:t> </a:t>
            </a:r>
            <a:r>
              <a:rPr lang="et-EE" sz="1488" b="1" dirty="0" err="1">
                <a:latin typeface="Garamond" panose="02020404030301010803" pitchFamily="18" charset="0"/>
              </a:rPr>
              <a:t>Janicki</a:t>
            </a:r>
            <a:endParaRPr lang="et-EE" sz="1488" b="1" dirty="0">
              <a:latin typeface="Garamond" panose="02020404030301010803" pitchFamily="18" charset="0"/>
            </a:endParaRPr>
          </a:p>
          <a:p>
            <a:r>
              <a:rPr lang="et-EE" sz="1488" b="1" dirty="0" err="1">
                <a:latin typeface="Garamond" panose="02020404030301010803" pitchFamily="18" charset="0"/>
              </a:rPr>
              <a:t>Jukka</a:t>
            </a:r>
            <a:r>
              <a:rPr lang="et-EE" sz="1488" b="1" dirty="0">
                <a:latin typeface="Garamond" panose="02020404030301010803" pitchFamily="18" charset="0"/>
              </a:rPr>
              <a:t> </a:t>
            </a:r>
            <a:r>
              <a:rPr lang="et-EE" sz="1488" b="1" dirty="0" err="1">
                <a:latin typeface="Garamond" panose="02020404030301010803" pitchFamily="18" charset="0"/>
              </a:rPr>
              <a:t>Saarinen</a:t>
            </a:r>
            <a:endParaRPr lang="et-EE" sz="1488" b="1" dirty="0">
              <a:latin typeface="Garamond" panose="02020404030301010803" pitchFamily="18" charset="0"/>
            </a:endParaRPr>
          </a:p>
          <a:p>
            <a:r>
              <a:rPr lang="et-EE" sz="1488" b="1" dirty="0">
                <a:latin typeface="Garamond" panose="02020404030301010803" pitchFamily="18" charset="0"/>
              </a:rPr>
              <a:t>Mari Sarv</a:t>
            </a:r>
          </a:p>
          <a:p>
            <a:r>
              <a:rPr lang="et-EE" sz="1488" b="1" dirty="0">
                <a:latin typeface="Garamond" panose="02020404030301010803" pitchFamily="18" charset="0"/>
              </a:rPr>
              <a:t>Liina Saarlo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D81F00-FA5D-7611-1CCB-AC4F4497D62B}"/>
              </a:ext>
            </a:extLst>
          </p:cNvPr>
          <p:cNvSpPr txBox="1"/>
          <p:nvPr/>
        </p:nvSpPr>
        <p:spPr>
          <a:xfrm>
            <a:off x="-1" y="595900"/>
            <a:ext cx="3198527" cy="1008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976" dirty="0">
                <a:solidFill>
                  <a:schemeClr val="bg2"/>
                </a:solidFill>
              </a:rPr>
              <a:t>Research </a:t>
            </a:r>
            <a:r>
              <a:rPr lang="et-EE" sz="2976" dirty="0" err="1">
                <a:solidFill>
                  <a:schemeClr val="bg2"/>
                </a:solidFill>
              </a:rPr>
              <a:t>projects</a:t>
            </a:r>
            <a:r>
              <a:rPr lang="et-EE" sz="2976" dirty="0">
                <a:solidFill>
                  <a:schemeClr val="bg2"/>
                </a:solidFill>
              </a:rPr>
              <a:t>:</a:t>
            </a:r>
          </a:p>
        </p:txBody>
      </p:sp>
      <p:sp>
        <p:nvSpPr>
          <p:cNvPr id="7" name="Ristkülik 6">
            <a:extLst>
              <a:ext uri="{FF2B5EF4-FFF2-40B4-BE49-F238E27FC236}">
                <a16:creationId xmlns:a16="http://schemas.microsoft.com/office/drawing/2014/main" id="{93664CA1-4CC8-F32D-33C9-C0C5DAC75A34}"/>
              </a:ext>
            </a:extLst>
          </p:cNvPr>
          <p:cNvSpPr/>
          <p:nvPr/>
        </p:nvSpPr>
        <p:spPr>
          <a:xfrm>
            <a:off x="-1" y="3521413"/>
            <a:ext cx="8147217" cy="2247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148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8CA6B0-65BE-15A0-3841-2524D66BEF3B}"/>
              </a:ext>
            </a:extLst>
          </p:cNvPr>
          <p:cNvSpPr txBox="1"/>
          <p:nvPr/>
        </p:nvSpPr>
        <p:spPr>
          <a:xfrm>
            <a:off x="233226" y="3746819"/>
            <a:ext cx="7913990" cy="187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15" b="1" dirty="0">
                <a:latin typeface="Garamond" panose="02020404030301010803" pitchFamily="18" charset="0"/>
              </a:rPr>
              <a:t>FILTER: </a:t>
            </a:r>
            <a:r>
              <a:rPr lang="en-US" sz="2315" dirty="0">
                <a:latin typeface="Garamond" panose="02020404030301010803" pitchFamily="18" charset="0"/>
              </a:rPr>
              <a:t>Formulaic intertextuality, thematic networks, and poetic variation across regional cultures of Finnic oral poetry, 2020–2024</a:t>
            </a:r>
            <a:r>
              <a:rPr lang="et-EE" sz="2315" dirty="0">
                <a:latin typeface="Garamond" panose="02020404030301010803" pitchFamily="18" charset="0"/>
              </a:rPr>
              <a:t> (Kati </a:t>
            </a:r>
            <a:r>
              <a:rPr lang="et-EE" sz="2315" dirty="0" err="1">
                <a:latin typeface="Garamond" panose="02020404030301010803" pitchFamily="18" charset="0"/>
              </a:rPr>
              <a:t>Kallio</a:t>
            </a:r>
            <a:r>
              <a:rPr lang="et-EE" sz="2315" dirty="0">
                <a:latin typeface="Garamond" panose="02020404030301010803" pitchFamily="18" charset="0"/>
              </a:rPr>
              <a:t> &amp; Eetu </a:t>
            </a:r>
            <a:r>
              <a:rPr lang="et-EE" sz="2315" dirty="0" err="1">
                <a:latin typeface="Garamond" panose="02020404030301010803" pitchFamily="18" charset="0"/>
              </a:rPr>
              <a:t>Mäkelä</a:t>
            </a:r>
            <a:r>
              <a:rPr lang="et-EE" sz="2315" dirty="0">
                <a:latin typeface="Garamond" panose="02020404030301010803" pitchFamily="18" charset="0"/>
              </a:rPr>
              <a:t>, </a:t>
            </a:r>
            <a:r>
              <a:rPr lang="et-EE" sz="2315" i="1" dirty="0">
                <a:latin typeface="Garamond" panose="02020404030301010803" pitchFamily="18" charset="0"/>
              </a:rPr>
              <a:t>et. </a:t>
            </a:r>
            <a:r>
              <a:rPr lang="et-EE" sz="2315" i="1" dirty="0" err="1">
                <a:latin typeface="Garamond" panose="02020404030301010803" pitchFamily="18" charset="0"/>
              </a:rPr>
              <a:t>al</a:t>
            </a:r>
            <a:r>
              <a:rPr lang="et-EE" sz="2315" i="1" dirty="0">
                <a:latin typeface="Garamond" panose="02020404030301010803" pitchFamily="18" charset="0"/>
              </a:rPr>
              <a:t>.</a:t>
            </a:r>
            <a:r>
              <a:rPr lang="et-EE" sz="2315" dirty="0">
                <a:latin typeface="Garamond" panose="02020404030301010803" pitchFamily="18" charset="0"/>
              </a:rPr>
              <a:t>)</a:t>
            </a:r>
            <a:br>
              <a:rPr lang="et-EE" sz="2315" dirty="0">
                <a:latin typeface="Garamond" panose="02020404030301010803" pitchFamily="18" charset="0"/>
              </a:rPr>
            </a:br>
            <a:r>
              <a:rPr lang="en-US" sz="2315" dirty="0">
                <a:latin typeface="Garamond" panose="02020404030301010803" pitchFamily="18" charset="0"/>
              </a:rPr>
              <a:t>Academy of Finland at the Finnish Literature Society &amp; HELDIG, with Estonian Folklore Archives</a:t>
            </a:r>
            <a:endParaRPr lang="et-EE" sz="2315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220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450033" y="150427"/>
            <a:ext cx="5110316" cy="6148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258" indent="-236258">
              <a:buFont typeface="Arial" panose="020B0604020202020204" pitchFamily="34" charset="0"/>
              <a:buChar char="•"/>
            </a:pPr>
            <a:r>
              <a:rPr lang="et-EE" sz="2315" dirty="0">
                <a:latin typeface="Garamond" panose="02020404030301010803" pitchFamily="18" charset="0"/>
              </a:rPr>
              <a:t>SKVR </a:t>
            </a:r>
            <a:r>
              <a:rPr lang="et-EE" sz="2315" dirty="0" err="1">
                <a:latin typeface="Garamond" panose="02020404030301010803" pitchFamily="18" charset="0"/>
              </a:rPr>
              <a:t>database</a:t>
            </a:r>
            <a:r>
              <a:rPr lang="et-EE" sz="2315" dirty="0">
                <a:latin typeface="Garamond" panose="02020404030301010803" pitchFamily="18" charset="0"/>
              </a:rPr>
              <a:t> </a:t>
            </a:r>
            <a:r>
              <a:rPr lang="et-EE" sz="2315" dirty="0" err="1">
                <a:latin typeface="Garamond" panose="02020404030301010803" pitchFamily="18" charset="0"/>
              </a:rPr>
              <a:t>based</a:t>
            </a:r>
            <a:r>
              <a:rPr lang="et-EE" sz="2315" dirty="0">
                <a:latin typeface="Garamond" panose="02020404030301010803" pitchFamily="18" charset="0"/>
              </a:rPr>
              <a:t> on </a:t>
            </a:r>
            <a:r>
              <a:rPr lang="et-EE" sz="2315" dirty="0" err="1">
                <a:latin typeface="Garamond" panose="02020404030301010803" pitchFamily="18" charset="0"/>
              </a:rPr>
              <a:t>publication</a:t>
            </a:r>
            <a:endParaRPr lang="et-EE" sz="2315" dirty="0">
              <a:latin typeface="Garamond" panose="02020404030301010803" pitchFamily="18" charset="0"/>
            </a:endParaRP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et-EE" sz="2315" dirty="0">
                <a:latin typeface="Garamond" panose="02020404030301010803" pitchFamily="18" charset="0"/>
              </a:rPr>
              <a:t>Estonian runosong database </a:t>
            </a:r>
            <a:r>
              <a:rPr lang="en-US" sz="2315" dirty="0">
                <a:latin typeface="Garamond" panose="02020404030301010803" pitchFamily="18" charset="0"/>
              </a:rPr>
              <a:t>(ERAB) </a:t>
            </a:r>
            <a:r>
              <a:rPr lang="et-EE" sz="2315" dirty="0">
                <a:latin typeface="Garamond" panose="02020404030301010803" pitchFamily="18" charset="0"/>
              </a:rPr>
              <a:t>based on machine typed copies of runosongs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endParaRPr lang="et-EE" sz="2315" dirty="0">
              <a:latin typeface="Garamond" panose="02020404030301010803" pitchFamily="18" charset="0"/>
            </a:endParaRP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et-EE" sz="2315" dirty="0" err="1">
                <a:latin typeface="Garamond" panose="02020404030301010803" pitchFamily="18" charset="0"/>
              </a:rPr>
              <a:t>OCRed</a:t>
            </a:r>
            <a:r>
              <a:rPr lang="et-EE" sz="2315" dirty="0">
                <a:latin typeface="Garamond" panose="02020404030301010803" pitchFamily="18" charset="0"/>
              </a:rPr>
              <a:t> (ca 1998-2003)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et-EE" sz="2315" dirty="0" err="1">
                <a:latin typeface="Garamond" panose="02020404030301010803" pitchFamily="18" charset="0"/>
              </a:rPr>
              <a:t>rechecked</a:t>
            </a:r>
            <a:endParaRPr lang="et-EE" sz="2315" dirty="0">
              <a:latin typeface="Garamond" panose="02020404030301010803" pitchFamily="18" charset="0"/>
            </a:endParaRP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et-EE" sz="2315" dirty="0" err="1">
                <a:latin typeface="Garamond" panose="02020404030301010803" pitchFamily="18" charset="0"/>
              </a:rPr>
              <a:t>automatic</a:t>
            </a:r>
            <a:r>
              <a:rPr lang="et-EE" sz="2315" dirty="0">
                <a:latin typeface="Garamond" panose="02020404030301010803" pitchFamily="18" charset="0"/>
              </a:rPr>
              <a:t> XML </a:t>
            </a:r>
            <a:r>
              <a:rPr lang="et-EE" sz="2315" dirty="0" err="1">
                <a:latin typeface="Garamond" panose="02020404030301010803" pitchFamily="18" charset="0"/>
              </a:rPr>
              <a:t>tagging</a:t>
            </a:r>
            <a:endParaRPr lang="et-EE" sz="2315" dirty="0">
              <a:latin typeface="Garamond" panose="02020404030301010803" pitchFamily="18" charset="0"/>
            </a:endParaRP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et-EE" sz="2315" dirty="0">
                <a:latin typeface="Garamond" panose="02020404030301010803" pitchFamily="18" charset="0"/>
              </a:rPr>
              <a:t>brought together in 2020 in the framework of FILTER project</a:t>
            </a:r>
            <a:endParaRPr lang="en-US" sz="2315" dirty="0">
              <a:latin typeface="Garamond" panose="02020404030301010803" pitchFamily="18" charset="0"/>
            </a:endParaRPr>
          </a:p>
          <a:p>
            <a:pPr marL="236258" indent="-236258">
              <a:buFont typeface="Arial" panose="020B0604020202020204" pitchFamily="34" charset="0"/>
              <a:buChar char="•"/>
            </a:pPr>
            <a:endParaRPr lang="en-US" sz="2315" dirty="0">
              <a:latin typeface="Garamond" panose="02020404030301010803" pitchFamily="18" charset="0"/>
            </a:endParaRP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en-US" sz="2315" dirty="0">
                <a:latin typeface="Garamond" panose="02020404030301010803" pitchFamily="18" charset="0"/>
              </a:rPr>
              <a:t>+ literary works based on </a:t>
            </a:r>
            <a:r>
              <a:rPr lang="en-US" sz="2315" dirty="0" err="1">
                <a:latin typeface="Garamond" panose="02020404030301010803" pitchFamily="18" charset="0"/>
              </a:rPr>
              <a:t>runosong</a:t>
            </a:r>
            <a:r>
              <a:rPr lang="en-US" sz="2315" dirty="0">
                <a:latin typeface="Garamond" panose="02020404030301010803" pitchFamily="18" charset="0"/>
              </a:rPr>
              <a:t>:</a:t>
            </a:r>
          </a:p>
          <a:p>
            <a:r>
              <a:rPr lang="en-US" sz="2315" dirty="0">
                <a:latin typeface="Garamond" panose="02020404030301010803" pitchFamily="18" charset="0"/>
              </a:rPr>
              <a:t>	Kalevala</a:t>
            </a:r>
          </a:p>
          <a:p>
            <a:r>
              <a:rPr lang="en-US" sz="2315" dirty="0">
                <a:latin typeface="Garamond" panose="02020404030301010803" pitchFamily="18" charset="0"/>
              </a:rPr>
              <a:t>	</a:t>
            </a:r>
            <a:r>
              <a:rPr lang="en-US" sz="2315" dirty="0" err="1">
                <a:latin typeface="Garamond" panose="02020404030301010803" pitchFamily="18" charset="0"/>
              </a:rPr>
              <a:t>Kanteletar</a:t>
            </a:r>
            <a:endParaRPr lang="en-US" sz="2315" dirty="0">
              <a:latin typeface="Garamond" panose="02020404030301010803" pitchFamily="18" charset="0"/>
            </a:endParaRPr>
          </a:p>
          <a:p>
            <a:r>
              <a:rPr lang="en-US" sz="2315" dirty="0">
                <a:latin typeface="Garamond" panose="02020404030301010803" pitchFamily="18" charset="0"/>
              </a:rPr>
              <a:t>	</a:t>
            </a:r>
            <a:r>
              <a:rPr lang="en-US" sz="2315" dirty="0" err="1">
                <a:latin typeface="Garamond" panose="02020404030301010803" pitchFamily="18" charset="0"/>
              </a:rPr>
              <a:t>Kalevipoeg</a:t>
            </a:r>
            <a:endParaRPr lang="en-US" sz="2315" dirty="0">
              <a:latin typeface="Garamond" panose="02020404030301010803" pitchFamily="18" charset="0"/>
            </a:endParaRPr>
          </a:p>
          <a:p>
            <a:pPr marL="236258" indent="-236258">
              <a:buFont typeface="Arial" panose="020B0604020202020204" pitchFamily="34" charset="0"/>
              <a:buChar char="•"/>
            </a:pPr>
            <a:endParaRPr lang="en-US" sz="2315" dirty="0">
              <a:latin typeface="Gentium Book Basic" panose="02000503060000020004" pitchFamily="2" charset="0"/>
            </a:endParaRPr>
          </a:p>
          <a:p>
            <a:pPr marL="236258" indent="-236258">
              <a:buFont typeface="Arial" panose="020B0604020202020204" pitchFamily="34" charset="0"/>
              <a:buChar char="•"/>
            </a:pPr>
            <a:endParaRPr lang="et-EE" sz="2315" dirty="0">
              <a:latin typeface="Gentium Book Basic" panose="02000503060000020004" pitchFamily="2" charset="0"/>
            </a:endParaRPr>
          </a:p>
        </p:txBody>
      </p:sp>
      <p:sp>
        <p:nvSpPr>
          <p:cNvPr id="17" name="Pealkiri 1"/>
          <p:cNvSpPr txBox="1">
            <a:spLocks/>
          </p:cNvSpPr>
          <p:nvPr/>
        </p:nvSpPr>
        <p:spPr>
          <a:xfrm>
            <a:off x="1109523" y="305600"/>
            <a:ext cx="4651788" cy="6326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sz="3638" dirty="0" err="1">
                <a:latin typeface="Garamond" panose="02020404030301010803" pitchFamily="18" charset="0"/>
              </a:rPr>
              <a:t>Databases</a:t>
            </a:r>
            <a:endParaRPr lang="et-EE" sz="3638" dirty="0">
              <a:latin typeface="Garamond" panose="02020404030301010803" pitchFamily="18" charset="0"/>
            </a:endParaRPr>
          </a:p>
        </p:txBody>
      </p:sp>
      <p:pic>
        <p:nvPicPr>
          <p:cNvPr id="2" name="Pil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85" y="1595767"/>
            <a:ext cx="4181884" cy="400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12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EA68EE1E-6A27-1BAC-4192-BE47525260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67167" b="48449"/>
          <a:stretch/>
        </p:blipFill>
        <p:spPr>
          <a:xfrm>
            <a:off x="106406" y="99"/>
            <a:ext cx="7442861" cy="5337750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C72877F0-6B0E-4946-2E63-7EB5501E00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167" b="42003"/>
          <a:stretch/>
        </p:blipFill>
        <p:spPr>
          <a:xfrm>
            <a:off x="2122531" y="1395858"/>
            <a:ext cx="5297929" cy="42745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115297-6118-F515-61C2-E10DB32FB9B2}"/>
              </a:ext>
            </a:extLst>
          </p:cNvPr>
          <p:cNvSpPr txBox="1"/>
          <p:nvPr/>
        </p:nvSpPr>
        <p:spPr>
          <a:xfrm>
            <a:off x="8942914" y="63026"/>
            <a:ext cx="1244957" cy="321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488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Interfaces</a:t>
            </a:r>
            <a:endParaRPr lang="et-EE" sz="148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B75F44-DE66-926E-2B58-8FCFBD49B82F}"/>
              </a:ext>
            </a:extLst>
          </p:cNvPr>
          <p:cNvSpPr txBox="1"/>
          <p:nvPr/>
        </p:nvSpPr>
        <p:spPr>
          <a:xfrm>
            <a:off x="5958909" y="1477045"/>
            <a:ext cx="5093236" cy="1008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976" dirty="0"/>
              <a:t>runoregi.rahtiapp.fi</a:t>
            </a:r>
          </a:p>
          <a:p>
            <a:r>
              <a:rPr lang="et-EE" sz="2976" dirty="0"/>
              <a:t>(</a:t>
            </a:r>
            <a:r>
              <a:rPr lang="et-EE" sz="2976" dirty="0" err="1"/>
              <a:t>Maciej</a:t>
            </a:r>
            <a:r>
              <a:rPr lang="et-EE" sz="2976" dirty="0"/>
              <a:t> </a:t>
            </a:r>
            <a:r>
              <a:rPr lang="et-EE" sz="2976" dirty="0" err="1"/>
              <a:t>Janicki</a:t>
            </a:r>
            <a:r>
              <a:rPr lang="et-EE" sz="2976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5724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DACB318-27D5-7D04-F273-3CF22360988D}"/>
              </a:ext>
            </a:extLst>
          </p:cNvPr>
          <p:cNvSpPr txBox="1"/>
          <p:nvPr/>
        </p:nvSpPr>
        <p:spPr>
          <a:xfrm>
            <a:off x="1174652" y="1405529"/>
            <a:ext cx="8115300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t-EE" sz="3200" dirty="0" err="1">
                <a:latin typeface="Garamond" panose="02020404030301010803" pitchFamily="18" charset="0"/>
              </a:rPr>
              <a:t>To</a:t>
            </a:r>
            <a:r>
              <a:rPr lang="et-EE" sz="3200" dirty="0">
                <a:latin typeface="Garamond" panose="02020404030301010803" pitchFamily="18" charset="0"/>
              </a:rPr>
              <a:t> </a:t>
            </a:r>
            <a:r>
              <a:rPr lang="et-EE" sz="3200" dirty="0" err="1">
                <a:latin typeface="Garamond" panose="02020404030301010803" pitchFamily="18" charset="0"/>
              </a:rPr>
              <a:t>find</a:t>
            </a:r>
            <a:r>
              <a:rPr lang="et-EE" sz="3200" dirty="0">
                <a:latin typeface="Garamond" panose="02020404030301010803" pitchFamily="18" charset="0"/>
              </a:rPr>
              <a:t> </a:t>
            </a:r>
            <a:r>
              <a:rPr lang="et-EE" sz="3200" dirty="0" err="1">
                <a:latin typeface="Garamond" panose="02020404030301010803" pitchFamily="18" charset="0"/>
              </a:rPr>
              <a:t>out</a:t>
            </a:r>
            <a:r>
              <a:rPr lang="et-EE" sz="3200" dirty="0">
                <a:latin typeface="Garamond" panose="02020404030301010803" pitchFamily="18" charset="0"/>
              </a:rPr>
              <a:t> </a:t>
            </a:r>
            <a:r>
              <a:rPr lang="et-EE" sz="3200" dirty="0" err="1">
                <a:latin typeface="Garamond" panose="02020404030301010803" pitchFamily="18" charset="0"/>
              </a:rPr>
              <a:t>how</a:t>
            </a:r>
            <a:r>
              <a:rPr lang="et-EE" sz="3200" dirty="0">
                <a:latin typeface="Garamond" panose="02020404030301010803" pitchFamily="18" charset="0"/>
              </a:rPr>
              <a:t> many </a:t>
            </a:r>
            <a:r>
              <a:rPr lang="et-EE" sz="3200" dirty="0" err="1">
                <a:latin typeface="Garamond" panose="02020404030301010803" pitchFamily="18" charset="0"/>
              </a:rPr>
              <a:t>verses</a:t>
            </a:r>
            <a:r>
              <a:rPr lang="et-EE" sz="3200" dirty="0">
                <a:latin typeface="Garamond" panose="02020404030301010803" pitchFamily="18" charset="0"/>
              </a:rPr>
              <a:t> </a:t>
            </a:r>
            <a:r>
              <a:rPr lang="et-EE" sz="3200" dirty="0" err="1">
                <a:latin typeface="Garamond" panose="02020404030301010803" pitchFamily="18" charset="0"/>
              </a:rPr>
              <a:t>known</a:t>
            </a:r>
            <a:r>
              <a:rPr lang="et-EE" sz="3200" dirty="0">
                <a:latin typeface="Garamond" panose="02020404030301010803" pitchFamily="18" charset="0"/>
              </a:rPr>
              <a:t> in oral </a:t>
            </a:r>
            <a:r>
              <a:rPr lang="et-EE" sz="3200" dirty="0" err="1">
                <a:latin typeface="Garamond" panose="02020404030301010803" pitchFamily="18" charset="0"/>
              </a:rPr>
              <a:t>tradition</a:t>
            </a:r>
            <a:r>
              <a:rPr lang="et-EE" sz="3200" dirty="0">
                <a:latin typeface="Garamond" panose="02020404030301010803" pitchFamily="18" charset="0"/>
              </a:rPr>
              <a:t> are </a:t>
            </a:r>
            <a:r>
              <a:rPr lang="et-EE" sz="3200" dirty="0" err="1">
                <a:latin typeface="Garamond" panose="02020404030301010803" pitchFamily="18" charset="0"/>
              </a:rPr>
              <a:t>there</a:t>
            </a:r>
            <a:r>
              <a:rPr lang="et-EE" sz="3200" dirty="0">
                <a:latin typeface="Garamond" panose="02020404030301010803" pitchFamily="18" charset="0"/>
              </a:rPr>
              <a:t> in Kalevipoeg</a:t>
            </a:r>
            <a:endParaRPr lang="en-US" sz="3200" dirty="0">
              <a:latin typeface="Garamond" panose="02020404030301010803" pitchFamily="18" charset="0"/>
            </a:endParaRPr>
          </a:p>
          <a:p>
            <a:pPr>
              <a:spcAft>
                <a:spcPts val="1800"/>
              </a:spcAft>
            </a:pPr>
            <a:r>
              <a:rPr lang="et-EE" sz="3200" dirty="0" err="1">
                <a:latin typeface="Garamond" panose="02020404030301010803" pitchFamily="18" charset="0"/>
              </a:rPr>
              <a:t>To</a:t>
            </a:r>
            <a:r>
              <a:rPr lang="et-EE" sz="3200" dirty="0">
                <a:latin typeface="Garamond" panose="02020404030301010803" pitchFamily="18" charset="0"/>
              </a:rPr>
              <a:t> f</a:t>
            </a:r>
            <a:r>
              <a:rPr lang="en-US" sz="3200" dirty="0" err="1">
                <a:latin typeface="Garamond" panose="02020404030301010803" pitchFamily="18" charset="0"/>
              </a:rPr>
              <a:t>ind</a:t>
            </a:r>
            <a:r>
              <a:rPr lang="en-US" sz="3200" dirty="0">
                <a:latin typeface="Garamond" panose="02020404030301010803" pitchFamily="18" charset="0"/>
              </a:rPr>
              <a:t>/verify how many </a:t>
            </a:r>
            <a:r>
              <a:rPr lang="et-EE" sz="3200" dirty="0" err="1">
                <a:latin typeface="Garamond" panose="02020404030301010803" pitchFamily="18" charset="0"/>
              </a:rPr>
              <a:t>excerpts</a:t>
            </a:r>
            <a:r>
              <a:rPr lang="et-EE" sz="3200" dirty="0">
                <a:latin typeface="Garamond" panose="02020404030301010803" pitchFamily="18" charset="0"/>
              </a:rPr>
              <a:t> </a:t>
            </a:r>
            <a:r>
              <a:rPr lang="et-EE" sz="3200" dirty="0" err="1">
                <a:latin typeface="Garamond" panose="02020404030301010803" pitchFamily="18" charset="0"/>
              </a:rPr>
              <a:t>from</a:t>
            </a:r>
            <a:r>
              <a:rPr lang="et-EE" sz="3200" dirty="0">
                <a:latin typeface="Garamond" panose="02020404030301010803" pitchFamily="18" charset="0"/>
              </a:rPr>
              <a:t> Kalevipoeg</a:t>
            </a:r>
            <a:r>
              <a:rPr lang="en-US" sz="3200" dirty="0">
                <a:latin typeface="Garamond" panose="02020404030301010803" pitchFamily="18" charset="0"/>
              </a:rPr>
              <a:t> have been sent to folklore collections as examples of oral tradition. Their specific cases</a:t>
            </a:r>
          </a:p>
          <a:p>
            <a:pPr>
              <a:spcAft>
                <a:spcPts val="1800"/>
              </a:spcAft>
            </a:pPr>
            <a:r>
              <a:rPr lang="et-EE" sz="3200" dirty="0" err="1">
                <a:latin typeface="Garamond" panose="02020404030301010803" pitchFamily="18" charset="0"/>
              </a:rPr>
              <a:t>To</a:t>
            </a:r>
            <a:r>
              <a:rPr lang="et-EE" sz="3200" dirty="0">
                <a:latin typeface="Garamond" panose="02020404030301010803" pitchFamily="18" charset="0"/>
              </a:rPr>
              <a:t> f</a:t>
            </a:r>
            <a:r>
              <a:rPr lang="en-US" sz="3200" dirty="0" err="1">
                <a:latin typeface="Garamond" panose="02020404030301010803" pitchFamily="18" charset="0"/>
              </a:rPr>
              <a:t>ind</a:t>
            </a:r>
            <a:r>
              <a:rPr lang="en-US" sz="3200" dirty="0">
                <a:latin typeface="Garamond" panose="02020404030301010803" pitchFamily="18" charset="0"/>
              </a:rPr>
              <a:t> the most productive collectors of "unauthentic songs"</a:t>
            </a:r>
            <a:endParaRPr lang="et-EE" sz="3200" dirty="0">
              <a:latin typeface="Garamond" panose="02020404030301010803" pitchFamily="18" charset="0"/>
            </a:endParaRPr>
          </a:p>
        </p:txBody>
      </p:sp>
      <p:sp>
        <p:nvSpPr>
          <p:cNvPr id="3" name="Ristkülik 2"/>
          <p:cNvSpPr/>
          <p:nvPr/>
        </p:nvSpPr>
        <p:spPr>
          <a:xfrm>
            <a:off x="1289539" y="479552"/>
            <a:ext cx="64768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t-EE" sz="3600" u="sng" cap="small" dirty="0">
                <a:latin typeface="Garamond" pitchFamily="18" charset="0"/>
              </a:rPr>
              <a:t>Research </a:t>
            </a:r>
            <a:r>
              <a:rPr lang="et-EE" sz="3600" u="sng" cap="small" dirty="0" err="1">
                <a:latin typeface="Garamond" pitchFamily="18" charset="0"/>
              </a:rPr>
              <a:t>aims</a:t>
            </a:r>
            <a:r>
              <a:rPr lang="et-EE" sz="3600" u="sng" cap="small" dirty="0">
                <a:latin typeface="Garamond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5966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85606-91E1-EB73-E2A6-3C5F960A5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42A88F-6318-B2F6-76EC-4D0A7A90A2AA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732F58-6826-E62A-04FE-D490D58682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79"/>
          <a:stretch/>
        </p:blipFill>
        <p:spPr>
          <a:xfrm>
            <a:off x="0" y="99"/>
            <a:ext cx="10080625" cy="54447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8C8C8E-0234-BEDF-5946-6ED2A267038F}"/>
              </a:ext>
            </a:extLst>
          </p:cNvPr>
          <p:cNvSpPr txBox="1"/>
          <p:nvPr/>
        </p:nvSpPr>
        <p:spPr>
          <a:xfrm>
            <a:off x="4152838" y="3838940"/>
            <a:ext cx="50939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Similar </a:t>
            </a:r>
            <a:r>
              <a:rPr lang="et-EE" sz="3200" dirty="0">
                <a:latin typeface="Garamond" panose="02020404030301010803" pitchFamily="18" charset="0"/>
              </a:rPr>
              <a:t>verses of Kalevipoeg and </a:t>
            </a:r>
            <a:r>
              <a:rPr lang="en-US" sz="3200" dirty="0">
                <a:latin typeface="Garamond" panose="02020404030301010803" pitchFamily="18" charset="0"/>
              </a:rPr>
              <a:t>ERAB</a:t>
            </a:r>
            <a:endParaRPr lang="et-EE" sz="3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533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Shape 1"/>
          <p:cNvSpPr txBox="1"/>
          <p:nvPr/>
        </p:nvSpPr>
        <p:spPr>
          <a:xfrm>
            <a:off x="349663" y="503078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algn="ctr"/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</a:rPr>
              <a:t>Percentage of </a:t>
            </a:r>
            <a:r>
              <a:rPr lang="et-EE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</a:rPr>
              <a:t>verses from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</a:rPr>
              <a:t>Kalevipoeg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</a:rPr>
              <a:t> by parishes</a:t>
            </a:r>
            <a:endParaRPr lang="et-EE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aramond" panose="02020404030301010803" pitchFamily="18" charset="0"/>
            </a:endParaRPr>
          </a:p>
        </p:txBody>
      </p:sp>
      <p:pic>
        <p:nvPicPr>
          <p:cNvPr id="45" name="Picture 44"/>
          <p:cNvPicPr/>
          <p:nvPr/>
        </p:nvPicPr>
        <p:blipFill>
          <a:blip r:embed="rId3"/>
          <a:stretch/>
        </p:blipFill>
        <p:spPr>
          <a:xfrm>
            <a:off x="349663" y="576000"/>
            <a:ext cx="6048000" cy="4238280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ACB318-27D5-7D04-F273-3CF22360988D}"/>
              </a:ext>
            </a:extLst>
          </p:cNvPr>
          <p:cNvSpPr txBox="1"/>
          <p:nvPr/>
        </p:nvSpPr>
        <p:spPr>
          <a:xfrm>
            <a:off x="7280029" y="479406"/>
            <a:ext cx="2549183" cy="423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t-EE" sz="3200" dirty="0">
                <a:latin typeface="Garamond" panose="02020404030301010803" pitchFamily="18" charset="0"/>
              </a:rPr>
              <a:t>Problem:</a:t>
            </a:r>
          </a:p>
          <a:p>
            <a:pPr>
              <a:spcAft>
                <a:spcPts val="1800"/>
              </a:spcAft>
            </a:pPr>
            <a:r>
              <a:rPr lang="et-EE" sz="3200" dirty="0">
                <a:latin typeface="Garamond" panose="02020404030301010803" pitchFamily="18" charset="0"/>
              </a:rPr>
              <a:t>tradition &gt;&gt; Kalevipoeg</a:t>
            </a:r>
          </a:p>
          <a:p>
            <a:pPr>
              <a:spcAft>
                <a:spcPts val="1800"/>
              </a:spcAft>
            </a:pPr>
            <a:r>
              <a:rPr lang="et-EE" sz="3200" dirty="0">
                <a:latin typeface="Garamond" panose="02020404030301010803" pitchFamily="18" charset="0"/>
              </a:rPr>
              <a:t>or</a:t>
            </a:r>
          </a:p>
          <a:p>
            <a:pPr>
              <a:spcAft>
                <a:spcPts val="1800"/>
              </a:spcAft>
            </a:pPr>
            <a:r>
              <a:rPr lang="et-EE" sz="3200" dirty="0">
                <a:latin typeface="Garamond" panose="02020404030301010803" pitchFamily="18" charset="0"/>
              </a:rPr>
              <a:t>Kalevipoeg &gt;&gt; folklore collections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A5FAA5-0DA7-9817-78D7-60B3FD479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9DCA2A-DF26-6102-0C65-2BA74522F921}"/>
              </a:ext>
            </a:extLst>
          </p:cNvPr>
          <p:cNvSpPr txBox="1"/>
          <p:nvPr/>
        </p:nvSpPr>
        <p:spPr>
          <a:xfrm>
            <a:off x="-2347808" y="-5469"/>
            <a:ext cx="110428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latin typeface="Gentium Basic" panose="02000503060000020004" pitchFamily="2" charset="0"/>
              </a:rPr>
              <a:t>runoregi.rahtiapp.fi</a:t>
            </a:r>
          </a:p>
          <a:p>
            <a:pPr algn="r"/>
            <a:r>
              <a:rPr lang="et-EE" sz="2800" dirty="0">
                <a:latin typeface="Garamond" panose="02020404030301010803" pitchFamily="18" charset="0"/>
              </a:rPr>
              <a:t>Kalevipoeg</a:t>
            </a:r>
            <a:r>
              <a:rPr lang="en-US" sz="2800" dirty="0">
                <a:latin typeface="Garamond" panose="02020404030301010803" pitchFamily="18" charset="0"/>
              </a:rPr>
              <a:t> and similar contributions in ERAB</a:t>
            </a:r>
            <a:endParaRPr lang="et-EE" sz="2800" dirty="0">
              <a:latin typeface="Garamond" panose="02020404030301010803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8644E6-5DE0-0D46-B388-0659DC8847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73317" b="35084"/>
          <a:stretch/>
        </p:blipFill>
        <p:spPr>
          <a:xfrm>
            <a:off x="6438900" y="1046761"/>
            <a:ext cx="3307080" cy="452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79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7D992D13-E4D0-19C4-8685-1E5C1ABBB8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" t="2332" r="13245" b="18977"/>
          <a:stretch/>
        </p:blipFill>
        <p:spPr>
          <a:xfrm>
            <a:off x="5117214" y="0"/>
            <a:ext cx="4963411" cy="5670550"/>
          </a:xfrm>
          <a:prstGeom prst="rect">
            <a:avLst/>
          </a:prstGeom>
        </p:spPr>
      </p:pic>
      <p:pic>
        <p:nvPicPr>
          <p:cNvPr id="15" name="Picture 14" descr="Text, letter&#10;&#10;Description automatically generated">
            <a:extLst>
              <a:ext uri="{FF2B5EF4-FFF2-40B4-BE49-F238E27FC236}">
                <a16:creationId xmlns:a16="http://schemas.microsoft.com/office/drawing/2014/main" id="{96C4ADF2-3E82-DA71-78B4-9908C97462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" t="3763" r="5241" b="14487"/>
          <a:stretch/>
        </p:blipFill>
        <p:spPr>
          <a:xfrm>
            <a:off x="0" y="0"/>
            <a:ext cx="5117214" cy="5670550"/>
          </a:xfrm>
          <a:prstGeom prst="rect">
            <a:avLst/>
          </a:prstGeom>
        </p:spPr>
      </p:pic>
      <p:pic>
        <p:nvPicPr>
          <p:cNvPr id="13" name="Picture 12" descr="Text, letter&#10;&#10;Description automatically generated">
            <a:extLst>
              <a:ext uri="{FF2B5EF4-FFF2-40B4-BE49-F238E27FC236}">
                <a16:creationId xmlns:a16="http://schemas.microsoft.com/office/drawing/2014/main" id="{DA870F92-83C0-F867-A8B4-3C12B370C9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5" r="6725" b="37449"/>
          <a:stretch/>
        </p:blipFill>
        <p:spPr>
          <a:xfrm>
            <a:off x="7388947" y="0"/>
            <a:ext cx="2691678" cy="29831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5360C0-A275-859F-5716-04F79F6B3322}"/>
              </a:ext>
            </a:extLst>
          </p:cNvPr>
          <p:cNvSpPr txBox="1"/>
          <p:nvPr/>
        </p:nvSpPr>
        <p:spPr>
          <a:xfrm>
            <a:off x="2838834" y="3835831"/>
            <a:ext cx="69409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800" b="1" dirty="0">
                <a:latin typeface="Garamond" panose="02020404030301010803" pitchFamily="18" charset="0"/>
              </a:rPr>
              <a:t>Friedrich Reinhold Kreutzwald</a:t>
            </a:r>
            <a:r>
              <a:rPr lang="en-US" sz="2800" b="1" dirty="0">
                <a:latin typeface="Garamond" panose="02020404030301010803" pitchFamily="18" charset="0"/>
              </a:rPr>
              <a:t> </a:t>
            </a:r>
            <a:r>
              <a:rPr lang="en-US" sz="2800" dirty="0">
                <a:latin typeface="Garamond" panose="02020404030301010803" pitchFamily="18" charset="0"/>
              </a:rPr>
              <a:t>(1803-1882)</a:t>
            </a:r>
          </a:p>
          <a:p>
            <a:r>
              <a:rPr lang="en-US" sz="2800" dirty="0">
                <a:latin typeface="Garamond" panose="02020404030301010803" pitchFamily="18" charset="0"/>
              </a:rPr>
              <a:t>1853 Pre</a:t>
            </a:r>
            <a:r>
              <a:rPr lang="et-EE" sz="2800" dirty="0">
                <a:latin typeface="Garamond" panose="02020404030301010803" pitchFamily="18" charset="0"/>
              </a:rPr>
              <a:t>-Kalevipoeg</a:t>
            </a:r>
            <a:endParaRPr lang="en-US" sz="2800" dirty="0">
              <a:latin typeface="Garamond" panose="02020404030301010803" pitchFamily="18" charset="0"/>
            </a:endParaRPr>
          </a:p>
          <a:p>
            <a:r>
              <a:rPr lang="en-US" sz="2800" dirty="0">
                <a:latin typeface="Garamond" panose="02020404030301010803" pitchFamily="18" charset="0"/>
              </a:rPr>
              <a:t>1862 “</a:t>
            </a:r>
            <a:r>
              <a:rPr lang="en-US" sz="2800" dirty="0" err="1">
                <a:latin typeface="Garamond" panose="02020404030301010803" pitchFamily="18" charset="0"/>
              </a:rPr>
              <a:t>Kalevipoeg</a:t>
            </a:r>
            <a:r>
              <a:rPr lang="en-US" sz="2800" dirty="0">
                <a:latin typeface="Garamond" panose="02020404030301010803" pitchFamily="18" charset="0"/>
              </a:rPr>
              <a:t>”</a:t>
            </a:r>
            <a:endParaRPr lang="et-EE" sz="2800" dirty="0">
              <a:latin typeface="Garamond" panose="020204040303010108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803550-62D2-B6AA-6649-78E1B373C755}"/>
              </a:ext>
            </a:extLst>
          </p:cNvPr>
          <p:cNvSpPr txBox="1"/>
          <p:nvPr/>
        </p:nvSpPr>
        <p:spPr>
          <a:xfrm>
            <a:off x="2334983" y="337403"/>
            <a:ext cx="82388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800" dirty="0">
                <a:latin typeface="Garamond" panose="02020404030301010803" pitchFamily="18" charset="0"/>
              </a:rPr>
              <a:t>Friedrich Robert Faehlmann</a:t>
            </a:r>
            <a:r>
              <a:rPr lang="en-US" sz="2800" dirty="0">
                <a:latin typeface="Garamond" panose="02020404030301010803" pitchFamily="18" charset="0"/>
              </a:rPr>
              <a:t> (1798-1850)</a:t>
            </a:r>
          </a:p>
          <a:p>
            <a:r>
              <a:rPr lang="de-DE" sz="2800" dirty="0">
                <a:latin typeface="Garamond" panose="02020404030301010803" pitchFamily="18" charset="0"/>
              </a:rPr>
              <a:t>„Die Sage vom Kallewi poeg“ (1839)</a:t>
            </a:r>
            <a:endParaRPr lang="et-EE" sz="2800" dirty="0">
              <a:latin typeface="Garamond" panose="02020404030301010803" pitchFamily="18" charset="0"/>
            </a:endParaRPr>
          </a:p>
        </p:txBody>
      </p:sp>
      <p:pic>
        <p:nvPicPr>
          <p:cNvPr id="8" name="Pilt 7">
            <a:extLst>
              <a:ext uri="{FF2B5EF4-FFF2-40B4-BE49-F238E27FC236}">
                <a16:creationId xmlns:a16="http://schemas.microsoft.com/office/drawing/2014/main" id="{370F6F56-A302-183F-ED97-879F065822C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5444"/>
            <a:ext cx="2761879" cy="374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75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Rühm 10">
            <a:extLst>
              <a:ext uri="{FF2B5EF4-FFF2-40B4-BE49-F238E27FC236}">
                <a16:creationId xmlns:a16="http://schemas.microsoft.com/office/drawing/2014/main" id="{07065FFD-94CB-E877-36BD-64D0F055062D}"/>
              </a:ext>
            </a:extLst>
          </p:cNvPr>
          <p:cNvGrpSpPr/>
          <p:nvPr/>
        </p:nvGrpSpPr>
        <p:grpSpPr>
          <a:xfrm>
            <a:off x="-1" y="99"/>
            <a:ext cx="10200676" cy="5712355"/>
            <a:chOff x="0" y="-1"/>
            <a:chExt cx="12337195" cy="6908801"/>
          </a:xfrm>
        </p:grpSpPr>
        <p:pic>
          <p:nvPicPr>
            <p:cNvPr id="4" name="Pilt 3">
              <a:extLst>
                <a:ext uri="{FF2B5EF4-FFF2-40B4-BE49-F238E27FC236}">
                  <a16:creationId xmlns:a16="http://schemas.microsoft.com/office/drawing/2014/main" id="{27E15D32-371D-93D6-BEDA-C7B1C65456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6722" b="47233"/>
            <a:stretch/>
          </p:blipFill>
          <p:spPr>
            <a:xfrm>
              <a:off x="0" y="-1"/>
              <a:ext cx="9277004" cy="6719148"/>
            </a:xfrm>
            <a:prstGeom prst="rect">
              <a:avLst/>
            </a:prstGeom>
          </p:spPr>
        </p:pic>
        <p:pic>
          <p:nvPicPr>
            <p:cNvPr id="6" name="Pilt 5">
              <a:extLst>
                <a:ext uri="{FF2B5EF4-FFF2-40B4-BE49-F238E27FC236}">
                  <a16:creationId xmlns:a16="http://schemas.microsoft.com/office/drawing/2014/main" id="{9087EB6A-514C-DD0E-0B84-CFA2C77E32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78" t="10806" r="85333" b="46868"/>
            <a:stretch/>
          </p:blipFill>
          <p:spPr>
            <a:xfrm>
              <a:off x="8845973" y="1973436"/>
              <a:ext cx="3162605" cy="4935364"/>
            </a:xfrm>
            <a:prstGeom prst="rect">
              <a:avLst/>
            </a:prstGeom>
          </p:spPr>
        </p:pic>
        <p:sp>
          <p:nvSpPr>
            <p:cNvPr id="10" name="Ristkülik 9">
              <a:extLst>
                <a:ext uri="{FF2B5EF4-FFF2-40B4-BE49-F238E27FC236}">
                  <a16:creationId xmlns:a16="http://schemas.microsoft.com/office/drawing/2014/main" id="{05A40760-6995-23CE-3CA0-BFBE2F21330E}"/>
                </a:ext>
              </a:extLst>
            </p:cNvPr>
            <p:cNvSpPr/>
            <p:nvPr/>
          </p:nvSpPr>
          <p:spPr>
            <a:xfrm>
              <a:off x="6341780" y="264671"/>
              <a:ext cx="5870448" cy="1973436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t-EE" sz="1488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9513B92-7967-F96D-E9C5-59F0A28C0D19}"/>
                </a:ext>
              </a:extLst>
            </p:cNvPr>
            <p:cNvSpPr txBox="1"/>
            <p:nvPr/>
          </p:nvSpPr>
          <p:spPr>
            <a:xfrm>
              <a:off x="6216811" y="14314"/>
              <a:ext cx="6120384" cy="17732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t-EE" sz="2976" dirty="0">
                  <a:latin typeface="Garamond" panose="02020404030301010803" pitchFamily="18" charset="0"/>
                </a:rPr>
                <a:t>Collectors with verses (less than 6) similar to epic in their contributions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2583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>
            <a:extLst>
              <a:ext uri="{FF2B5EF4-FFF2-40B4-BE49-F238E27FC236}">
                <a16:creationId xmlns:a16="http://schemas.microsoft.com/office/drawing/2014/main" id="{9B0F7DC5-A6F2-5566-CA07-56B5B3D1D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2861"/>
            <a:ext cx="10080625" cy="228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09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B4705D-B9C4-4499-D8A8-E521987E04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10"/>
          <a:stretch/>
        </p:blipFill>
        <p:spPr>
          <a:xfrm>
            <a:off x="0" y="99"/>
            <a:ext cx="10080625" cy="54315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9096CB-C05C-9A54-9EB8-4C66D9BDD8F6}"/>
              </a:ext>
            </a:extLst>
          </p:cNvPr>
          <p:cNvSpPr txBox="1"/>
          <p:nvPr/>
        </p:nvSpPr>
        <p:spPr>
          <a:xfrm>
            <a:off x="4455857" y="3771589"/>
            <a:ext cx="50918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Similar </a:t>
            </a:r>
            <a:r>
              <a:rPr lang="et-EE" sz="3200" dirty="0">
                <a:latin typeface="Garamond" panose="02020404030301010803" pitchFamily="18" charset="0"/>
              </a:rPr>
              <a:t>verses of Kalevipoeg and </a:t>
            </a:r>
            <a:r>
              <a:rPr lang="en-US" sz="3200" dirty="0">
                <a:latin typeface="Garamond" panose="02020404030301010803" pitchFamily="18" charset="0"/>
              </a:rPr>
              <a:t>ERAB</a:t>
            </a:r>
            <a:endParaRPr lang="et-EE" sz="3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87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536B40-D137-7748-8236-BCB344CFA3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71" t="16797" r="57518" b="42793"/>
          <a:stretch/>
        </p:blipFill>
        <p:spPr>
          <a:xfrm>
            <a:off x="1059180" y="117126"/>
            <a:ext cx="8046720" cy="54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321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 descr="Pilt, millel on kujutatud tekst&#10;&#10;Kirjeldus on genereeritud automaatselt">
            <a:extLst>
              <a:ext uri="{FF2B5EF4-FFF2-40B4-BE49-F238E27FC236}">
                <a16:creationId xmlns:a16="http://schemas.microsoft.com/office/drawing/2014/main" id="{F890573A-1A63-05B2-38AA-B4BEA22A6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706"/>
            <a:ext cx="10080625" cy="479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29CB9A1D-A555-8DC1-5C14-11B71B5101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36" t="19734" r="20587" b="25273"/>
          <a:stretch/>
        </p:blipFill>
        <p:spPr>
          <a:xfrm>
            <a:off x="5180547" y="319758"/>
            <a:ext cx="4342305" cy="4298243"/>
          </a:xfrm>
          <a:prstGeom prst="rect">
            <a:avLst/>
          </a:prstGeom>
        </p:spPr>
      </p:pic>
      <p:pic>
        <p:nvPicPr>
          <p:cNvPr id="4" name="Pilt 3" descr="Pilt, millel on kujutatud laud&#10;&#10;Kirjeldus on genereeritud automaatselt">
            <a:extLst>
              <a:ext uri="{FF2B5EF4-FFF2-40B4-BE49-F238E27FC236}">
                <a16:creationId xmlns:a16="http://schemas.microsoft.com/office/drawing/2014/main" id="{8B2F85C5-150B-2B97-E02B-BD964CAAD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5617" cy="56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40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96721F-23E3-2231-8FBC-6682267B1172}"/>
              </a:ext>
            </a:extLst>
          </p:cNvPr>
          <p:cNvSpPr txBox="1"/>
          <p:nvPr/>
        </p:nvSpPr>
        <p:spPr>
          <a:xfrm>
            <a:off x="113665" y="902673"/>
            <a:ext cx="996696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latin typeface="Garamond" panose="02020404030301010803" pitchFamily="18" charset="0"/>
              </a:rPr>
              <a:t>• Innovative words from </a:t>
            </a:r>
            <a:r>
              <a:rPr lang="en-US" sz="2400" dirty="0" err="1">
                <a:latin typeface="Garamond" panose="02020404030301010803" pitchFamily="18" charset="0"/>
              </a:rPr>
              <a:t>Kalevipoeg</a:t>
            </a:r>
            <a:r>
              <a:rPr lang="en-US" sz="2400" dirty="0">
                <a:latin typeface="Garamond" panose="02020404030301010803" pitchFamily="18" charset="0"/>
              </a:rPr>
              <a:t> have been acquired</a:t>
            </a:r>
            <a:r>
              <a:rPr lang="et-EE" sz="2400" dirty="0">
                <a:latin typeface="Garamond" panose="02020404030301010803" pitchFamily="18" charset="0"/>
              </a:rPr>
              <a:t> by folk </a:t>
            </a:r>
            <a:r>
              <a:rPr lang="et-EE" sz="2400" dirty="0" err="1">
                <a:latin typeface="Garamond" panose="02020404030301010803" pitchFamily="18" charset="0"/>
              </a:rPr>
              <a:t>singers</a:t>
            </a:r>
            <a:r>
              <a:rPr lang="en-US" sz="2400" dirty="0">
                <a:latin typeface="Garamond" panose="02020404030301010803" pitchFamily="18" charset="0"/>
              </a:rPr>
              <a:t> and used in the </a:t>
            </a:r>
            <a:r>
              <a:rPr lang="en-US" sz="2400" dirty="0" err="1">
                <a:latin typeface="Garamond" panose="02020404030301010803" pitchFamily="18" charset="0"/>
              </a:rPr>
              <a:t>runosongs</a:t>
            </a:r>
            <a:r>
              <a:rPr lang="en-US" sz="2400" dirty="0">
                <a:latin typeface="Garamond" panose="02020404030301010803" pitchFamily="18" charset="0"/>
              </a:rPr>
              <a:t> (e.g. </a:t>
            </a:r>
            <a:r>
              <a:rPr lang="en-US" sz="2400" i="1" dirty="0">
                <a:latin typeface="Garamond" panose="02020404030301010803" pitchFamily="18" charset="0"/>
              </a:rPr>
              <a:t>lust</a:t>
            </a:r>
            <a:r>
              <a:rPr lang="en-US" sz="2400" dirty="0">
                <a:latin typeface="Garamond" panose="02020404030301010803" pitchFamily="18" charset="0"/>
              </a:rPr>
              <a:t>) </a:t>
            </a:r>
          </a:p>
          <a:p>
            <a:pPr>
              <a:spcAft>
                <a:spcPts val="1800"/>
              </a:spcAft>
            </a:pPr>
            <a:r>
              <a:rPr lang="en-US" sz="2400" dirty="0">
                <a:latin typeface="Garamond" panose="02020404030301010803" pitchFamily="18" charset="0"/>
              </a:rPr>
              <a:t>• </a:t>
            </a:r>
            <a:r>
              <a:rPr lang="en-US" sz="2400" dirty="0" err="1">
                <a:latin typeface="Garamond" panose="02020404030301010803" pitchFamily="18" charset="0"/>
              </a:rPr>
              <a:t>Kalevipoeg</a:t>
            </a:r>
            <a:r>
              <a:rPr lang="en-US" sz="2400" dirty="0">
                <a:latin typeface="Garamond" panose="02020404030301010803" pitchFamily="18" charset="0"/>
              </a:rPr>
              <a:t> is so </a:t>
            </a:r>
            <a:r>
              <a:rPr lang="en-US" sz="2400" dirty="0" err="1">
                <a:latin typeface="Garamond" panose="02020404030301010803" pitchFamily="18" charset="0"/>
              </a:rPr>
              <a:t>runosongs</a:t>
            </a:r>
            <a:r>
              <a:rPr lang="en-US" sz="2400" dirty="0">
                <a:latin typeface="Garamond" panose="02020404030301010803" pitchFamily="18" charset="0"/>
              </a:rPr>
              <a:t>-like that it can also be embedded in songs at verse level - some words, verses</a:t>
            </a:r>
            <a:r>
              <a:rPr lang="et-EE" sz="2400" dirty="0">
                <a:latin typeface="Garamond" panose="02020404030301010803" pitchFamily="18" charset="0"/>
              </a:rPr>
              <a:t> </a:t>
            </a:r>
            <a:r>
              <a:rPr lang="et-EE" sz="2400" dirty="0" err="1">
                <a:latin typeface="Garamond" panose="02020404030301010803" pitchFamily="18" charset="0"/>
              </a:rPr>
              <a:t>from</a:t>
            </a:r>
            <a:r>
              <a:rPr lang="et-EE" sz="2400" dirty="0">
                <a:latin typeface="Garamond" panose="02020404030301010803" pitchFamily="18" charset="0"/>
              </a:rPr>
              <a:t> Kalevipoeg</a:t>
            </a:r>
            <a:r>
              <a:rPr lang="en-US" sz="2400" dirty="0">
                <a:latin typeface="Garamond" panose="02020404030301010803" pitchFamily="18" charset="0"/>
              </a:rPr>
              <a:t> are remembered that are suitable for use </a:t>
            </a:r>
          </a:p>
          <a:p>
            <a:pPr>
              <a:spcAft>
                <a:spcPts val="1800"/>
              </a:spcAft>
            </a:pPr>
            <a:r>
              <a:rPr lang="en-US" sz="2400" dirty="0">
                <a:latin typeface="Garamond" panose="02020404030301010803" pitchFamily="18" charset="0"/>
              </a:rPr>
              <a:t>• </a:t>
            </a:r>
            <a:r>
              <a:rPr lang="en-US" sz="2400" dirty="0" err="1">
                <a:latin typeface="Garamond" panose="02020404030301010803" pitchFamily="18" charset="0"/>
              </a:rPr>
              <a:t>runosongs</a:t>
            </a:r>
            <a:r>
              <a:rPr lang="en-US" sz="2400" dirty="0">
                <a:latin typeface="Garamond" panose="02020404030301010803" pitchFamily="18" charset="0"/>
              </a:rPr>
              <a:t> were composed in the style of </a:t>
            </a:r>
            <a:r>
              <a:rPr lang="en-US" sz="2400" dirty="0" err="1">
                <a:latin typeface="Garamond" panose="02020404030301010803" pitchFamily="18" charset="0"/>
              </a:rPr>
              <a:t>Kalevipoeg</a:t>
            </a:r>
            <a:r>
              <a:rPr lang="en-US" sz="2400" dirty="0">
                <a:latin typeface="Garamond" panose="02020404030301010803" pitchFamily="18" charset="0"/>
              </a:rPr>
              <a:t>, not just been written off (e.g. Karp </a:t>
            </a:r>
            <a:r>
              <a:rPr lang="en-US" sz="2400" dirty="0" err="1">
                <a:latin typeface="Garamond" panose="02020404030301010803" pitchFamily="18" charset="0"/>
              </a:rPr>
              <a:t>Kuusik</a:t>
            </a:r>
            <a:r>
              <a:rPr lang="et-EE" sz="2400" dirty="0">
                <a:latin typeface="Garamond" panose="02020404030301010803" pitchFamily="18" charset="0"/>
              </a:rPr>
              <a:t>, Maria Lehtsaar</a:t>
            </a:r>
            <a:r>
              <a:rPr lang="en-US" sz="2400" dirty="0">
                <a:latin typeface="Garamond" panose="02020404030301010803" pitchFamily="18" charset="0"/>
              </a:rPr>
              <a:t>) </a:t>
            </a:r>
          </a:p>
          <a:p>
            <a:pPr>
              <a:spcAft>
                <a:spcPts val="1800"/>
              </a:spcAft>
            </a:pPr>
            <a:r>
              <a:rPr lang="en-US" sz="2400" dirty="0">
                <a:latin typeface="Garamond" panose="02020404030301010803" pitchFamily="18" charset="0"/>
              </a:rPr>
              <a:t>• </a:t>
            </a:r>
            <a:r>
              <a:rPr lang="et-EE" sz="2400" dirty="0">
                <a:latin typeface="Garamond" panose="02020404030301010803" pitchFamily="18" charset="0"/>
              </a:rPr>
              <a:t>d</a:t>
            </a:r>
            <a:r>
              <a:rPr lang="en-US" sz="2400" dirty="0" err="1">
                <a:latin typeface="Garamond" panose="02020404030301010803" pitchFamily="18" charset="0"/>
              </a:rPr>
              <a:t>irectly</a:t>
            </a:r>
            <a:r>
              <a:rPr lang="en-US" sz="2400" dirty="0">
                <a:latin typeface="Garamond" panose="02020404030301010803" pitchFamily="18" charset="0"/>
              </a:rPr>
              <a:t> written off passages from </a:t>
            </a:r>
            <a:r>
              <a:rPr lang="en-US" sz="2400" dirty="0" err="1">
                <a:latin typeface="Garamond" panose="02020404030301010803" pitchFamily="18" charset="0"/>
              </a:rPr>
              <a:t>Kalevipoeg</a:t>
            </a:r>
            <a:r>
              <a:rPr lang="en-US" sz="2400" dirty="0">
                <a:latin typeface="Garamond" panose="02020404030301010803" pitchFamily="18" charset="0"/>
              </a:rPr>
              <a:t> (e.g. Friedrich </a:t>
            </a:r>
            <a:r>
              <a:rPr lang="en-US" sz="2400" dirty="0" err="1">
                <a:latin typeface="Garamond" panose="02020404030301010803" pitchFamily="18" charset="0"/>
              </a:rPr>
              <a:t>Villem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Vahe</a:t>
            </a:r>
            <a:r>
              <a:rPr lang="en-US" sz="2400" dirty="0">
                <a:latin typeface="Garamond" panose="02020404030301010803" pitchFamily="18" charset="0"/>
              </a:rPr>
              <a:t>) </a:t>
            </a:r>
          </a:p>
          <a:p>
            <a:pPr>
              <a:spcAft>
                <a:spcPts val="1800"/>
              </a:spcAft>
            </a:pPr>
            <a:r>
              <a:rPr lang="en-US" sz="2400" dirty="0">
                <a:latin typeface="Garamond" panose="02020404030301010803" pitchFamily="18" charset="0"/>
              </a:rPr>
              <a:t>• </a:t>
            </a:r>
            <a:r>
              <a:rPr lang="en-US" sz="2400" dirty="0" err="1">
                <a:latin typeface="Garamond" panose="02020404030301010803" pitchFamily="18" charset="0"/>
              </a:rPr>
              <a:t>Kalevipoeg</a:t>
            </a:r>
            <a:r>
              <a:rPr lang="en-US" sz="2400" dirty="0">
                <a:latin typeface="Garamond" panose="02020404030301010803" pitchFamily="18" charset="0"/>
              </a:rPr>
              <a:t> was important not only to intellectuals/ideologists, but also to ordinary people who read it and acquired it unnoticed. </a:t>
            </a:r>
            <a:endParaRPr lang="et-EE" sz="2400" dirty="0">
              <a:latin typeface="Garamond" panose="02020404030301010803" pitchFamily="18" charset="0"/>
            </a:endParaRPr>
          </a:p>
        </p:txBody>
      </p:sp>
      <p:sp>
        <p:nvSpPr>
          <p:cNvPr id="3" name="Ristkülik 2"/>
          <p:cNvSpPr/>
          <p:nvPr/>
        </p:nvSpPr>
        <p:spPr>
          <a:xfrm>
            <a:off x="113665" y="151306"/>
            <a:ext cx="64768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t-EE" sz="3600" u="sng" cap="small" dirty="0" err="1">
                <a:latin typeface="Garamond" pitchFamily="18" charset="0"/>
              </a:rPr>
              <a:t>Results</a:t>
            </a:r>
            <a:r>
              <a:rPr lang="et-EE" sz="3600" u="sng" cap="small" dirty="0">
                <a:latin typeface="Garamond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0393111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lt 5" descr="Pilt, millel on kujutatud tekst&#10;&#10;Kirjeldus on genereeritud automaatselt">
            <a:extLst>
              <a:ext uri="{FF2B5EF4-FFF2-40B4-BE49-F238E27FC236}">
                <a16:creationId xmlns:a16="http://schemas.microsoft.com/office/drawing/2014/main" id="{EC66F1A7-043C-602F-6863-4C1E8A5BF9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3"/>
          <a:stretch/>
        </p:blipFill>
        <p:spPr>
          <a:xfrm>
            <a:off x="0" y="1"/>
            <a:ext cx="10080625" cy="5670550"/>
          </a:xfrm>
          <a:prstGeom prst="rect">
            <a:avLst/>
          </a:prstGeom>
        </p:spPr>
      </p:pic>
      <p:sp>
        <p:nvSpPr>
          <p:cNvPr id="7" name="Ristkülik 6">
            <a:extLst>
              <a:ext uri="{FF2B5EF4-FFF2-40B4-BE49-F238E27FC236}">
                <a16:creationId xmlns:a16="http://schemas.microsoft.com/office/drawing/2014/main" id="{37191F12-05E7-AD79-D950-3933710ECD8B}"/>
              </a:ext>
            </a:extLst>
          </p:cNvPr>
          <p:cNvSpPr/>
          <p:nvPr/>
        </p:nvSpPr>
        <p:spPr>
          <a:xfrm>
            <a:off x="5335794" y="1966022"/>
            <a:ext cx="4368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4800" b="1" dirty="0" err="1">
                <a:latin typeface="Garamond" panose="02020404030301010803" pitchFamily="18" charset="0"/>
              </a:rPr>
              <a:t>Thank</a:t>
            </a:r>
            <a:r>
              <a:rPr lang="et-EE" sz="4800" b="1" dirty="0">
                <a:latin typeface="Garamond" panose="02020404030301010803" pitchFamily="18" charset="0"/>
              </a:rPr>
              <a:t> </a:t>
            </a:r>
            <a:r>
              <a:rPr lang="et-EE" sz="4800" b="1" dirty="0" err="1">
                <a:latin typeface="Garamond" panose="02020404030301010803" pitchFamily="18" charset="0"/>
              </a:rPr>
              <a:t>You</a:t>
            </a:r>
            <a:r>
              <a:rPr lang="et-EE" sz="4800" b="1" dirty="0">
                <a:latin typeface="Garamond" panose="02020404030301010803" pitchFamily="18" charset="0"/>
              </a:rPr>
              <a:t>!</a:t>
            </a:r>
          </a:p>
        </p:txBody>
      </p:sp>
      <p:sp>
        <p:nvSpPr>
          <p:cNvPr id="8" name="Ristkülik 7">
            <a:extLst>
              <a:ext uri="{FF2B5EF4-FFF2-40B4-BE49-F238E27FC236}">
                <a16:creationId xmlns:a16="http://schemas.microsoft.com/office/drawing/2014/main" id="{A515D055-5EC7-015A-2B77-63A0F49D9BD5}"/>
              </a:ext>
            </a:extLst>
          </p:cNvPr>
          <p:cNvSpPr/>
          <p:nvPr/>
        </p:nvSpPr>
        <p:spPr>
          <a:xfrm>
            <a:off x="7991592" y="5254112"/>
            <a:ext cx="208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t-EE" b="1" dirty="0">
                <a:solidFill>
                  <a:srgbClr val="483700"/>
                </a:solidFill>
                <a:latin typeface="Book Antiqua" panose="02040602050305030304" pitchFamily="18" charset="0"/>
              </a:rPr>
              <a:t>Oskar Kallis, 1915</a:t>
            </a:r>
          </a:p>
        </p:txBody>
      </p:sp>
    </p:spTree>
    <p:extLst>
      <p:ext uri="{BB962C8B-B14F-4D97-AF65-F5344CB8AC3E}">
        <p14:creationId xmlns:p14="http://schemas.microsoft.com/office/powerpoint/2010/main" val="1121516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lt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t="726" r="2349" b="-1"/>
          <a:stretch/>
        </p:blipFill>
        <p:spPr>
          <a:xfrm>
            <a:off x="0" y="0"/>
            <a:ext cx="3042692" cy="4698711"/>
          </a:xfrm>
          <a:prstGeom prst="rect">
            <a:avLst/>
          </a:prstGeom>
        </p:spPr>
      </p:pic>
      <p:pic>
        <p:nvPicPr>
          <p:cNvPr id="8" name="Pilt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" t="2140" r="5732" b="5318"/>
          <a:stretch/>
        </p:blipFill>
        <p:spPr>
          <a:xfrm>
            <a:off x="3229430" y="0"/>
            <a:ext cx="2965088" cy="4698710"/>
          </a:xfrm>
          <a:prstGeom prst="rect">
            <a:avLst/>
          </a:prstGeom>
        </p:spPr>
      </p:pic>
      <p:sp>
        <p:nvSpPr>
          <p:cNvPr id="10" name="Ristkülik 9"/>
          <p:cNvSpPr/>
          <p:nvPr/>
        </p:nvSpPr>
        <p:spPr>
          <a:xfrm>
            <a:off x="-155987" y="4844428"/>
            <a:ext cx="3618523" cy="703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t-EE" sz="1985" dirty="0" err="1">
                <a:solidFill>
                  <a:srgbClr val="483700"/>
                </a:solidFill>
                <a:latin typeface="Garamond" panose="02020404030301010803" pitchFamily="18" charset="0"/>
              </a:rPr>
              <a:t>First</a:t>
            </a:r>
            <a:r>
              <a:rPr lang="et-EE" sz="1985" dirty="0">
                <a:solidFill>
                  <a:srgbClr val="483700"/>
                </a:solidFill>
                <a:latin typeface="Garamond" panose="02020404030301010803" pitchFamily="18" charset="0"/>
              </a:rPr>
              <a:t> </a:t>
            </a:r>
            <a:r>
              <a:rPr lang="et-EE" sz="1985" dirty="0" err="1">
                <a:solidFill>
                  <a:srgbClr val="483700"/>
                </a:solidFill>
                <a:latin typeface="Garamond" panose="02020404030301010803" pitchFamily="18" charset="0"/>
              </a:rPr>
              <a:t>printed</a:t>
            </a:r>
            <a:r>
              <a:rPr lang="et-EE" sz="1985" dirty="0">
                <a:solidFill>
                  <a:srgbClr val="483700"/>
                </a:solidFill>
                <a:latin typeface="Garamond" panose="02020404030301010803" pitchFamily="18" charset="0"/>
              </a:rPr>
              <a:t> </a:t>
            </a:r>
            <a:r>
              <a:rPr lang="et-EE" sz="1985" dirty="0" err="1">
                <a:solidFill>
                  <a:srgbClr val="483700"/>
                </a:solidFill>
                <a:latin typeface="Garamond" panose="02020404030301010803" pitchFamily="18" charset="0"/>
              </a:rPr>
              <a:t>version</a:t>
            </a:r>
            <a:r>
              <a:rPr lang="et-EE" sz="1985" dirty="0">
                <a:solidFill>
                  <a:srgbClr val="483700"/>
                </a:solidFill>
                <a:latin typeface="Garamond" panose="02020404030301010803" pitchFamily="18" charset="0"/>
              </a:rPr>
              <a:t>, </a:t>
            </a:r>
            <a:r>
              <a:rPr lang="et-EE" sz="1985" dirty="0" err="1">
                <a:solidFill>
                  <a:srgbClr val="483700"/>
                </a:solidFill>
                <a:latin typeface="Garamond" panose="02020404030301010803" pitchFamily="18" charset="0"/>
              </a:rPr>
              <a:t>with</a:t>
            </a:r>
            <a:r>
              <a:rPr lang="et-EE" sz="1985" dirty="0">
                <a:solidFill>
                  <a:srgbClr val="483700"/>
                </a:solidFill>
                <a:latin typeface="Garamond" panose="02020404030301010803" pitchFamily="18" charset="0"/>
              </a:rPr>
              <a:t> German </a:t>
            </a:r>
            <a:r>
              <a:rPr lang="et-EE" sz="1985" dirty="0" err="1">
                <a:solidFill>
                  <a:srgbClr val="483700"/>
                </a:solidFill>
                <a:latin typeface="Garamond" panose="02020404030301010803" pitchFamily="18" charset="0"/>
              </a:rPr>
              <a:t>translation</a:t>
            </a:r>
            <a:r>
              <a:rPr lang="et-EE" sz="1985" dirty="0">
                <a:solidFill>
                  <a:srgbClr val="483700"/>
                </a:solidFill>
                <a:latin typeface="Garamond" panose="02020404030301010803" pitchFamily="18" charset="0"/>
              </a:rPr>
              <a:t>, 1857 </a:t>
            </a:r>
          </a:p>
        </p:txBody>
      </p:sp>
      <p:sp>
        <p:nvSpPr>
          <p:cNvPr id="11" name="Ristkülik 10"/>
          <p:cNvSpPr/>
          <p:nvPr/>
        </p:nvSpPr>
        <p:spPr>
          <a:xfrm>
            <a:off x="2847384" y="4895321"/>
            <a:ext cx="3862304" cy="397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t-EE" sz="1985" dirty="0" err="1">
                <a:solidFill>
                  <a:srgbClr val="483700"/>
                </a:solidFill>
                <a:latin typeface="Garamond" panose="02020404030301010803" pitchFamily="18" charset="0"/>
              </a:rPr>
              <a:t>First</a:t>
            </a:r>
            <a:r>
              <a:rPr lang="et-EE" sz="1985" dirty="0">
                <a:solidFill>
                  <a:srgbClr val="483700"/>
                </a:solidFill>
                <a:latin typeface="Garamond" panose="02020404030301010803" pitchFamily="18" charset="0"/>
              </a:rPr>
              <a:t> folk-</a:t>
            </a:r>
            <a:r>
              <a:rPr lang="et-EE" sz="1985" dirty="0" err="1">
                <a:solidFill>
                  <a:srgbClr val="483700"/>
                </a:solidFill>
                <a:latin typeface="Garamond" panose="02020404030301010803" pitchFamily="18" charset="0"/>
              </a:rPr>
              <a:t>publication</a:t>
            </a:r>
            <a:r>
              <a:rPr lang="et-EE" sz="1985" dirty="0">
                <a:solidFill>
                  <a:srgbClr val="483700"/>
                </a:solidFill>
                <a:latin typeface="Garamond" panose="02020404030301010803" pitchFamily="18" charset="0"/>
              </a:rPr>
              <a:t>, 1862 </a:t>
            </a:r>
          </a:p>
        </p:txBody>
      </p:sp>
      <p:pic>
        <p:nvPicPr>
          <p:cNvPr id="12" name="Picture 4" descr="A picture containing text, painting&#10;&#10;Description automatically generated">
            <a:extLst>
              <a:ext uri="{FF2B5EF4-FFF2-40B4-BE49-F238E27FC236}">
                <a16:creationId xmlns:a16="http://schemas.microsoft.com/office/drawing/2014/main" id="{D1D0D200-D9E0-1DDF-365A-4C3314C534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" t="964" r="946" b="5867"/>
          <a:stretch/>
        </p:blipFill>
        <p:spPr>
          <a:xfrm>
            <a:off x="6462102" y="0"/>
            <a:ext cx="3618523" cy="56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80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8" t="4931" r="8813" b="5013"/>
          <a:stretch/>
        </p:blipFill>
        <p:spPr>
          <a:xfrm>
            <a:off x="6415406" y="195409"/>
            <a:ext cx="3264664" cy="4286552"/>
          </a:xfrm>
          <a:prstGeom prst="rect">
            <a:avLst/>
          </a:prstGeom>
        </p:spPr>
      </p:pic>
      <p:pic>
        <p:nvPicPr>
          <p:cNvPr id="5" name="Pilt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" t="3616" r="7619" b="3503"/>
          <a:stretch/>
        </p:blipFill>
        <p:spPr>
          <a:xfrm>
            <a:off x="2732799" y="195410"/>
            <a:ext cx="3402331" cy="4302640"/>
          </a:xfrm>
          <a:prstGeom prst="rect">
            <a:avLst/>
          </a:prstGeom>
        </p:spPr>
      </p:pic>
      <p:sp>
        <p:nvSpPr>
          <p:cNvPr id="6" name="Ristkülik 5"/>
          <p:cNvSpPr/>
          <p:nvPr/>
        </p:nvSpPr>
        <p:spPr>
          <a:xfrm>
            <a:off x="2732799" y="4598810"/>
            <a:ext cx="7400532" cy="779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1488" b="1" dirty="0">
                <a:solidFill>
                  <a:srgbClr val="483700"/>
                </a:solidFill>
                <a:latin typeface="Garamond" panose="02020404030301010803" pitchFamily="18" charset="0"/>
              </a:rPr>
              <a:t>1) </a:t>
            </a:r>
            <a:r>
              <a:rPr lang="en-US" sz="1488" b="1" dirty="0" err="1">
                <a:solidFill>
                  <a:srgbClr val="483700"/>
                </a:solidFill>
                <a:latin typeface="Garamond" panose="02020404030301010803" pitchFamily="18" charset="0"/>
              </a:rPr>
              <a:t>Kalevipo</a:t>
            </a:r>
            <a:r>
              <a:rPr lang="et-EE" sz="1488" b="1" dirty="0" err="1">
                <a:solidFill>
                  <a:srgbClr val="483700"/>
                </a:solidFill>
                <a:latin typeface="Garamond" panose="02020404030301010803" pitchFamily="18" charset="0"/>
              </a:rPr>
              <a:t>eg’s</a:t>
            </a:r>
            <a:r>
              <a:rPr lang="et-EE" sz="1488" b="1" dirty="0">
                <a:solidFill>
                  <a:srgbClr val="483700"/>
                </a:solidFill>
                <a:latin typeface="Garamond" panose="02020404030301010803" pitchFamily="18" charset="0"/>
              </a:rPr>
              <a:t> </a:t>
            </a:r>
            <a:r>
              <a:rPr lang="et-EE" sz="1488" b="1" dirty="0" err="1">
                <a:solidFill>
                  <a:srgbClr val="483700"/>
                </a:solidFill>
                <a:latin typeface="Garamond" panose="02020404030301010803" pitchFamily="18" charset="0"/>
              </a:rPr>
              <a:t>Stone</a:t>
            </a:r>
            <a:r>
              <a:rPr lang="et-EE" sz="1488" b="1" dirty="0">
                <a:solidFill>
                  <a:srgbClr val="483700"/>
                </a:solidFill>
                <a:latin typeface="Garamond" panose="02020404030301010803" pitchFamily="18" charset="0"/>
              </a:rPr>
              <a:t>, 2 </a:t>
            </a:r>
            <a:r>
              <a:rPr lang="et-EE" sz="1488" b="1" dirty="0" err="1">
                <a:solidFill>
                  <a:srgbClr val="483700"/>
                </a:solidFill>
                <a:latin typeface="Garamond" panose="02020404030301010803" pitchFamily="18" charset="0"/>
              </a:rPr>
              <a:t>versts</a:t>
            </a:r>
            <a:r>
              <a:rPr lang="et-EE" sz="1488" b="1" dirty="0">
                <a:solidFill>
                  <a:srgbClr val="483700"/>
                </a:solidFill>
                <a:latin typeface="Garamond" panose="02020404030301010803" pitchFamily="18" charset="0"/>
              </a:rPr>
              <a:t> </a:t>
            </a:r>
            <a:r>
              <a:rPr lang="et-EE" sz="1488" b="1" dirty="0" err="1">
                <a:solidFill>
                  <a:srgbClr val="483700"/>
                </a:solidFill>
                <a:latin typeface="Garamond" panose="02020404030301010803" pitchFamily="18" charset="0"/>
              </a:rPr>
              <a:t>southwards</a:t>
            </a:r>
            <a:r>
              <a:rPr lang="et-EE" sz="1488" b="1" dirty="0">
                <a:solidFill>
                  <a:srgbClr val="483700"/>
                </a:solidFill>
                <a:latin typeface="Garamond" panose="02020404030301010803" pitchFamily="18" charset="0"/>
              </a:rPr>
              <a:t> </a:t>
            </a:r>
            <a:r>
              <a:rPr lang="et-EE" sz="1488" b="1" dirty="0" err="1">
                <a:solidFill>
                  <a:srgbClr val="483700"/>
                </a:solidFill>
                <a:latin typeface="Garamond" panose="02020404030301010803" pitchFamily="18" charset="0"/>
              </a:rPr>
              <a:t>from</a:t>
            </a:r>
            <a:r>
              <a:rPr lang="et-EE" sz="1488" b="1" dirty="0">
                <a:solidFill>
                  <a:srgbClr val="483700"/>
                </a:solidFill>
                <a:latin typeface="Garamond" panose="02020404030301010803" pitchFamily="18" charset="0"/>
              </a:rPr>
              <a:t> Kodavere;</a:t>
            </a:r>
            <a:r>
              <a:rPr lang="en-US" sz="1488" b="1" dirty="0">
                <a:solidFill>
                  <a:srgbClr val="483700"/>
                </a:solidFill>
                <a:latin typeface="Garamond" panose="02020404030301010803" pitchFamily="18" charset="0"/>
              </a:rPr>
              <a:t> </a:t>
            </a:r>
            <a:r>
              <a:rPr lang="et-EE" sz="1488" b="1" dirty="0">
                <a:solidFill>
                  <a:srgbClr val="483700"/>
                </a:solidFill>
                <a:latin typeface="Garamond" panose="02020404030301010803" pitchFamily="18" charset="0"/>
              </a:rPr>
              <a:t>2) </a:t>
            </a:r>
            <a:r>
              <a:rPr lang="et-EE" sz="1488" b="1" dirty="0" err="1">
                <a:solidFill>
                  <a:srgbClr val="483700"/>
                </a:solidFill>
                <a:latin typeface="Garamond" panose="02020404030301010803" pitchFamily="18" charset="0"/>
              </a:rPr>
              <a:t>Kalevipoeg’s</a:t>
            </a:r>
            <a:r>
              <a:rPr lang="et-EE" sz="1488" b="1" dirty="0">
                <a:solidFill>
                  <a:srgbClr val="483700"/>
                </a:solidFill>
                <a:latin typeface="Garamond" panose="02020404030301010803" pitchFamily="18" charset="0"/>
              </a:rPr>
              <a:t> </a:t>
            </a:r>
            <a:r>
              <a:rPr lang="et-EE" sz="1488" b="1" dirty="0" err="1">
                <a:solidFill>
                  <a:srgbClr val="483700"/>
                </a:solidFill>
                <a:latin typeface="Garamond" panose="02020404030301010803" pitchFamily="18" charset="0"/>
              </a:rPr>
              <a:t>Bed</a:t>
            </a:r>
            <a:r>
              <a:rPr lang="et-EE" sz="1488" b="1" dirty="0">
                <a:solidFill>
                  <a:srgbClr val="483700"/>
                </a:solidFill>
                <a:latin typeface="Garamond" panose="02020404030301010803" pitchFamily="18" charset="0"/>
              </a:rPr>
              <a:t> in Alatskivi, Kodavere </a:t>
            </a:r>
            <a:r>
              <a:rPr lang="et-EE" sz="1488" b="1" dirty="0" err="1">
                <a:solidFill>
                  <a:srgbClr val="483700"/>
                </a:solidFill>
                <a:latin typeface="Garamond" panose="02020404030301010803" pitchFamily="18" charset="0"/>
              </a:rPr>
              <a:t>parish</a:t>
            </a:r>
            <a:r>
              <a:rPr lang="et-EE" sz="1488" b="1" dirty="0">
                <a:solidFill>
                  <a:srgbClr val="483700"/>
                </a:solidFill>
                <a:latin typeface="Garamond" panose="02020404030301010803" pitchFamily="18" charset="0"/>
              </a:rPr>
              <a:t>. In</a:t>
            </a:r>
            <a:r>
              <a:rPr lang="en-US" sz="1488" b="1" dirty="0">
                <a:solidFill>
                  <a:srgbClr val="483700"/>
                </a:solidFill>
                <a:latin typeface="Garamond" panose="02020404030301010803" pitchFamily="18" charset="0"/>
              </a:rPr>
              <a:t>: Kruse, Fr. </a:t>
            </a:r>
            <a:r>
              <a:rPr lang="en-US" sz="1488" b="1" i="1" dirty="0">
                <a:solidFill>
                  <a:srgbClr val="483700"/>
                </a:solidFill>
                <a:latin typeface="Garamond" panose="02020404030301010803" pitchFamily="18" charset="0"/>
              </a:rPr>
              <a:t>Ur-Geschichte des </a:t>
            </a:r>
            <a:r>
              <a:rPr lang="en-US" sz="1488" b="1" i="1" dirty="0" err="1">
                <a:solidFill>
                  <a:srgbClr val="483700"/>
                </a:solidFill>
                <a:latin typeface="Garamond" panose="02020404030301010803" pitchFamily="18" charset="0"/>
              </a:rPr>
              <a:t>Esthnischen</a:t>
            </a:r>
            <a:r>
              <a:rPr lang="en-US" sz="1488" b="1" i="1" dirty="0">
                <a:solidFill>
                  <a:srgbClr val="483700"/>
                </a:solidFill>
                <a:latin typeface="Garamond" panose="02020404030301010803" pitchFamily="18" charset="0"/>
              </a:rPr>
              <a:t> </a:t>
            </a:r>
            <a:r>
              <a:rPr lang="en-US" sz="1488" b="1" i="1" dirty="0" err="1">
                <a:solidFill>
                  <a:srgbClr val="483700"/>
                </a:solidFill>
                <a:latin typeface="Garamond" panose="02020404030301010803" pitchFamily="18" charset="0"/>
              </a:rPr>
              <a:t>Volksstammes</a:t>
            </a:r>
            <a:r>
              <a:rPr lang="en-US" sz="1488" b="1" i="1" dirty="0">
                <a:solidFill>
                  <a:srgbClr val="483700"/>
                </a:solidFill>
                <a:latin typeface="Garamond" panose="02020404030301010803" pitchFamily="18" charset="0"/>
              </a:rPr>
              <a:t> und der </a:t>
            </a:r>
            <a:r>
              <a:rPr lang="en-US" sz="1488" b="1" i="1" dirty="0" err="1">
                <a:solidFill>
                  <a:srgbClr val="483700"/>
                </a:solidFill>
                <a:latin typeface="Garamond" panose="02020404030301010803" pitchFamily="18" charset="0"/>
              </a:rPr>
              <a:t>Kaiserlich</a:t>
            </a:r>
            <a:r>
              <a:rPr lang="en-US" sz="1488" b="1" i="1" dirty="0">
                <a:solidFill>
                  <a:srgbClr val="483700"/>
                </a:solidFill>
                <a:latin typeface="Garamond" panose="02020404030301010803" pitchFamily="18" charset="0"/>
              </a:rPr>
              <a:t> </a:t>
            </a:r>
            <a:r>
              <a:rPr lang="en-US" sz="1488" b="1" i="1" dirty="0" err="1">
                <a:solidFill>
                  <a:srgbClr val="483700"/>
                </a:solidFill>
                <a:latin typeface="Garamond" panose="02020404030301010803" pitchFamily="18" charset="0"/>
              </a:rPr>
              <a:t>Russischen</a:t>
            </a:r>
            <a:r>
              <a:rPr lang="en-US" sz="1488" b="1" i="1" dirty="0">
                <a:solidFill>
                  <a:srgbClr val="483700"/>
                </a:solidFill>
                <a:latin typeface="Garamond" panose="02020404030301010803" pitchFamily="18" charset="0"/>
              </a:rPr>
              <a:t> </a:t>
            </a:r>
            <a:r>
              <a:rPr lang="en-US" sz="1488" b="1" i="1" dirty="0" err="1">
                <a:solidFill>
                  <a:srgbClr val="483700"/>
                </a:solidFill>
                <a:latin typeface="Garamond" panose="02020404030301010803" pitchFamily="18" charset="0"/>
              </a:rPr>
              <a:t>Ostseeprovinzen</a:t>
            </a:r>
            <a:r>
              <a:rPr lang="en-US" sz="1488" b="1" i="1" dirty="0">
                <a:solidFill>
                  <a:srgbClr val="483700"/>
                </a:solidFill>
                <a:latin typeface="Garamond" panose="02020404030301010803" pitchFamily="18" charset="0"/>
              </a:rPr>
              <a:t> Liv-, </a:t>
            </a:r>
            <a:r>
              <a:rPr lang="en-US" sz="1488" b="1" i="1" dirty="0" err="1">
                <a:solidFill>
                  <a:srgbClr val="483700"/>
                </a:solidFill>
                <a:latin typeface="Garamond" panose="02020404030301010803" pitchFamily="18" charset="0"/>
              </a:rPr>
              <a:t>Esth</a:t>
            </a:r>
            <a:r>
              <a:rPr lang="en-US" sz="1488" b="1" i="1" dirty="0">
                <a:solidFill>
                  <a:srgbClr val="483700"/>
                </a:solidFill>
                <a:latin typeface="Garamond" panose="02020404030301010803" pitchFamily="18" charset="0"/>
              </a:rPr>
              <a:t>- und </a:t>
            </a:r>
            <a:r>
              <a:rPr lang="en-US" sz="1488" b="1" i="1" dirty="0" err="1">
                <a:solidFill>
                  <a:srgbClr val="483700"/>
                </a:solidFill>
                <a:latin typeface="Garamond" panose="02020404030301010803" pitchFamily="18" charset="0"/>
              </a:rPr>
              <a:t>Curland</a:t>
            </a:r>
            <a:r>
              <a:rPr lang="en-US" sz="1488" b="1" dirty="0">
                <a:solidFill>
                  <a:srgbClr val="483700"/>
                </a:solidFill>
                <a:latin typeface="Garamond" panose="02020404030301010803" pitchFamily="18" charset="0"/>
              </a:rPr>
              <a:t>. </a:t>
            </a:r>
            <a:r>
              <a:rPr lang="en-US" sz="1488" b="1" dirty="0" err="1">
                <a:solidFill>
                  <a:srgbClr val="483700"/>
                </a:solidFill>
                <a:latin typeface="Garamond" panose="02020404030301010803" pitchFamily="18" charset="0"/>
              </a:rPr>
              <a:t>Moscau</a:t>
            </a:r>
            <a:r>
              <a:rPr lang="en-US" sz="1488" b="1" dirty="0">
                <a:solidFill>
                  <a:srgbClr val="483700"/>
                </a:solidFill>
                <a:latin typeface="Garamond" panose="02020404030301010803" pitchFamily="18" charset="0"/>
              </a:rPr>
              <a:t> 1846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36E63E-1B10-9FA3-271A-DAED9F69FB4F}"/>
              </a:ext>
            </a:extLst>
          </p:cNvPr>
          <p:cNvSpPr txBox="1"/>
          <p:nvPr/>
        </p:nvSpPr>
        <p:spPr>
          <a:xfrm>
            <a:off x="212338" y="195409"/>
            <a:ext cx="504092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</a:rPr>
              <a:t>Estonian giant</a:t>
            </a:r>
            <a:r>
              <a:rPr lang="et-EE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</a:rPr>
              <a:t>-</a:t>
            </a:r>
            <a:r>
              <a:rPr lang="et-EE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</a:rPr>
              <a:t>lore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</a:rPr>
              <a:t>:</a:t>
            </a:r>
          </a:p>
          <a:p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</a:rPr>
              <a:t>Kalevipoeg</a:t>
            </a: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aramond" panose="02020404030301010803" pitchFamily="18" charset="0"/>
            </a:endParaRPr>
          </a:p>
          <a:p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</a:rPr>
              <a:t>Vanapagan</a:t>
            </a: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aramond" panose="02020404030301010803" pitchFamily="18" charset="0"/>
            </a:endParaRPr>
          </a:p>
          <a:p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</a:rPr>
              <a:t>Suur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 panose="02020404030301010803" pitchFamily="18" charset="0"/>
              </a:rPr>
              <a:t>Tõll</a:t>
            </a:r>
            <a:endParaRPr lang="et-EE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63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lt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8" y="897905"/>
            <a:ext cx="3034688" cy="4678477"/>
          </a:xfrm>
          <a:prstGeom prst="rect">
            <a:avLst/>
          </a:prstGeom>
        </p:spPr>
      </p:pic>
      <p:sp>
        <p:nvSpPr>
          <p:cNvPr id="14" name="Ovaal 13"/>
          <p:cNvSpPr/>
          <p:nvPr/>
        </p:nvSpPr>
        <p:spPr>
          <a:xfrm>
            <a:off x="168010" y="1358622"/>
            <a:ext cx="2383648" cy="4091752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1488"/>
          </a:p>
        </p:txBody>
      </p:sp>
      <p:sp>
        <p:nvSpPr>
          <p:cNvPr id="15" name="TextBox 14"/>
          <p:cNvSpPr txBox="1"/>
          <p:nvPr/>
        </p:nvSpPr>
        <p:spPr>
          <a:xfrm>
            <a:off x="3339206" y="1358621"/>
            <a:ext cx="6265388" cy="3654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258" indent="-236258">
              <a:buFont typeface="Arial" panose="020B0604020202020204" pitchFamily="34" charset="0"/>
              <a:buChar char="•"/>
            </a:pPr>
            <a:r>
              <a:rPr lang="et-EE" sz="2315" dirty="0">
                <a:latin typeface="Garamond" panose="02020404030301010803" pitchFamily="18" charset="0"/>
              </a:rPr>
              <a:t>archaic tradition of Finnic peoples (excl. Vepsians and Livonians)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et-EE" sz="2315" dirty="0">
                <a:latin typeface="Garamond" panose="02020404030301010803" pitchFamily="18" charset="0"/>
              </a:rPr>
              <a:t>stychic, not rhymed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et-EE" sz="2315" dirty="0">
                <a:latin typeface="Garamond" panose="02020404030301010803" pitchFamily="18" charset="0"/>
              </a:rPr>
              <a:t>syllabic, trochaic (stress and quantity of syllables)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et-EE" sz="2315" dirty="0">
                <a:latin typeface="Garamond" panose="02020404030301010803" pitchFamily="18" charset="0"/>
              </a:rPr>
              <a:t>alliteration and parallelism as structural poetic features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et-EE" sz="2315" dirty="0">
                <a:latin typeface="Garamond" panose="02020404030301010803" pitchFamily="18" charset="0"/>
              </a:rPr>
              <a:t>various genres: songs, charms, but also proverbs, sayings, riddles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endParaRPr lang="et-EE" sz="2315" dirty="0">
              <a:latin typeface="Gentium Book Basic" panose="02000503060000020004" pitchFamily="2" charset="0"/>
            </a:endParaRPr>
          </a:p>
          <a:p>
            <a:r>
              <a:rPr lang="et-EE" sz="2315" dirty="0">
                <a:latin typeface="Garamond" panose="02020404030301010803" pitchFamily="18" charset="0"/>
              </a:rPr>
              <a:t>Map: Grünthal &amp; Sarhimaa 2004</a:t>
            </a:r>
          </a:p>
        </p:txBody>
      </p:sp>
      <p:sp>
        <p:nvSpPr>
          <p:cNvPr id="17" name="Pealkiri 1"/>
          <p:cNvSpPr txBox="1">
            <a:spLocks/>
          </p:cNvSpPr>
          <p:nvPr/>
        </p:nvSpPr>
        <p:spPr>
          <a:xfrm>
            <a:off x="3339207" y="581572"/>
            <a:ext cx="4651788" cy="6326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sz="3638" dirty="0">
                <a:latin typeface="Garamond" panose="02020404030301010803" pitchFamily="18" charset="0"/>
              </a:rPr>
              <a:t>Runosong</a:t>
            </a:r>
          </a:p>
        </p:txBody>
      </p:sp>
    </p:spTree>
    <p:extLst>
      <p:ext uri="{BB962C8B-B14F-4D97-AF65-F5344CB8AC3E}">
        <p14:creationId xmlns:p14="http://schemas.microsoft.com/office/powerpoint/2010/main" val="88884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24804" y="396217"/>
            <a:ext cx="8176744" cy="3071812"/>
          </a:xfrm>
          <a:prstGeom prst="rect">
            <a:avLst/>
          </a:prstGeom>
          <a:solidFill>
            <a:srgbClr val="FFFFFF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>
              <a:defRPr/>
            </a:pPr>
            <a:r>
              <a:rPr lang="en-GB" sz="3000" dirty="0" err="1">
                <a:solidFill>
                  <a:srgbClr val="C00000"/>
                </a:solidFill>
                <a:latin typeface="Garamond" panose="02020404030301010803" pitchFamily="18" charset="0"/>
                <a:ea typeface="+mj-ea"/>
                <a:cs typeface="+mj-cs"/>
              </a:rPr>
              <a:t>Kreutzwald</a:t>
            </a:r>
            <a:r>
              <a:rPr lang="en-GB" sz="3000" dirty="0">
                <a:solidFill>
                  <a:srgbClr val="C00000"/>
                </a:solidFill>
                <a:latin typeface="Garamond" panose="02020404030301010803" pitchFamily="18" charset="0"/>
                <a:ea typeface="+mj-ea"/>
                <a:cs typeface="+mj-cs"/>
              </a:rPr>
              <a:t>: </a:t>
            </a:r>
            <a:r>
              <a:rPr lang="en-GB" sz="3000" dirty="0">
                <a:latin typeface="Garamond" panose="02020404030301010803" pitchFamily="18" charset="0"/>
                <a:ea typeface="+mj-ea"/>
                <a:cs typeface="+mj-cs"/>
              </a:rPr>
              <a:t>if I have succeeded to melt the real folksong with my own work so skilfully that it is not possible to recognize clearly the boundaries of where one ends and another begins,</a:t>
            </a:r>
            <a:r>
              <a:rPr lang="et-EE" sz="3000" dirty="0">
                <a:latin typeface="Garamond" panose="02020404030301010803" pitchFamily="18" charset="0"/>
                <a:ea typeface="+mj-ea"/>
                <a:cs typeface="+mj-cs"/>
              </a:rPr>
              <a:t> I </a:t>
            </a:r>
            <a:r>
              <a:rPr lang="en-US" sz="3000" dirty="0">
                <a:latin typeface="Garamond" panose="02020404030301010803" pitchFamily="18" charset="0"/>
                <a:ea typeface="+mj-ea"/>
                <a:cs typeface="+mj-cs"/>
              </a:rPr>
              <a:t>would </a:t>
            </a:r>
            <a:r>
              <a:rPr lang="en-GB" sz="3000" dirty="0">
                <a:latin typeface="Garamond" panose="02020404030301010803" pitchFamily="18" charset="0"/>
                <a:ea typeface="+mj-ea"/>
                <a:cs typeface="+mj-cs"/>
              </a:rPr>
              <a:t>have achieved my highest aim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37176" y="3150568"/>
            <a:ext cx="7786687" cy="2143125"/>
          </a:xfrm>
          <a:prstGeom prst="rect">
            <a:avLst/>
          </a:prstGeom>
          <a:solidFill>
            <a:srgbClr val="FFFFFF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>
              <a:defRPr/>
            </a:pPr>
            <a:r>
              <a:rPr lang="et-EE" sz="3000" dirty="0" err="1">
                <a:solidFill>
                  <a:srgbClr val="C00000"/>
                </a:solidFill>
                <a:latin typeface="Garamond" panose="02020404030301010803" pitchFamily="18" charset="0"/>
                <a:ea typeface="+mj-ea"/>
                <a:cs typeface="+mj-cs"/>
              </a:rPr>
              <a:t>Critics</a:t>
            </a:r>
            <a:r>
              <a:rPr lang="en-GB" sz="3000" dirty="0">
                <a:solidFill>
                  <a:srgbClr val="C00000"/>
                </a:solidFill>
                <a:latin typeface="Garamond" panose="02020404030301010803" pitchFamily="18" charset="0"/>
                <a:ea typeface="+mj-ea"/>
                <a:cs typeface="+mj-cs"/>
              </a:rPr>
              <a:t>:</a:t>
            </a:r>
            <a:r>
              <a:rPr lang="et-EE" sz="3000" dirty="0">
                <a:solidFill>
                  <a:srgbClr val="C00000"/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3000" dirty="0" err="1">
                <a:latin typeface="Garamond" panose="02020404030301010803" pitchFamily="18" charset="0"/>
                <a:ea typeface="+mj-ea"/>
                <a:cs typeface="+mj-cs"/>
              </a:rPr>
              <a:t>the</a:t>
            </a:r>
            <a:r>
              <a:rPr lang="et-EE" sz="30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3000" dirty="0" err="1">
                <a:latin typeface="Garamond" panose="02020404030301010803" pitchFamily="18" charset="0"/>
                <a:ea typeface="+mj-ea"/>
                <a:cs typeface="+mj-cs"/>
              </a:rPr>
              <a:t>true</a:t>
            </a:r>
            <a:r>
              <a:rPr lang="et-EE" sz="3000" dirty="0">
                <a:latin typeface="Garamond" panose="02020404030301010803" pitchFamily="18" charset="0"/>
                <a:ea typeface="+mj-ea"/>
                <a:cs typeface="+mj-cs"/>
              </a:rPr>
              <a:t> runo </a:t>
            </a:r>
            <a:r>
              <a:rPr lang="et-EE" sz="3000" dirty="0" err="1">
                <a:latin typeface="Garamond" panose="02020404030301010803" pitchFamily="18" charset="0"/>
                <a:ea typeface="+mj-ea"/>
                <a:cs typeface="+mj-cs"/>
              </a:rPr>
              <a:t>verse</a:t>
            </a:r>
            <a:r>
              <a:rPr lang="et-EE" sz="3000" dirty="0">
                <a:latin typeface="Garamond" panose="02020404030301010803" pitchFamily="18" charset="0"/>
                <a:ea typeface="+mj-ea"/>
                <a:cs typeface="+mj-cs"/>
              </a:rPr>
              <a:t> folk song </a:t>
            </a:r>
            <a:r>
              <a:rPr lang="et-EE" sz="3000" dirty="0" err="1">
                <a:latin typeface="Garamond" panose="02020404030301010803" pitchFamily="18" charset="0"/>
                <a:ea typeface="+mj-ea"/>
                <a:cs typeface="+mj-cs"/>
              </a:rPr>
              <a:t>is</a:t>
            </a:r>
            <a:r>
              <a:rPr lang="et-EE" sz="30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3000" dirty="0" err="1">
                <a:latin typeface="Garamond" panose="02020404030301010803" pitchFamily="18" charset="0"/>
                <a:ea typeface="+mj-ea"/>
                <a:cs typeface="+mj-cs"/>
              </a:rPr>
              <a:t>artistic</a:t>
            </a:r>
            <a:r>
              <a:rPr lang="et-EE" sz="30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3000" dirty="0" err="1">
                <a:latin typeface="Garamond" panose="02020404030301010803" pitchFamily="18" charset="0"/>
                <a:ea typeface="+mj-ea"/>
                <a:cs typeface="+mj-cs"/>
              </a:rPr>
              <a:t>to</a:t>
            </a:r>
            <a:r>
              <a:rPr lang="et-EE" sz="30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3000" dirty="0" err="1">
                <a:latin typeface="Garamond" panose="02020404030301010803" pitchFamily="18" charset="0"/>
                <a:ea typeface="+mj-ea"/>
                <a:cs typeface="+mj-cs"/>
              </a:rPr>
              <a:t>such</a:t>
            </a:r>
            <a:r>
              <a:rPr lang="et-EE" sz="30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3000" dirty="0" err="1">
                <a:latin typeface="Garamond" panose="02020404030301010803" pitchFamily="18" charset="0"/>
                <a:ea typeface="+mj-ea"/>
                <a:cs typeface="+mj-cs"/>
              </a:rPr>
              <a:t>an</a:t>
            </a:r>
            <a:r>
              <a:rPr lang="et-EE" sz="30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3000" dirty="0" err="1">
                <a:latin typeface="Garamond" panose="02020404030301010803" pitchFamily="18" charset="0"/>
                <a:ea typeface="+mj-ea"/>
                <a:cs typeface="+mj-cs"/>
              </a:rPr>
              <a:t>extent</a:t>
            </a:r>
            <a:r>
              <a:rPr lang="et-EE" sz="30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3000" dirty="0" err="1">
                <a:latin typeface="Garamond" panose="02020404030301010803" pitchFamily="18" charset="0"/>
                <a:ea typeface="+mj-ea"/>
                <a:cs typeface="+mj-cs"/>
              </a:rPr>
              <a:t>that</a:t>
            </a:r>
            <a:r>
              <a:rPr lang="et-EE" sz="3000" dirty="0">
                <a:latin typeface="Garamond" panose="02020404030301010803" pitchFamily="18" charset="0"/>
                <a:ea typeface="+mj-ea"/>
                <a:cs typeface="+mj-cs"/>
              </a:rPr>
              <a:t> Kreutzwald </a:t>
            </a:r>
            <a:r>
              <a:rPr lang="et-EE" sz="3000" dirty="0" err="1">
                <a:latin typeface="Garamond" panose="02020404030301010803" pitchFamily="18" charset="0"/>
                <a:ea typeface="+mj-ea"/>
                <a:cs typeface="+mj-cs"/>
              </a:rPr>
              <a:t>was</a:t>
            </a:r>
            <a:r>
              <a:rPr lang="et-EE" sz="30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3000" dirty="0" err="1">
                <a:latin typeface="Garamond" panose="02020404030301010803" pitchFamily="18" charset="0"/>
                <a:ea typeface="+mj-ea"/>
                <a:cs typeface="+mj-cs"/>
              </a:rPr>
              <a:t>not</a:t>
            </a:r>
            <a:r>
              <a:rPr lang="et-EE" sz="30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3000" dirty="0" err="1">
                <a:latin typeface="Garamond" panose="02020404030301010803" pitchFamily="18" charset="0"/>
                <a:ea typeface="+mj-ea"/>
                <a:cs typeface="+mj-cs"/>
              </a:rPr>
              <a:t>able</a:t>
            </a:r>
            <a:r>
              <a:rPr lang="et-EE" sz="30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3000" dirty="0" err="1">
                <a:latin typeface="Garamond" panose="02020404030301010803" pitchFamily="18" charset="0"/>
                <a:ea typeface="+mj-ea"/>
                <a:cs typeface="+mj-cs"/>
              </a:rPr>
              <a:t>to</a:t>
            </a:r>
            <a:r>
              <a:rPr lang="et-EE" sz="30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3000" dirty="0" err="1">
                <a:latin typeface="Garamond" panose="02020404030301010803" pitchFamily="18" charset="0"/>
                <a:ea typeface="+mj-ea"/>
                <a:cs typeface="+mj-cs"/>
              </a:rPr>
              <a:t>imitate</a:t>
            </a:r>
            <a:r>
              <a:rPr lang="et-EE" sz="30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3000" dirty="0" err="1">
                <a:latin typeface="Garamond" panose="02020404030301010803" pitchFamily="18" charset="0"/>
                <a:ea typeface="+mj-ea"/>
                <a:cs typeface="+mj-cs"/>
              </a:rPr>
              <a:t>it</a:t>
            </a:r>
            <a:r>
              <a:rPr lang="et-EE" sz="30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3000" dirty="0" err="1">
                <a:latin typeface="Garamond" panose="02020404030301010803" pitchFamily="18" charset="0"/>
                <a:ea typeface="+mj-ea"/>
                <a:cs typeface="+mj-cs"/>
              </a:rPr>
              <a:t>sufficiently</a:t>
            </a:r>
            <a:r>
              <a:rPr lang="et-EE" sz="3000" dirty="0"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et-EE" sz="3000" dirty="0" err="1">
                <a:latin typeface="Garamond" panose="02020404030301010803" pitchFamily="18" charset="0"/>
                <a:ea typeface="+mj-ea"/>
                <a:cs typeface="+mj-cs"/>
              </a:rPr>
              <a:t>enough</a:t>
            </a:r>
            <a:r>
              <a:rPr lang="et-EE" sz="3000" dirty="0">
                <a:latin typeface="Garamond" panose="02020404030301010803" pitchFamily="18" charset="0"/>
                <a:ea typeface="+mj-ea"/>
                <a:cs typeface="+mj-cs"/>
              </a:rPr>
              <a:t> (Valk 2011)</a:t>
            </a:r>
            <a:endParaRPr lang="en-GB" sz="3000" dirty="0"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2953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16374E-6 L -0.08264 -0.183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2" y="-92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5670" y="471488"/>
            <a:ext cx="7786687" cy="4572000"/>
          </a:xfrm>
          <a:prstGeom prst="rect">
            <a:avLst/>
          </a:prstGeom>
          <a:solidFill>
            <a:srgbClr val="FFFFFF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t-EE" sz="3600" u="sng" cap="small" dirty="0">
                <a:latin typeface="Garamond" pitchFamily="18" charset="0"/>
              </a:rPr>
              <a:t>Poetic system of runosong</a:t>
            </a:r>
          </a:p>
          <a:p>
            <a:pPr algn="ctr">
              <a:defRPr/>
            </a:pPr>
            <a:endParaRPr lang="et-EE" sz="3600" u="sng" cap="small" dirty="0">
              <a:latin typeface="Garamond" pitchFamily="18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n-GB" sz="4000" dirty="0">
                <a:latin typeface="Garamond" panose="02020404030301010803" pitchFamily="18" charset="0"/>
                <a:ea typeface="+mj-ea"/>
                <a:cs typeface="+mj-cs"/>
              </a:rPr>
              <a:t> metre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n-GB" sz="4000" dirty="0">
                <a:latin typeface="Garamond" panose="02020404030301010803" pitchFamily="18" charset="0"/>
              </a:rPr>
              <a:t> use of </a:t>
            </a:r>
            <a:r>
              <a:rPr lang="et-EE" sz="4000" dirty="0" err="1">
                <a:latin typeface="Garamond" panose="02020404030301010803" pitchFamily="18" charset="0"/>
              </a:rPr>
              <a:t>grammatical</a:t>
            </a:r>
            <a:r>
              <a:rPr lang="et-EE" sz="4000" dirty="0">
                <a:latin typeface="Garamond" panose="02020404030301010803" pitchFamily="18" charset="0"/>
              </a:rPr>
              <a:t> </a:t>
            </a:r>
            <a:r>
              <a:rPr lang="en-GB" sz="4000" dirty="0">
                <a:latin typeface="Garamond" panose="02020404030301010803" pitchFamily="18" charset="0"/>
              </a:rPr>
              <a:t>archaisms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n-GB" sz="4000" dirty="0">
                <a:latin typeface="Garamond" panose="02020404030301010803" pitchFamily="18" charset="0"/>
                <a:ea typeface="+mj-ea"/>
                <a:cs typeface="+mj-cs"/>
              </a:rPr>
              <a:t> alliteration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n-GB" sz="4000" dirty="0">
                <a:latin typeface="Garamond" panose="02020404030301010803" pitchFamily="18" charset="0"/>
                <a:ea typeface="+mj-ea"/>
                <a:cs typeface="+mj-cs"/>
              </a:rPr>
              <a:t> parallelism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n-GB" sz="4000" dirty="0">
                <a:latin typeface="Garamond" panose="02020404030301010803" pitchFamily="18" charset="0"/>
                <a:ea typeface="+mj-ea"/>
                <a:cs typeface="+mj-cs"/>
              </a:rPr>
              <a:t> sentence structure</a:t>
            </a:r>
            <a:endParaRPr lang="et-EE" sz="4000" dirty="0">
              <a:latin typeface="Garamond" panose="02020404030301010803" pitchFamily="18" charset="0"/>
              <a:ea typeface="+mj-ea"/>
              <a:cs typeface="+mj-cs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t-EE" sz="4000" dirty="0">
                <a:latin typeface="Garamond" panose="02020404030301010803" pitchFamily="18" charset="0"/>
              </a:rPr>
              <a:t> </a:t>
            </a:r>
            <a:r>
              <a:rPr lang="en-GB" sz="4000" dirty="0">
                <a:latin typeface="Garamond" panose="02020404030301010803" pitchFamily="18" charset="0"/>
              </a:rPr>
              <a:t>traditional formulae</a:t>
            </a:r>
          </a:p>
          <a:p>
            <a:pPr>
              <a:buClr>
                <a:srgbClr val="C00000"/>
              </a:buClr>
              <a:defRPr/>
            </a:pPr>
            <a:r>
              <a:rPr lang="et-EE" sz="4000" dirty="0">
                <a:latin typeface="Garamond" pitchFamily="18" charset="0"/>
                <a:ea typeface="+mj-ea"/>
                <a:cs typeface="+mj-cs"/>
              </a:rPr>
              <a:t>  </a:t>
            </a:r>
            <a:endParaRPr lang="en-GB" sz="4000" dirty="0">
              <a:latin typeface="Garamond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76730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/>
          <p:nvPr/>
        </p:nvPicPr>
        <p:blipFill>
          <a:blip r:embed="rId3"/>
          <a:stretch/>
        </p:blipFill>
        <p:spPr>
          <a:xfrm>
            <a:off x="1951462" y="931796"/>
            <a:ext cx="7663127" cy="4738754"/>
          </a:xfrm>
          <a:prstGeom prst="rect">
            <a:avLst/>
          </a:prstGeom>
          <a:ln>
            <a:noFill/>
          </a:ln>
        </p:spPr>
      </p:pic>
      <p:sp>
        <p:nvSpPr>
          <p:cNvPr id="47" name="TextShape 1"/>
          <p:cNvSpPr txBox="1"/>
          <p:nvPr/>
        </p:nvSpPr>
        <p:spPr>
          <a:xfrm>
            <a:off x="156117" y="0"/>
            <a:ext cx="9924508" cy="617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algn="ctr">
              <a:defRPr/>
            </a:pPr>
            <a:r>
              <a:rPr lang="et-EE" sz="3200" u="sng" cap="small" dirty="0">
                <a:latin typeface="Garamond" panose="02020404030301010803" pitchFamily="18" charset="0"/>
              </a:rPr>
              <a:t>Metre of Kalevipoeg compared to regional samples of runosong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762042"/>
              </p:ext>
            </p:extLst>
          </p:nvPr>
        </p:nvGraphicFramePr>
        <p:xfrm>
          <a:off x="479323" y="1225037"/>
          <a:ext cx="8996735" cy="413668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507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9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144">
                <a:tc>
                  <a:txBody>
                    <a:bodyPr/>
                    <a:lstStyle/>
                    <a:p>
                      <a:r>
                        <a:rPr lang="et-EE" sz="3000" dirty="0" err="1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metre</a:t>
                      </a:r>
                      <a:endParaRPr lang="en-GB" sz="300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r>
                        <a:rPr lang="et-EE" sz="3000" dirty="0" err="1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close</a:t>
                      </a:r>
                      <a:r>
                        <a:rPr lang="et-EE" sz="3000" baseline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t-EE" sz="3000" baseline="0" dirty="0" err="1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to</a:t>
                      </a:r>
                      <a:r>
                        <a:rPr lang="et-EE" sz="3000" baseline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 runosong, </a:t>
                      </a:r>
                      <a:r>
                        <a:rPr lang="et-EE" sz="3000" baseline="0" dirty="0" err="1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based</a:t>
                      </a:r>
                      <a:r>
                        <a:rPr lang="et-EE" sz="3000" baseline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 on </a:t>
                      </a:r>
                      <a:r>
                        <a:rPr lang="et-EE" sz="3000" baseline="0" dirty="0" err="1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the</a:t>
                      </a:r>
                      <a:r>
                        <a:rPr lang="et-EE" sz="3000" baseline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t-EE" sz="3000" baseline="0" dirty="0" err="1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contemporary</a:t>
                      </a:r>
                      <a:r>
                        <a:rPr lang="et-EE" sz="3000" baseline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t-EE" sz="3000" baseline="0" dirty="0" err="1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theory</a:t>
                      </a:r>
                      <a:endParaRPr lang="en-GB" sz="300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91439" marR="91439" marT="45722" marB="4572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44">
                <a:tc>
                  <a:txBody>
                    <a:bodyPr/>
                    <a:lstStyle/>
                    <a:p>
                      <a:r>
                        <a:rPr lang="et-EE" sz="3000" dirty="0" err="1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archaisms</a:t>
                      </a:r>
                      <a:endParaRPr lang="en-GB" sz="300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r>
                        <a:rPr lang="et-EE" sz="3000" dirty="0" err="1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close</a:t>
                      </a:r>
                      <a:r>
                        <a:rPr lang="et-EE" sz="300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t-EE" sz="3000" dirty="0" err="1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to</a:t>
                      </a:r>
                      <a:r>
                        <a:rPr lang="et-EE" sz="300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 regilaul</a:t>
                      </a:r>
                      <a:endParaRPr lang="en-GB" sz="300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91439" marR="91439" marT="45722" marB="4572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44">
                <a:tc>
                  <a:txBody>
                    <a:bodyPr/>
                    <a:lstStyle/>
                    <a:p>
                      <a:r>
                        <a:rPr lang="et-EE" sz="3000" dirty="0" err="1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alliteration</a:t>
                      </a:r>
                      <a:endParaRPr lang="en-GB" sz="300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r>
                        <a:rPr lang="et-EE" sz="3000" dirty="0" err="1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close</a:t>
                      </a:r>
                      <a:r>
                        <a:rPr lang="et-EE" sz="300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t-EE" sz="3000" dirty="0" err="1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to</a:t>
                      </a:r>
                      <a:r>
                        <a:rPr lang="et-EE" sz="300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 regilaul, </a:t>
                      </a:r>
                      <a:r>
                        <a:rPr lang="et-EE" sz="3000" dirty="0" err="1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less</a:t>
                      </a:r>
                      <a:r>
                        <a:rPr lang="et-EE" sz="300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t-EE" sz="3000" dirty="0" err="1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natural</a:t>
                      </a:r>
                      <a:endParaRPr lang="en-GB" sz="300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91439" marR="91439" marT="45722" marB="4572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144">
                <a:tc>
                  <a:txBody>
                    <a:bodyPr/>
                    <a:lstStyle/>
                    <a:p>
                      <a:r>
                        <a:rPr lang="et-EE" sz="300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parallelism</a:t>
                      </a:r>
                      <a:endParaRPr lang="en-GB" sz="300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r>
                        <a:rPr lang="et-EE" sz="3000" dirty="0" err="1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less</a:t>
                      </a:r>
                      <a:r>
                        <a:rPr lang="et-EE" sz="300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t-EE" sz="3000" dirty="0" err="1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than</a:t>
                      </a:r>
                      <a:r>
                        <a:rPr lang="et-EE" sz="300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t-EE" sz="3000" dirty="0" err="1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in</a:t>
                      </a:r>
                      <a:r>
                        <a:rPr lang="et-EE" sz="300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 regilaul</a:t>
                      </a:r>
                      <a:endParaRPr lang="en-GB" sz="300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91439" marR="91439" marT="45722" marB="4572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084">
                <a:tc>
                  <a:txBody>
                    <a:bodyPr/>
                    <a:lstStyle/>
                    <a:p>
                      <a:r>
                        <a:rPr lang="et-EE" sz="3000" dirty="0" err="1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trad</a:t>
                      </a:r>
                      <a:r>
                        <a:rPr lang="et-EE" sz="300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. </a:t>
                      </a:r>
                      <a:r>
                        <a:rPr lang="et-EE" sz="3000" dirty="0" err="1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formulae</a:t>
                      </a:r>
                      <a:endParaRPr lang="en-GB" sz="300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r>
                        <a:rPr lang="et-EE" sz="3000" dirty="0" err="1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less</a:t>
                      </a:r>
                      <a:r>
                        <a:rPr lang="et-EE" sz="300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t-EE" sz="3000" dirty="0" err="1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than</a:t>
                      </a:r>
                      <a:r>
                        <a:rPr lang="et-EE" sz="300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 in regilaul, </a:t>
                      </a:r>
                      <a:r>
                        <a:rPr lang="et-EE" sz="3000" dirty="0" err="1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romantic</a:t>
                      </a:r>
                      <a:r>
                        <a:rPr lang="et-EE" sz="3000" baseline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t-EE" sz="3000" baseline="0" dirty="0" err="1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terms</a:t>
                      </a:r>
                      <a:endParaRPr lang="en-GB" sz="300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91439" marR="91439" marT="45722" marB="4572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6329">
                <a:tc>
                  <a:txBody>
                    <a:bodyPr/>
                    <a:lstStyle/>
                    <a:p>
                      <a:r>
                        <a:rPr lang="et-EE" sz="3000" dirty="0" err="1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sentence</a:t>
                      </a:r>
                      <a:r>
                        <a:rPr lang="et-EE" sz="300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t-EE" sz="3000" dirty="0" err="1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str</a:t>
                      </a:r>
                      <a:r>
                        <a:rPr lang="et-EE" sz="300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.</a:t>
                      </a:r>
                      <a:endParaRPr lang="en-GB" sz="300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r>
                        <a:rPr lang="et-EE" sz="3000" dirty="0" err="1">
                          <a:solidFill>
                            <a:srgbClr val="C00000"/>
                          </a:solidFill>
                          <a:latin typeface="Garamond" panose="02020404030301010803" pitchFamily="18" charset="0"/>
                        </a:rPr>
                        <a:t>radically</a:t>
                      </a:r>
                      <a:r>
                        <a:rPr lang="et-EE" sz="3000" baseline="0" dirty="0">
                          <a:solidFill>
                            <a:srgbClr val="C00000"/>
                          </a:solidFill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t-EE" sz="3000" baseline="0" dirty="0" err="1">
                          <a:solidFill>
                            <a:srgbClr val="C00000"/>
                          </a:solidFill>
                          <a:latin typeface="Garamond" panose="02020404030301010803" pitchFamily="18" charset="0"/>
                        </a:rPr>
                        <a:t>different</a:t>
                      </a:r>
                      <a:endParaRPr lang="en-GB" sz="3000" dirty="0">
                        <a:solidFill>
                          <a:srgbClr val="C0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91439" marR="91439" marT="45722" marB="4572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Shape 1"/>
          <p:cNvSpPr txBox="1"/>
          <p:nvPr/>
        </p:nvSpPr>
        <p:spPr>
          <a:xfrm>
            <a:off x="156117" y="48654"/>
            <a:ext cx="9924508" cy="617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algn="ctr">
              <a:defRPr/>
            </a:pPr>
            <a:r>
              <a:rPr lang="et-EE" sz="3200" u="sng" cap="small" dirty="0">
                <a:latin typeface="Garamond" panose="02020404030301010803" pitchFamily="18" charset="0"/>
              </a:rPr>
              <a:t>Poetic structure of Kalevipoeg compared to</a:t>
            </a:r>
            <a:br>
              <a:rPr lang="et-EE" sz="3200" u="sng" cap="small" dirty="0">
                <a:latin typeface="Garamond" panose="02020404030301010803" pitchFamily="18" charset="0"/>
              </a:rPr>
            </a:br>
            <a:r>
              <a:rPr lang="et-EE" sz="3200" u="sng" cap="small" dirty="0">
                <a:latin typeface="Garamond" panose="02020404030301010803" pitchFamily="18" charset="0"/>
              </a:rPr>
              <a:t>that of runosong</a:t>
            </a:r>
          </a:p>
        </p:txBody>
      </p:sp>
    </p:spTree>
    <p:extLst>
      <p:ext uri="{BB962C8B-B14F-4D97-AF65-F5344CB8AC3E}">
        <p14:creationId xmlns:p14="http://schemas.microsoft.com/office/powerpoint/2010/main" val="2671885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797</TotalTime>
  <Words>902</Words>
  <Application>Microsoft Office PowerPoint</Application>
  <PresentationFormat>Kohandatud</PresentationFormat>
  <Paragraphs>135</Paragraphs>
  <Slides>27</Slides>
  <Notes>12</Notes>
  <HiddenSlides>0</HiddenSlides>
  <MMClips>0</MMClips>
  <ScaleCrop>false</ScaleCrop>
  <HeadingPairs>
    <vt:vector size="6" baseType="variant">
      <vt:variant>
        <vt:lpstr>Kasutatud fondid</vt:lpstr>
      </vt:variant>
      <vt:variant>
        <vt:i4>9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27</vt:i4>
      </vt:variant>
    </vt:vector>
  </HeadingPairs>
  <TitlesOfParts>
    <vt:vector size="37" baseType="lpstr">
      <vt:lpstr>Arial</vt:lpstr>
      <vt:lpstr>Book Antiqua</vt:lpstr>
      <vt:lpstr>Calibri</vt:lpstr>
      <vt:lpstr>Garamond</vt:lpstr>
      <vt:lpstr>Gentium Basic</vt:lpstr>
      <vt:lpstr>Gentium Book Basic</vt:lpstr>
      <vt:lpstr>Symbol</vt:lpstr>
      <vt:lpstr>Times New Roman</vt:lpstr>
      <vt:lpstr>Wingdings</vt:lpstr>
      <vt:lpstr>Office Theme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Liina Saarlo</dc:creator>
  <dc:description/>
  <cp:lastModifiedBy>Liina Saarlo</cp:lastModifiedBy>
  <cp:revision>26</cp:revision>
  <dcterms:created xsi:type="dcterms:W3CDTF">2022-06-30T18:14:42Z</dcterms:created>
  <dcterms:modified xsi:type="dcterms:W3CDTF">2022-07-05T06:03:35Z</dcterms:modified>
  <dc:language>et-EE</dc:language>
</cp:coreProperties>
</file>