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6" r:id="rId19"/>
    <p:sldId id="275" r:id="rId20"/>
    <p:sldId id="277" r:id="rId21"/>
    <p:sldId id="278" r:id="rId22"/>
    <p:sldId id="280" r:id="rId23"/>
    <p:sldId id="279" r:id="rId24"/>
    <p:sldId id="284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5D2E-76BC-4A81-8E8B-BC17DDC1288F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E65A-3990-4511-B329-8EC4BBA0B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52B-BAFC-4065-9D38-96ECB8B68E9F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322B-DAE3-4699-AB5F-53BA8E89A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39D4-D341-4C6B-BD3D-B1E27BC1D627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B1DA-CDB4-4D70-9B1E-D555DD1B9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05C9-B485-4C51-8733-13CC1062DD9A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1EF9-F4BF-4D0E-8CD1-E9C01584A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538A-24B0-4FEF-A45C-18C5BDA90DE9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E7B7-774F-48BB-AB11-A6C1B16BC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7D8B-07CF-4F03-AF06-31FACF1034FD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D925-D4C6-4CA2-955F-356A1BC3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0C71-D197-4AE0-B55E-E6FE2583CF35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22E7-A314-429A-8E52-ACF0D1E4A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713E-128A-4E94-8F19-040F0FD8F1EA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59C7-BA55-4F49-8790-7FAC7E02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9677-1F98-4BC0-B210-83A133E38FA5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EF62-C36F-438E-A56B-DFB6A342E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EBB8-EFB4-4FE5-BF53-5501D9FE5B57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1494-B744-4A97-A47A-340C6E2B0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C662-F770-4E40-AA0C-C0A635EC5004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CF15-D28B-4593-B1A8-7E5E35BF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54E5-5A63-46DF-B743-AACFE49155B0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CF74-0088-4C7C-A992-5C1F39BE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CD10-2109-4FC7-92BC-440A5D69CFD7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E61F-1B1D-4AF3-8CB6-8E78893C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04E0-0354-4C61-BD15-489A4D8CC37D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D25C-FBE2-4747-A7DF-379690CF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68BB-9BA3-449C-A8AD-F2E122CBBC18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73E9-33A6-4779-9B1C-588F30A3E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087-D251-4CD0-8326-A44F14B9F98D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3629-0FE9-4583-BFB7-720790BF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79C7C-42C4-4E87-A9D1-7202D038D409}" type="datetimeFigureOut">
              <a:rPr lang="en-US"/>
              <a:pPr>
                <a:defRPr/>
              </a:pPr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1AD127-C196-4296-BD5B-90E65C1D1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VfKTZ-W83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APs5W_LU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Jf-rMZtK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7k0wYHPU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1mBi4tLMc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PWi9n54s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en-US" sz="4400" b="1" noProof="1" smtClean="0"/>
              <a:t>Jakobsonian</a:t>
            </a:r>
            <a:r>
              <a:rPr lang="en-US" sz="4400" b="1" smtClean="0"/>
              <a:t> “broad metrics”: </a:t>
            </a:r>
            <a:br>
              <a:rPr lang="en-US" sz="4400" b="1" smtClean="0"/>
            </a:br>
            <a:r>
              <a:rPr lang="en-US" sz="4400" b="1" smtClean="0"/>
              <a:t>a model for musical verse</a:t>
            </a:r>
            <a:br>
              <a:rPr lang="en-US" sz="4400" b="1" smtClean="0"/>
            </a:br>
            <a:endParaRPr lang="ru-RU" sz="4400" b="1" smtClean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595959"/>
                </a:solidFill>
              </a:rPr>
              <a:t>Igor </a:t>
            </a:r>
            <a:r>
              <a:rPr lang="en-US" sz="2400" b="1" noProof="1" smtClean="0">
                <a:solidFill>
                  <a:srgbClr val="595959"/>
                </a:solidFill>
              </a:rPr>
              <a:t>Pilshchikov</a:t>
            </a:r>
            <a:r>
              <a:rPr lang="en-US" sz="2400" b="1" smtClean="0">
                <a:solidFill>
                  <a:srgbClr val="595959"/>
                </a:solidFill>
              </a:rPr>
              <a:t> (UCLA / TLU)</a:t>
            </a:r>
            <a:endParaRPr lang="ru-RU" sz="2400" b="1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5" descr="51168FSD6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782638"/>
            <a:ext cx="40259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7" descr="Irony of Fate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725" y="755650"/>
            <a:ext cx="3649663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VfKTZ-W83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4874" y="1152144"/>
            <a:ext cx="9022078" cy="507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632075" y="2038350"/>
          <a:ext cx="8855075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Image" r:id="rId3" imgW="12342857" imgH="5587302" progId="Photoshop.Image.7">
                  <p:embed/>
                </p:oleObj>
              </mc:Choice>
              <mc:Fallback>
                <p:oleObj name="Image" r:id="rId3" imgW="12342857" imgH="5587302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38350"/>
                        <a:ext cx="8855075" cy="400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2632075" y="2071688"/>
          <a:ext cx="8780463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Image" r:id="rId5" imgW="12342857" imgH="5587302" progId="Photoshop.Image.7">
                  <p:embed/>
                </p:oleObj>
              </mc:Choice>
              <mc:Fallback>
                <p:oleObj name="Image" r:id="rId5" imgW="12342857" imgH="5587302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71688"/>
                        <a:ext cx="8780463" cy="397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4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3348038" y="2284413"/>
          <a:ext cx="7593012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Image" r:id="rId3" imgW="8025397" imgH="4114286" progId="Photoshop.Image.7">
                  <p:embed/>
                </p:oleObj>
              </mc:Choice>
              <mc:Fallback>
                <p:oleObj name="Image" r:id="rId3" imgW="8025397" imgH="4114286" progId="Photoshop.Image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84413"/>
                        <a:ext cx="7593012" cy="389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0 = upbeat, 1 = downbeat, 2 = downbeat occupied by a longer note</a:t>
            </a:r>
            <a:r>
              <a:rPr lang="ru-RU" smtClean="0"/>
              <a:t> </a:t>
            </a:r>
          </a:p>
        </p:txBody>
      </p:sp>
      <p:graphicFrame>
        <p:nvGraphicFramePr>
          <p:cNvPr id="9625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532188" y="2071688"/>
          <a:ext cx="544671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Image" r:id="rId3" imgW="6019048" imgH="5092063" progId="Photoshop.Image.7">
                  <p:embed/>
                </p:oleObj>
              </mc:Choice>
              <mc:Fallback>
                <p:oleObj name="Image" r:id="rId3" imgW="6019048" imgH="5092063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071688"/>
                        <a:ext cx="5446712" cy="460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5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3205163" y="2133600"/>
          <a:ext cx="76819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Image" r:id="rId3" imgW="11974603" imgH="6057143" progId="Photoshop.Image.7">
                  <p:embed/>
                </p:oleObj>
              </mc:Choice>
              <mc:Fallback>
                <p:oleObj name="Image" r:id="rId3" imgW="11974603" imgH="6057143" progId="Photoshop.Image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2133600"/>
                        <a:ext cx="7681912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OAPs5W_LU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7120" y="969264"/>
            <a:ext cx="9428480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633663"/>
          <a:ext cx="89154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Image" r:id="rId3" imgW="9142857" imgH="2958730" progId="Photoshop.Image.7">
                  <p:embed/>
                </p:oleObj>
              </mc:Choice>
              <mc:Fallback>
                <p:oleObj name="Image" r:id="rId3" imgW="9142857" imgH="2958730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633663"/>
                        <a:ext cx="8915400" cy="288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Jf-rMZtK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9632" y="978408"/>
            <a:ext cx="9200896" cy="517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49675" y="53975"/>
          <a:ext cx="6846888" cy="678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Image" r:id="rId3" imgW="8406349" imgH="8330159" progId="Photoshop.Image.7">
                  <p:embed/>
                </p:oleObj>
              </mc:Choice>
              <mc:Fallback>
                <p:oleObj name="Image" r:id="rId3" imgW="8406349" imgH="8330159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53975"/>
                        <a:ext cx="6846888" cy="678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Kiparsky 2010</a:t>
            </a:r>
          </a:p>
        </p:txBody>
      </p:sp>
      <p:graphicFrame>
        <p:nvGraphicFramePr>
          <p:cNvPr id="5427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757613" y="1682750"/>
          <a:ext cx="7235825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Image" r:id="rId3" imgW="11492063" imgH="7415873" progId="Photoshop.Image.7">
                  <p:embed/>
                </p:oleObj>
              </mc:Choice>
              <mc:Fallback>
                <p:oleObj name="Image" r:id="rId3" imgW="11492063" imgH="7415873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1682750"/>
                        <a:ext cx="7235825" cy="466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3257550" y="633413"/>
          <a:ext cx="3675063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Image" r:id="rId3" imgW="5346032" imgH="8482540" progId="Photoshop.Image.7">
                  <p:embed/>
                </p:oleObj>
              </mc:Choice>
              <mc:Fallback>
                <p:oleObj name="Image" r:id="rId3" imgW="5346032" imgH="8482540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633413"/>
                        <a:ext cx="3675063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7881938" y="655638"/>
          <a:ext cx="3678237" cy="58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Image" r:id="rId5" imgW="4469841" imgH="7073016" progId="Photoshop.Image.7">
                  <p:embed/>
                </p:oleObj>
              </mc:Choice>
              <mc:Fallback>
                <p:oleObj name="Image" r:id="rId5" imgW="4469841" imgH="7073016" progId="Photoshop.Image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655638"/>
                        <a:ext cx="3678237" cy="581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095625" y="44450"/>
          <a:ext cx="7773988" cy="681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Image" r:id="rId3" imgW="9765079" imgH="8558730" progId="Photoshop.Image.7">
                  <p:embed/>
                </p:oleObj>
              </mc:Choice>
              <mc:Fallback>
                <p:oleObj name="Image" r:id="rId3" imgW="9765079" imgH="8558730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4450"/>
                        <a:ext cx="7773988" cy="681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g7k0wYHPU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3328" y="1086993"/>
            <a:ext cx="9267952" cy="521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968375" y="1458913"/>
          <a:ext cx="112236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3" name="Image" r:id="rId3" imgW="16063492" imgH="6171429" progId="Photoshop.Image.7">
                  <p:embed/>
                </p:oleObj>
              </mc:Choice>
              <mc:Fallback>
                <p:oleObj name="Image" r:id="rId3" imgW="16063492" imgH="6171429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1458913"/>
                        <a:ext cx="11223625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Verse stanzaics vs. song stanzaics </a:t>
            </a:r>
          </a:p>
        </p:txBody>
      </p:sp>
      <p:sp>
        <p:nvSpPr>
          <p:cNvPr id="1331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 smtClean="0">
                <a:latin typeface="Calibri" pitchFamily="34" charset="0"/>
              </a:rPr>
              <a:t>  </a:t>
            </a:r>
            <a:r>
              <a:rPr lang="en-US" sz="4000" noProof="1" smtClean="0">
                <a:latin typeface="Calibri" pitchFamily="34" charset="0"/>
              </a:rPr>
              <a:t>AAA AAA</a:t>
            </a:r>
            <a:r>
              <a:rPr lang="en-US" sz="4000" smtClean="0">
                <a:latin typeface="Calibri" pitchFamily="34" charset="0"/>
              </a:rPr>
              <a:t> (six quatrains)</a:t>
            </a:r>
            <a:r>
              <a:rPr lang="ru-RU" sz="4000" smtClean="0"/>
              <a:t> </a:t>
            </a:r>
            <a:endParaRPr lang="en-US" sz="4000" smtClean="0"/>
          </a:p>
          <a:p>
            <a:endParaRPr lang="en-US" sz="4000" smtClean="0"/>
          </a:p>
          <a:p>
            <a:r>
              <a:rPr lang="en-US" sz="4000" smtClean="0">
                <a:latin typeface="Calibri" pitchFamily="34" charset="0"/>
              </a:rPr>
              <a:t>  </a:t>
            </a:r>
            <a:r>
              <a:rPr lang="en-US" sz="4000" noProof="1" smtClean="0">
                <a:latin typeface="Calibri" pitchFamily="34" charset="0"/>
              </a:rPr>
              <a:t>AA</a:t>
            </a:r>
            <a:r>
              <a:rPr lang="en-US" sz="4000" noProof="1" smtClean="0">
                <a:solidFill>
                  <a:srgbClr val="C33348"/>
                </a:solidFill>
                <a:latin typeface="Calibri" pitchFamily="34" charset="0"/>
              </a:rPr>
              <a:t>B</a:t>
            </a:r>
            <a:r>
              <a:rPr lang="en-US" sz="4000" noProof="1" smtClean="0">
                <a:latin typeface="Calibri" pitchFamily="34" charset="0"/>
              </a:rPr>
              <a:t> AA</a:t>
            </a:r>
            <a:r>
              <a:rPr lang="en-US" sz="4000" noProof="1" smtClean="0">
                <a:solidFill>
                  <a:srgbClr val="C33348"/>
                </a:solidFill>
                <a:latin typeface="Calibri" pitchFamily="34" charset="0"/>
              </a:rPr>
              <a:t>B</a:t>
            </a:r>
            <a:r>
              <a:rPr lang="en-US" sz="4000" smtClean="0">
                <a:latin typeface="Calibri" pitchFamily="34" charset="0"/>
              </a:rPr>
              <a:t> (two main quatrains </a:t>
            </a:r>
            <a:br>
              <a:rPr lang="en-US" sz="4000" smtClean="0">
                <a:latin typeface="Calibri" pitchFamily="34" charset="0"/>
              </a:rPr>
            </a:br>
            <a:r>
              <a:rPr lang="en-US" sz="4000" smtClean="0">
                <a:latin typeface="Calibri" pitchFamily="34" charset="0"/>
              </a:rPr>
              <a:t>   and a chorus; twice)</a:t>
            </a:r>
            <a:r>
              <a:rPr lang="ru-RU" sz="400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319338"/>
          <a:ext cx="89154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Image" r:id="rId3" imgW="11276190" imgH="4444444" progId="Photoshop.Image.7">
                  <p:embed/>
                </p:oleObj>
              </mc:Choice>
              <mc:Fallback>
                <p:oleObj name="Image" r:id="rId3" imgW="11276190" imgH="4444444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319338"/>
                        <a:ext cx="8915400" cy="351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570163"/>
          <a:ext cx="8915400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Image" r:id="rId3" imgW="13460317" imgH="4546032" progId="Photoshop.Image.7">
                  <p:embed/>
                </p:oleObj>
              </mc:Choice>
              <mc:Fallback>
                <p:oleObj name="Image" r:id="rId3" imgW="13460317" imgH="4546032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570163"/>
                        <a:ext cx="8915400" cy="301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Syncopation (II.2) </a:t>
            </a:r>
            <a:br>
              <a:rPr lang="en-US" smtClean="0"/>
            </a:br>
            <a:r>
              <a:rPr lang="en-US" smtClean="0"/>
              <a:t>0-syllabic interval (II.2, V.3)</a:t>
            </a:r>
            <a:r>
              <a:rPr lang="ru-RU" smtClean="0"/>
              <a:t> </a:t>
            </a:r>
          </a:p>
        </p:txBody>
      </p:sp>
      <p:graphicFrame>
        <p:nvGraphicFramePr>
          <p:cNvPr id="13517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620963"/>
          <a:ext cx="8915400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Image" r:id="rId3" imgW="13498413" imgH="4406349" progId="Photoshop.Image.7">
                  <p:embed/>
                </p:oleObj>
              </mc:Choice>
              <mc:Fallback>
                <p:oleObj name="Image" r:id="rId3" imgW="13498413" imgH="4406349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620963"/>
                        <a:ext cx="8915400" cy="290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noProof="1" smtClean="0"/>
              <a:t>D major  →  H minor </a:t>
            </a:r>
          </a:p>
        </p:txBody>
      </p:sp>
      <p:graphicFrame>
        <p:nvGraphicFramePr>
          <p:cNvPr id="13721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560638"/>
          <a:ext cx="8915400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Image" r:id="rId3" imgW="13815873" imgH="4698413" progId="Photoshop.Image.7">
                  <p:embed/>
                </p:oleObj>
              </mc:Choice>
              <mc:Fallback>
                <p:oleObj name="Image" r:id="rId3" imgW="13815873" imgH="4698413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560638"/>
                        <a:ext cx="8915400" cy="303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703513" y="11113"/>
          <a:ext cx="8548687" cy="684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Image" r:id="rId3" imgW="8482540" imgH="6793651" progId="Photoshop.Image.7">
                  <p:embed/>
                </p:oleObj>
              </mc:Choice>
              <mc:Fallback>
                <p:oleObj name="Image" r:id="rId3" imgW="8482540" imgH="6793651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11113"/>
                        <a:ext cx="8548687" cy="684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Kiparsky 2010</a:t>
            </a:r>
            <a:r>
              <a:rPr lang="en-US" b="1" smtClean="0"/>
              <a:t> / </a:t>
            </a:r>
            <a:r>
              <a:rPr lang="en-US" b="1" noProof="1" smtClean="0"/>
              <a:t>Jakobson [1958] 1960</a:t>
            </a:r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843338" y="1725613"/>
          <a:ext cx="70866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Image" r:id="rId3" imgW="11555556" imgH="7720635" progId="Photoshop.Image.7">
                  <p:embed/>
                </p:oleObj>
              </mc:Choice>
              <mc:Fallback>
                <p:oleObj name="Image" r:id="rId3" imgW="11555556" imgH="7720635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1725613"/>
                        <a:ext cx="7086600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trans-accentuation or atonement</a:t>
            </a:r>
            <a:r>
              <a:rPr lang="ru-RU" smtClean="0"/>
              <a:t> </a:t>
            </a:r>
            <a:r>
              <a:rPr lang="en-US" smtClean="0"/>
              <a:t>(I.1)</a:t>
            </a:r>
            <a:endParaRPr lang="ru-RU" smtClean="0"/>
          </a:p>
        </p:txBody>
      </p:sp>
      <p:graphicFrame>
        <p:nvGraphicFramePr>
          <p:cNvPr id="14029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254250"/>
          <a:ext cx="891540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2" name="Image" r:id="rId3" imgW="10133333" imgH="4139683" progId="Photoshop.Image.7">
                  <p:embed/>
                </p:oleObj>
              </mc:Choice>
              <mc:Fallback>
                <p:oleObj name="Image" r:id="rId3" imgW="10133333" imgH="4139683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254250"/>
                        <a:ext cx="8915400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atonement (I.3)</a:t>
            </a:r>
            <a:endParaRPr lang="ru-RU" smtClean="0"/>
          </a:p>
        </p:txBody>
      </p:sp>
      <p:graphicFrame>
        <p:nvGraphicFramePr>
          <p:cNvPr id="142339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060700" y="2133600"/>
          <a:ext cx="79724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0" name="Image" r:id="rId3" imgW="9041270" imgH="4406349" progId="Photoshop.Image.7">
                  <p:embed/>
                </p:oleObj>
              </mc:Choice>
              <mc:Fallback>
                <p:oleObj name="Image" r:id="rId3" imgW="9041270" imgH="4406349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133600"/>
                        <a:ext cx="797242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trans- and double-accentuation </a:t>
            </a:r>
            <a:r>
              <a:rPr lang="en-US" noProof="1" smtClean="0"/>
              <a:t>(st. </a:t>
            </a:r>
            <a:r>
              <a:rPr lang="en-US" smtClean="0"/>
              <a:t>II)</a:t>
            </a:r>
            <a:endParaRPr lang="ru-RU" smtClean="0"/>
          </a:p>
        </p:txBody>
      </p:sp>
      <p:graphicFrame>
        <p:nvGraphicFramePr>
          <p:cNvPr id="14438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765425"/>
          <a:ext cx="89154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9" name="Image" r:id="rId3" imgW="8165079" imgH="2400000" progId="Photoshop.Image.7">
                  <p:embed/>
                </p:oleObj>
              </mc:Choice>
              <mc:Fallback>
                <p:oleObj name="Image" r:id="rId3" imgW="8165079" imgH="2400000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765425"/>
                        <a:ext cx="8915400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additional stresses</a:t>
            </a:r>
            <a:endParaRPr lang="ru-RU" smtClean="0"/>
          </a:p>
        </p:txBody>
      </p:sp>
      <p:graphicFrame>
        <p:nvGraphicFramePr>
          <p:cNvPr id="14746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495550"/>
          <a:ext cx="89154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Image" r:id="rId3" imgW="10526984" imgH="3733333" progId="Photoshop.Image.7">
                  <p:embed/>
                </p:oleObj>
              </mc:Choice>
              <mc:Fallback>
                <p:oleObj name="Image" r:id="rId3" imgW="10526984" imgH="3733333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495550"/>
                        <a:ext cx="89154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additional stresses</a:t>
            </a:r>
            <a:endParaRPr lang="ru-RU" smtClean="0"/>
          </a:p>
        </p:txBody>
      </p:sp>
      <p:graphicFrame>
        <p:nvGraphicFramePr>
          <p:cNvPr id="14541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495550"/>
          <a:ext cx="89154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Image" r:id="rId3" imgW="10526984" imgH="3733333" progId="Photoshop.Image.7">
                  <p:embed/>
                </p:oleObj>
              </mc:Choice>
              <mc:Fallback>
                <p:oleObj name="Image" r:id="rId3" imgW="10526984" imgH="3733333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495550"/>
                        <a:ext cx="89154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H1mBi4tLM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5936" y="1107567"/>
            <a:ext cx="8873744" cy="4991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bPWi9n54s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7600" y="1069848"/>
            <a:ext cx="9135872" cy="513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Jakobson [1958] 1960</a:t>
            </a:r>
            <a:r>
              <a:rPr lang="en-US" b="1" smtClean="0"/>
              <a:t> (adapted)</a:t>
            </a:r>
            <a:endParaRPr lang="ru-RU" b="1" smtClean="0"/>
          </a:p>
        </p:txBody>
      </p:sp>
      <p:graphicFrame>
        <p:nvGraphicFramePr>
          <p:cNvPr id="150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3408363"/>
          <a:ext cx="8915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Image" r:id="rId3" imgW="13892063" imgH="2082540" progId="Photoshop.Image.7">
                  <p:embed/>
                </p:oleObj>
              </mc:Choice>
              <mc:Fallback>
                <p:oleObj name="Image" r:id="rId3" imgW="13892063" imgH="2082540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3408363"/>
                        <a:ext cx="8915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Jakobson [1958] 1960</a:t>
            </a:r>
            <a:r>
              <a:rPr lang="en-US" b="1" smtClean="0"/>
              <a:t> (adapted 2)</a:t>
            </a:r>
            <a:endParaRPr lang="ru-RU" b="1" smtClean="0"/>
          </a:p>
        </p:txBody>
      </p:sp>
      <p:graphicFrame>
        <p:nvGraphicFramePr>
          <p:cNvPr id="15155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2233613"/>
          <a:ext cx="89154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6" name="Image" r:id="rId3" imgW="14158730" imgH="5853968" progId="Photoshop.Image.7">
                  <p:embed/>
                </p:oleObj>
              </mc:Choice>
              <mc:Fallback>
                <p:oleObj name="Image" r:id="rId3" imgW="14158730" imgH="5853968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233613"/>
                        <a:ext cx="8915400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UCLA &amp; TLU stay with Ukraine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graphicFrame>
        <p:nvGraphicFramePr>
          <p:cNvPr id="15360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605213" y="2133600"/>
          <a:ext cx="68834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4" name="Image" r:id="rId3" imgW="10146032" imgH="5726984" progId="Photoshop.Image.7">
                  <p:embed/>
                </p:oleObj>
              </mc:Choice>
              <mc:Fallback>
                <p:oleObj name="Image" r:id="rId3" imgW="10146032" imgH="5726984" progId="Photoshop.Image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2133600"/>
                        <a:ext cx="68834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Kiparsky 2010</a:t>
            </a:r>
            <a:r>
              <a:rPr lang="en-US" b="1" smtClean="0"/>
              <a:t> / </a:t>
            </a:r>
            <a:r>
              <a:rPr lang="en-US" b="1" noProof="1" smtClean="0"/>
              <a:t>Jakobson [1958] 1960</a:t>
            </a: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3851275" y="1698625"/>
          <a:ext cx="7112000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8" name="Image" r:id="rId3" imgW="11492063" imgH="7530159" progId="Photoshop.Image.7">
                  <p:embed/>
                </p:oleObj>
              </mc:Choice>
              <mc:Fallback>
                <p:oleObj name="Image" r:id="rId3" imgW="11492063" imgH="7530159" progId="Photoshop.Image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698625"/>
                        <a:ext cx="7112000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Kiparsky 2010</a:t>
            </a:r>
            <a:r>
              <a:rPr lang="en-US" b="1" smtClean="0"/>
              <a:t> / </a:t>
            </a:r>
            <a:r>
              <a:rPr lang="en-US" b="1" noProof="1" smtClean="0"/>
              <a:t>Jakobson [1958] 1960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822700" y="1693863"/>
          <a:ext cx="7123113" cy="476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Image" r:id="rId3" imgW="11466667" imgH="7873016" progId="Photoshop.Image.7">
                  <p:embed/>
                </p:oleObj>
              </mc:Choice>
              <mc:Fallback>
                <p:oleObj name="Image" r:id="rId3" imgW="11466667" imgH="7873016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1693863"/>
                        <a:ext cx="7123113" cy="476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Jakobson [1958] 1960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3741738" y="1797050"/>
          <a:ext cx="7029450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Image" r:id="rId3" imgW="9536508" imgH="6387302" progId="Photoshop.Image.7">
                  <p:embed/>
                </p:oleObj>
              </mc:Choice>
              <mc:Fallback>
                <p:oleObj name="Image" r:id="rId3" imgW="9536508" imgH="6387302" progId="Photoshop.Image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1797050"/>
                        <a:ext cx="7029450" cy="470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noProof="1" smtClean="0"/>
              <a:t>Jakobson [1958] 1960</a:t>
            </a:r>
            <a:r>
              <a:rPr lang="en-US" b="1" smtClean="0"/>
              <a:t> (adapted)</a:t>
            </a:r>
            <a:endParaRPr lang="ru-RU" b="1" smtClean="0"/>
          </a:p>
        </p:txBody>
      </p:sp>
      <p:graphicFrame>
        <p:nvGraphicFramePr>
          <p:cNvPr id="86021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2589213" y="3408363"/>
          <a:ext cx="8915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Image" r:id="rId3" imgW="13892063" imgH="2082540" progId="Photoshop.Image.7">
                  <p:embed/>
                </p:oleObj>
              </mc:Choice>
              <mc:Fallback>
                <p:oleObj name="Image" r:id="rId3" imgW="13892063" imgH="2082540" progId="Photoshop.Image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3408363"/>
                        <a:ext cx="8915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Russian Guitar Poetry</a:t>
            </a:r>
            <a:endParaRPr lang="ru-RU" b="1" smtClean="0"/>
          </a:p>
        </p:txBody>
      </p:sp>
      <p:sp>
        <p:nvSpPr>
          <p:cNvPr id="6246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600" smtClean="0">
                <a:latin typeface="Calibri" pitchFamily="34" charset="0"/>
              </a:rPr>
              <a:t>  “bard songs”, </a:t>
            </a:r>
            <a:r>
              <a:rPr lang="ru-RU" sz="3600" noProof="1" smtClean="0">
                <a:latin typeface="Calibri" pitchFamily="34" charset="0"/>
              </a:rPr>
              <a:t>бардовская</a:t>
            </a:r>
            <a:r>
              <a:rPr lang="en-US" sz="3600" smtClean="0">
                <a:latin typeface="Calibri" pitchFamily="34" charset="0"/>
              </a:rPr>
              <a:t> </a:t>
            </a:r>
            <a:r>
              <a:rPr lang="ru-RU" sz="3600" smtClean="0">
                <a:latin typeface="Calibri" pitchFamily="34" charset="0"/>
              </a:rPr>
              <a:t>песня</a:t>
            </a:r>
            <a:r>
              <a:rPr lang="en-US" sz="3600" smtClean="0">
                <a:latin typeface="Calibri" pitchFamily="34" charset="0"/>
              </a:rPr>
              <a:t>, a.k.a.  </a:t>
            </a:r>
            <a:br>
              <a:rPr lang="en-US" sz="3600" smtClean="0">
                <a:latin typeface="Calibri" pitchFamily="34" charset="0"/>
              </a:rPr>
            </a:br>
            <a:r>
              <a:rPr lang="en-US" sz="3600" smtClean="0">
                <a:latin typeface="Calibri" pitchFamily="34" charset="0"/>
              </a:rPr>
              <a:t>   </a:t>
            </a:r>
            <a:r>
              <a:rPr lang="ru-RU" sz="3600" smtClean="0">
                <a:latin typeface="Calibri" pitchFamily="34" charset="0"/>
              </a:rPr>
              <a:t>авторская</a:t>
            </a:r>
            <a:r>
              <a:rPr lang="en-US" sz="3600" smtClean="0">
                <a:latin typeface="Calibri" pitchFamily="34" charset="0"/>
              </a:rPr>
              <a:t> </a:t>
            </a:r>
            <a:r>
              <a:rPr lang="ru-RU" sz="3600" smtClean="0">
                <a:latin typeface="Calibri" pitchFamily="34" charset="0"/>
              </a:rPr>
              <a:t>песня</a:t>
            </a:r>
            <a:r>
              <a:rPr lang="en-US" sz="3600" smtClean="0">
                <a:latin typeface="Calibri" pitchFamily="34" charset="0"/>
              </a:rPr>
              <a:t>, “author’s song”</a:t>
            </a:r>
            <a:r>
              <a:rPr lang="en-US" sz="2400" smtClean="0">
                <a:latin typeface="Calibri" pitchFamily="34" charset="0"/>
              </a:rPr>
              <a:t> </a:t>
            </a:r>
          </a:p>
          <a:p>
            <a:r>
              <a:rPr lang="en-US" sz="3600" smtClean="0">
                <a:latin typeface="Calibri" pitchFamily="34" charset="0"/>
              </a:rPr>
              <a:t>  </a:t>
            </a:r>
            <a:r>
              <a:rPr lang="en-US" sz="3600" noProof="1" smtClean="0">
                <a:latin typeface="Calibri" pitchFamily="34" charset="0"/>
              </a:rPr>
              <a:t>Alexander Galich, Vladimir Vysotsky, </a:t>
            </a:r>
            <a:r>
              <a:rPr lang="en-US" sz="3600" smtClean="0">
                <a:latin typeface="Calibri" pitchFamily="34" charset="0"/>
              </a:rPr>
              <a:t/>
            </a:r>
            <a:br>
              <a:rPr lang="en-US" sz="3600" smtClean="0">
                <a:latin typeface="Calibri" pitchFamily="34" charset="0"/>
              </a:rPr>
            </a:br>
            <a:r>
              <a:rPr lang="en-US" sz="3600" smtClean="0">
                <a:latin typeface="Calibri" pitchFamily="34" charset="0"/>
              </a:rPr>
              <a:t>   </a:t>
            </a:r>
            <a:r>
              <a:rPr lang="en-US" sz="3600" noProof="1" smtClean="0">
                <a:latin typeface="Calibri" pitchFamily="34" charset="0"/>
              </a:rPr>
              <a:t>Bulat Okudzhava </a:t>
            </a:r>
            <a:endParaRPr lang="en-US" sz="3600" smtClean="0">
              <a:latin typeface="Calibri" pitchFamily="34" charset="0"/>
            </a:endParaRPr>
          </a:p>
          <a:p>
            <a:r>
              <a:rPr lang="en-US" sz="3600" smtClean="0">
                <a:latin typeface="Calibri" pitchFamily="34" charset="0"/>
              </a:rPr>
              <a:t>  </a:t>
            </a:r>
            <a:r>
              <a:rPr lang="en-US" sz="3600" noProof="1" smtClean="0">
                <a:latin typeface="Calibri" pitchFamily="34" charset="0"/>
              </a:rPr>
              <a:t>Pavel Kogan, Mikhail Ancharov, </a:t>
            </a:r>
            <a:r>
              <a:rPr lang="en-US" sz="3600" smtClean="0">
                <a:latin typeface="Calibri" pitchFamily="34" charset="0"/>
              </a:rPr>
              <a:t/>
            </a:r>
            <a:br>
              <a:rPr lang="en-US" sz="3600" smtClean="0">
                <a:latin typeface="Calibri" pitchFamily="34" charset="0"/>
              </a:rPr>
            </a:br>
            <a:r>
              <a:rPr lang="en-US" sz="3600" smtClean="0">
                <a:latin typeface="Calibri" pitchFamily="34" charset="0"/>
              </a:rPr>
              <a:t>   </a:t>
            </a:r>
            <a:r>
              <a:rPr lang="en-US" sz="3600" noProof="1" smtClean="0">
                <a:latin typeface="Calibri" pitchFamily="34" charset="0"/>
              </a:rPr>
              <a:t>Mikhail Lvovsky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624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na-tikhoreckuju-sostav-otpravits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538" y="0"/>
            <a:ext cx="6427787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154</Words>
  <Application>Microsoft Office PowerPoint</Application>
  <PresentationFormat>Широкоэкранный</PresentationFormat>
  <Paragraphs>27</Paragraphs>
  <Slides>39</Slides>
  <Notes>0</Notes>
  <HiddenSlides>0</HiddenSlides>
  <MMClips>6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Wingdings 3</vt:lpstr>
      <vt:lpstr>Легкий дым</vt:lpstr>
      <vt:lpstr>Image</vt:lpstr>
      <vt:lpstr>Jakobsonian “broad metrics”:  a model for musical verse </vt:lpstr>
      <vt:lpstr>Kiparsky 2010</vt:lpstr>
      <vt:lpstr>Kiparsky 2010 / Jakobson [1958] 1960</vt:lpstr>
      <vt:lpstr>Kiparsky 2010 / Jakobson [1958] 1960</vt:lpstr>
      <vt:lpstr>Kiparsky 2010 / Jakobson [1958] 1960</vt:lpstr>
      <vt:lpstr>Jakobson [1958] 1960</vt:lpstr>
      <vt:lpstr>Jakobson [1958] 1960 (adapted)</vt:lpstr>
      <vt:lpstr>Russian Guitar Poetry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 = upbeat, 1 = downbeat, 2 = downbeat occupied by a longer note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Verse stanzaics vs. song stanzaics </vt:lpstr>
      <vt:lpstr>Презентация PowerPoint</vt:lpstr>
      <vt:lpstr>Презентация PowerPoint</vt:lpstr>
      <vt:lpstr>Syncopation (II.2)  0-syllabic interval (II.2, V.3) </vt:lpstr>
      <vt:lpstr>D major  →  H minor </vt:lpstr>
      <vt:lpstr>Презентация PowerPoint</vt:lpstr>
      <vt:lpstr>trans-accentuation or atonement (I.1)</vt:lpstr>
      <vt:lpstr>atonement (I.3)</vt:lpstr>
      <vt:lpstr>trans- and double-accentuation (st. II)</vt:lpstr>
      <vt:lpstr>additional stresses</vt:lpstr>
      <vt:lpstr>additional stresses</vt:lpstr>
      <vt:lpstr>Презентация PowerPoint</vt:lpstr>
      <vt:lpstr>Презентация PowerPoint</vt:lpstr>
      <vt:lpstr>Jakobson [1958] 1960 (adapted)</vt:lpstr>
      <vt:lpstr>Jakobson [1958] 1960 (adapted 2)</vt:lpstr>
      <vt:lpstr>UCLA &amp; TLU stay with Ukraine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N. Grappelli</dc:creator>
  <cp:lastModifiedBy>N. Grappelli</cp:lastModifiedBy>
  <cp:revision>113</cp:revision>
  <dcterms:created xsi:type="dcterms:W3CDTF">2022-07-03T15:24:26Z</dcterms:created>
  <dcterms:modified xsi:type="dcterms:W3CDTF">2022-07-04T08:12:16Z</dcterms:modified>
</cp:coreProperties>
</file>