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7" r:id="rId2"/>
    <p:sldId id="270" r:id="rId3"/>
    <p:sldId id="271" r:id="rId4"/>
    <p:sldId id="272" r:id="rId5"/>
    <p:sldId id="273" r:id="rId6"/>
    <p:sldId id="320" r:id="rId7"/>
    <p:sldId id="326" r:id="rId8"/>
    <p:sldId id="333" r:id="rId9"/>
    <p:sldId id="325" r:id="rId10"/>
    <p:sldId id="265" r:id="rId11"/>
    <p:sldId id="266" r:id="rId12"/>
    <p:sldId id="335" r:id="rId13"/>
    <p:sldId id="334" r:id="rId14"/>
    <p:sldId id="336" r:id="rId15"/>
    <p:sldId id="337" r:id="rId16"/>
    <p:sldId id="306" r:id="rId17"/>
    <p:sldId id="304" r:id="rId18"/>
    <p:sldId id="338" r:id="rId19"/>
    <p:sldId id="339" r:id="rId20"/>
    <p:sldId id="340" r:id="rId21"/>
    <p:sldId id="341" r:id="rId22"/>
    <p:sldId id="342" r:id="rId23"/>
    <p:sldId id="34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7"/>
    <p:restoredTop sz="96229"/>
  </p:normalViewPr>
  <p:slideViewPr>
    <p:cSldViewPr snapToGrid="0" snapToObjects="1">
      <p:cViewPr varScale="1">
        <p:scale>
          <a:sx n="96" d="100"/>
          <a:sy n="96" d="100"/>
        </p:scale>
        <p:origin x="200" y="7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2F3CA-B5B7-7F4E-B98A-FEA2003742F8}" type="datetimeFigureOut">
              <a:rPr lang="en-US" smtClean="0"/>
              <a:t>6/29/22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C27EA4-560E-C146-8C62-6D16FF19431B}" type="slidenum">
              <a:rPr lang="en-US" smtClean="0"/>
              <a:t>‹#›</a:t>
            </a:fld>
            <a:endParaRPr lang="en-US"/>
          </a:p>
        </p:txBody>
      </p:sp>
    </p:spTree>
    <p:extLst>
      <p:ext uri="{BB962C8B-B14F-4D97-AF65-F5344CB8AC3E}">
        <p14:creationId xmlns:p14="http://schemas.microsoft.com/office/powerpoint/2010/main" val="353993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DB369-05ED-DD42-8E46-8F7CBD9B61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587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we approach this literary genealogy primarily as sound, can we locate extra-poetic sonic influences on each strain of modernism?</a:t>
            </a:r>
          </a:p>
          <a:p>
            <a:r>
              <a:rPr lang="en-US" baseline="0" dirty="0"/>
              <a:t>Can we use sound to reorder categories that have have descended from understanding poetry as a visual form?</a:t>
            </a:r>
          </a:p>
          <a:p>
            <a:r>
              <a:rPr lang="en-US" baseline="0" dirty="0"/>
              <a:t>Can we think past medium—poetry opposed to vaudeville, </a:t>
            </a:r>
            <a:r>
              <a:rPr lang="en-US" baseline="0" dirty="0" err="1"/>
              <a:t>etc</a:t>
            </a:r>
            <a:r>
              <a:rPr lang="en-US" baseline="0" dirty="0"/>
              <a:t>—as a way to discuss vocal arts during the modern period (and after)?</a:t>
            </a:r>
            <a:endParaRPr lang="en-US" dirty="0"/>
          </a:p>
        </p:txBody>
      </p:sp>
      <p:sp>
        <p:nvSpPr>
          <p:cNvPr id="4" name="Slide Number Placeholder 3"/>
          <p:cNvSpPr>
            <a:spLocks noGrp="1"/>
          </p:cNvSpPr>
          <p:nvPr>
            <p:ph type="sldNum" sz="quarter" idx="10"/>
          </p:nvPr>
        </p:nvSpPr>
        <p:spPr/>
        <p:txBody>
          <a:bodyPr/>
          <a:lstStyle/>
          <a:p>
            <a:fld id="{AB395676-2984-C74C-8256-2EF793764F94}" type="slidenum">
              <a:rPr lang="en-US" smtClean="0"/>
              <a:t>9</a:t>
            </a:fld>
            <a:endParaRPr lang="en-US"/>
          </a:p>
        </p:txBody>
      </p:sp>
    </p:spTree>
    <p:extLst>
      <p:ext uri="{BB962C8B-B14F-4D97-AF65-F5344CB8AC3E}">
        <p14:creationId xmlns:p14="http://schemas.microsoft.com/office/powerpoint/2010/main" val="1125688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we approach this literary genealogy primarily as sound, can we locate extra-poetic sonic influences on each strain of modernism?</a:t>
            </a:r>
          </a:p>
          <a:p>
            <a:r>
              <a:rPr lang="en-US" baseline="0" dirty="0"/>
              <a:t>Can we use sound to reorder categories that have have descended from understanding poetry as a visual form?</a:t>
            </a:r>
          </a:p>
          <a:p>
            <a:r>
              <a:rPr lang="en-US" baseline="0" dirty="0"/>
              <a:t>Can we think past medium—poetry opposed to vaudeville, </a:t>
            </a:r>
            <a:r>
              <a:rPr lang="en-US" baseline="0" dirty="0" err="1"/>
              <a:t>etc</a:t>
            </a:r>
            <a:r>
              <a:rPr lang="en-US" baseline="0" dirty="0"/>
              <a:t>—as a way to discuss vocal arts during the modern period (and after)?</a:t>
            </a:r>
            <a:endParaRPr lang="en-US" dirty="0"/>
          </a:p>
        </p:txBody>
      </p:sp>
      <p:sp>
        <p:nvSpPr>
          <p:cNvPr id="4" name="Slide Number Placeholder 3"/>
          <p:cNvSpPr>
            <a:spLocks noGrp="1"/>
          </p:cNvSpPr>
          <p:nvPr>
            <p:ph type="sldNum" sz="quarter" idx="10"/>
          </p:nvPr>
        </p:nvSpPr>
        <p:spPr/>
        <p:txBody>
          <a:bodyPr/>
          <a:lstStyle/>
          <a:p>
            <a:fld id="{AB395676-2984-C74C-8256-2EF793764F94}" type="slidenum">
              <a:rPr lang="en-US" smtClean="0"/>
              <a:t>12</a:t>
            </a:fld>
            <a:endParaRPr lang="en-US"/>
          </a:p>
        </p:txBody>
      </p:sp>
    </p:spTree>
    <p:extLst>
      <p:ext uri="{BB962C8B-B14F-4D97-AF65-F5344CB8AC3E}">
        <p14:creationId xmlns:p14="http://schemas.microsoft.com/office/powerpoint/2010/main" val="1931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509872" y="0"/>
            <a:ext cx="13243109"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7" name="Rectangle 46"/>
          <p:cNvSpPr/>
          <p:nvPr/>
        </p:nvSpPr>
        <p:spPr>
          <a:xfrm>
            <a:off x="6198795" y="-21511"/>
            <a:ext cx="46736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318325" y="1516829"/>
            <a:ext cx="2844800" cy="750981"/>
          </a:xfrm>
        </p:spPr>
        <p:txBody>
          <a:bodyPr anchor="b"/>
          <a:lstStyle>
            <a:lvl1pPr algn="l">
              <a:defRPr sz="2400"/>
            </a:lvl1pPr>
          </a:lstStyle>
          <a:p>
            <a:fld id="{F59336BC-6C36-A844-8B4D-CD96336D230F}" type="datetimeFigureOut">
              <a:rPr lang="en-US" smtClean="0"/>
              <a:pPr/>
              <a:t>6/29/22</a:t>
            </a:fld>
            <a:endParaRPr lang="en-US"/>
          </a:p>
        </p:txBody>
      </p:sp>
      <p:sp>
        <p:nvSpPr>
          <p:cNvPr id="50" name="Rectangle 49"/>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 name="Footer Placeholder 4"/>
          <p:cNvSpPr>
            <a:spLocks noGrp="1"/>
          </p:cNvSpPr>
          <p:nvPr>
            <p:ph type="ftr" sz="quarter" idx="11"/>
          </p:nvPr>
        </p:nvSpPr>
        <p:spPr>
          <a:xfrm>
            <a:off x="7071360" y="5719967"/>
            <a:ext cx="3775456" cy="365125"/>
          </a:xfrm>
        </p:spPr>
        <p:txBody>
          <a:bodyPr>
            <a:normAutofit/>
          </a:bodyPr>
          <a:lstStyle>
            <a:lvl1pPr>
              <a:defRPr>
                <a:solidFill>
                  <a:schemeClr val="accent1"/>
                </a:solidFill>
              </a:defRPr>
            </a:lvl1pPr>
          </a:lstStyle>
          <a:p>
            <a:endParaRPr lang="en-US">
              <a:solidFill>
                <a:srgbClr val="94C600"/>
              </a:solidFill>
            </a:endParaRPr>
          </a:p>
        </p:txBody>
      </p:sp>
      <p:sp>
        <p:nvSpPr>
          <p:cNvPr id="6" name="Slide Number Placeholder 5"/>
          <p:cNvSpPr>
            <a:spLocks noGrp="1"/>
          </p:cNvSpPr>
          <p:nvPr>
            <p:ph type="sldNum" sz="quarter" idx="12"/>
          </p:nvPr>
        </p:nvSpPr>
        <p:spPr>
          <a:xfrm>
            <a:off x="6198795" y="5719967"/>
            <a:ext cx="858221" cy="365125"/>
          </a:xfrm>
        </p:spPr>
        <p:txBody>
          <a:bodyPr/>
          <a:lstStyle>
            <a:lvl1pPr>
              <a:defRPr>
                <a:solidFill>
                  <a:schemeClr val="accent1"/>
                </a:solidFill>
              </a:defRPr>
            </a:lvl1pPr>
          </a:lstStyle>
          <a:p>
            <a:fld id="{FC4C6CA5-7C72-0C40-A2BA-538ABEFA4CE6}" type="slidenum">
              <a:rPr lang="en-US" smtClean="0">
                <a:solidFill>
                  <a:srgbClr val="94C600"/>
                </a:solidFill>
              </a:rPr>
              <a:pPr/>
              <a:t>‹#›</a:t>
            </a:fld>
            <a:endParaRPr lang="en-US">
              <a:solidFill>
                <a:srgbClr val="94C600"/>
              </a:solidFill>
            </a:endParaRPr>
          </a:p>
        </p:txBody>
      </p:sp>
      <p:sp>
        <p:nvSpPr>
          <p:cNvPr id="89" name="Rectangle 88"/>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295341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9336BC-6C36-A844-8B4D-CD96336D230F}" type="datetimeFigureOut">
              <a:rPr lang="en-US" smtClean="0"/>
              <a:pPr/>
              <a:t>6/29/22</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FC4C6CA5-7C72-0C40-A2BA-538ABEFA4CE6}" type="slidenum">
              <a:rPr lang="en-US" smtClean="0"/>
              <a:pPr/>
              <a:t>‹#›</a:t>
            </a:fld>
            <a:endParaRPr lang="en-US"/>
          </a:p>
        </p:txBody>
      </p:sp>
    </p:spTree>
    <p:extLst>
      <p:ext uri="{BB962C8B-B14F-4D97-AF65-F5344CB8AC3E}">
        <p14:creationId xmlns:p14="http://schemas.microsoft.com/office/powerpoint/2010/main" val="4007189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1030147"/>
            <a:ext cx="1979271"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9336BC-6C36-A844-8B4D-CD96336D230F}" type="datetimeFigureOut">
              <a:rPr lang="en-US" smtClean="0"/>
              <a:pPr/>
              <a:t>6/29/22</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FC4C6CA5-7C72-0C40-A2BA-538ABEFA4CE6}" type="slidenum">
              <a:rPr lang="en-US" smtClean="0"/>
              <a:pPr/>
              <a:t>‹#›</a:t>
            </a:fld>
            <a:endParaRPr lang="en-US"/>
          </a:p>
        </p:txBody>
      </p:sp>
    </p:spTree>
    <p:extLst>
      <p:ext uri="{BB962C8B-B14F-4D97-AF65-F5344CB8AC3E}">
        <p14:creationId xmlns:p14="http://schemas.microsoft.com/office/powerpoint/2010/main" val="3698516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E4B6D4-A8FE-AA46-B2E1-C1B6C8DA5070}" type="datetimeFigureOut">
              <a:rPr lang="en-US" smtClean="0"/>
              <a:t>6/29/22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D4DE28-71E5-6740-BB43-2BEFA6832353}" type="slidenum">
              <a:rPr lang="en-US" smtClean="0"/>
              <a:t>‹#›</a:t>
            </a:fld>
            <a:endParaRPr lang="en-US"/>
          </a:p>
        </p:txBody>
      </p:sp>
    </p:spTree>
    <p:extLst>
      <p:ext uri="{BB962C8B-B14F-4D97-AF65-F5344CB8AC3E}">
        <p14:creationId xmlns:p14="http://schemas.microsoft.com/office/powerpoint/2010/main" val="999643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9336BC-6C36-A844-8B4D-CD96336D230F}" type="datetimeFigureOut">
              <a:rPr lang="en-US" smtClean="0"/>
              <a:pPr/>
              <a:t>6/29/22</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FC4C6CA5-7C72-0C40-A2BA-538ABEFA4CE6}" type="slidenum">
              <a:rPr lang="en-US" smtClean="0"/>
              <a:pPr/>
              <a:t>‹#›</a:t>
            </a:fld>
            <a:endParaRPr lang="en-US"/>
          </a:p>
        </p:txBody>
      </p:sp>
    </p:spTree>
    <p:extLst>
      <p:ext uri="{BB962C8B-B14F-4D97-AF65-F5344CB8AC3E}">
        <p14:creationId xmlns:p14="http://schemas.microsoft.com/office/powerpoint/2010/main" val="2965689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8194" y="2900830"/>
            <a:ext cx="8849957"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678194" y="4267201"/>
            <a:ext cx="8849956"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9336BC-6C36-A844-8B4D-CD96336D230F}" type="datetimeFigureOut">
              <a:rPr lang="en-US" smtClean="0"/>
              <a:pPr/>
              <a:t>6/29/22</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FC4C6CA5-7C72-0C40-A2BA-538ABEFA4CE6}" type="slidenum">
              <a:rPr lang="en-US" smtClean="0"/>
              <a:pPr/>
              <a:t>‹#›</a:t>
            </a:fld>
            <a:endParaRPr lang="en-US"/>
          </a:p>
        </p:txBody>
      </p:sp>
    </p:spTree>
    <p:extLst>
      <p:ext uri="{BB962C8B-B14F-4D97-AF65-F5344CB8AC3E}">
        <p14:creationId xmlns:p14="http://schemas.microsoft.com/office/powerpoint/2010/main" val="1244980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F59336BC-6C36-A844-8B4D-CD96336D230F}" type="datetimeFigureOut">
              <a:rPr lang="en-US" smtClean="0"/>
              <a:pPr/>
              <a:t>6/29/22</a:t>
            </a:fld>
            <a:endParaRPr lang="en-US"/>
          </a:p>
        </p:txBody>
      </p:sp>
      <p:sp>
        <p:nvSpPr>
          <p:cNvPr id="6" name="Footer Placeholder 5"/>
          <p:cNvSpPr>
            <a:spLocks noGrp="1"/>
          </p:cNvSpPr>
          <p:nvPr>
            <p:ph type="ftr" sz="quarter" idx="11"/>
          </p:nvPr>
        </p:nvSpPr>
        <p:spPr/>
        <p:txBody>
          <a:bodyPr/>
          <a:lstStyle/>
          <a:p>
            <a:endParaRPr lang="en-US">
              <a:solidFill>
                <a:srgbClr val="94C600"/>
              </a:solidFill>
            </a:endParaRPr>
          </a:p>
        </p:txBody>
      </p:sp>
      <p:sp>
        <p:nvSpPr>
          <p:cNvPr id="7" name="Slide Number Placeholder 6"/>
          <p:cNvSpPr>
            <a:spLocks noGrp="1"/>
          </p:cNvSpPr>
          <p:nvPr>
            <p:ph type="sldNum" sz="quarter" idx="12"/>
          </p:nvPr>
        </p:nvSpPr>
        <p:spPr/>
        <p:txBody>
          <a:bodyPr/>
          <a:lstStyle/>
          <a:p>
            <a:fld id="{FC4C6CA5-7C72-0C40-A2BA-538ABEFA4CE6}" type="slidenum">
              <a:rPr lang="en-US" smtClean="0"/>
              <a:pPr/>
              <a:t>‹#›</a:t>
            </a:fld>
            <a:endParaRPr lang="en-US"/>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2419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9336BC-6C36-A844-8B4D-CD96336D230F}" type="datetimeFigureOut">
              <a:rPr lang="en-US" smtClean="0"/>
              <a:pPr/>
              <a:t>6/29/22</a:t>
            </a:fld>
            <a:endParaRPr lang="en-US"/>
          </a:p>
        </p:txBody>
      </p:sp>
      <p:sp>
        <p:nvSpPr>
          <p:cNvPr id="8" name="Footer Placeholder 7"/>
          <p:cNvSpPr>
            <a:spLocks noGrp="1"/>
          </p:cNvSpPr>
          <p:nvPr>
            <p:ph type="ftr" sz="quarter" idx="11"/>
          </p:nvPr>
        </p:nvSpPr>
        <p:spPr/>
        <p:txBody>
          <a:bodyPr/>
          <a:lstStyle/>
          <a:p>
            <a:endParaRPr lang="en-US">
              <a:solidFill>
                <a:srgbClr val="94C600"/>
              </a:solidFill>
            </a:endParaRPr>
          </a:p>
        </p:txBody>
      </p:sp>
      <p:sp>
        <p:nvSpPr>
          <p:cNvPr id="9" name="Slide Number Placeholder 8"/>
          <p:cNvSpPr>
            <a:spLocks noGrp="1"/>
          </p:cNvSpPr>
          <p:nvPr>
            <p:ph type="sldNum" sz="quarter" idx="12"/>
          </p:nvPr>
        </p:nvSpPr>
        <p:spPr/>
        <p:txBody>
          <a:bodyPr/>
          <a:lstStyle/>
          <a:p>
            <a:fld id="{FC4C6CA5-7C72-0C40-A2BA-538ABEFA4CE6}" type="slidenum">
              <a:rPr lang="en-US" smtClean="0"/>
              <a:pPr/>
              <a:t>‹#›</a:t>
            </a:fld>
            <a:endParaRPr lang="en-US"/>
          </a:p>
        </p:txBody>
      </p:sp>
    </p:spTree>
    <p:extLst>
      <p:ext uri="{BB962C8B-B14F-4D97-AF65-F5344CB8AC3E}">
        <p14:creationId xmlns:p14="http://schemas.microsoft.com/office/powerpoint/2010/main" val="2148172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9336BC-6C36-A844-8B4D-CD96336D230F}" type="datetimeFigureOut">
              <a:rPr lang="en-US" smtClean="0"/>
              <a:pPr/>
              <a:t>6/29/22</a:t>
            </a:fld>
            <a:endParaRPr lang="en-US"/>
          </a:p>
        </p:txBody>
      </p:sp>
      <p:sp>
        <p:nvSpPr>
          <p:cNvPr id="4" name="Footer Placeholder 3"/>
          <p:cNvSpPr>
            <a:spLocks noGrp="1"/>
          </p:cNvSpPr>
          <p:nvPr>
            <p:ph type="ftr" sz="quarter" idx="11"/>
          </p:nvPr>
        </p:nvSpPr>
        <p:spPr/>
        <p:txBody>
          <a:bodyPr/>
          <a:lstStyle/>
          <a:p>
            <a:endParaRPr lang="en-US">
              <a:solidFill>
                <a:srgbClr val="94C600"/>
              </a:solidFill>
            </a:endParaRPr>
          </a:p>
        </p:txBody>
      </p:sp>
      <p:sp>
        <p:nvSpPr>
          <p:cNvPr id="5" name="Slide Number Placeholder 4"/>
          <p:cNvSpPr>
            <a:spLocks noGrp="1"/>
          </p:cNvSpPr>
          <p:nvPr>
            <p:ph type="sldNum" sz="quarter" idx="12"/>
          </p:nvPr>
        </p:nvSpPr>
        <p:spPr/>
        <p:txBody>
          <a:bodyPr/>
          <a:lstStyle/>
          <a:p>
            <a:fld id="{FC4C6CA5-7C72-0C40-A2BA-538ABEFA4CE6}" type="slidenum">
              <a:rPr lang="en-US" smtClean="0"/>
              <a:pPr/>
              <a:t>‹#›</a:t>
            </a:fld>
            <a:endParaRPr lang="en-US"/>
          </a:p>
        </p:txBody>
      </p:sp>
    </p:spTree>
    <p:extLst>
      <p:ext uri="{BB962C8B-B14F-4D97-AF65-F5344CB8AC3E}">
        <p14:creationId xmlns:p14="http://schemas.microsoft.com/office/powerpoint/2010/main" val="2360220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9336BC-6C36-A844-8B4D-CD96336D230F}" type="datetimeFigureOut">
              <a:rPr lang="en-US" smtClean="0"/>
              <a:pPr/>
              <a:t>6/29/22</a:t>
            </a:fld>
            <a:endParaRPr lang="en-US"/>
          </a:p>
        </p:txBody>
      </p:sp>
      <p:sp>
        <p:nvSpPr>
          <p:cNvPr id="3" name="Footer Placeholder 2"/>
          <p:cNvSpPr>
            <a:spLocks noGrp="1"/>
          </p:cNvSpPr>
          <p:nvPr>
            <p:ph type="ftr" sz="quarter" idx="11"/>
          </p:nvPr>
        </p:nvSpPr>
        <p:spPr/>
        <p:txBody>
          <a:bodyPr/>
          <a:lstStyle/>
          <a:p>
            <a:endParaRPr lang="en-US">
              <a:solidFill>
                <a:srgbClr val="94C600"/>
              </a:solidFill>
            </a:endParaRPr>
          </a:p>
        </p:txBody>
      </p:sp>
      <p:sp>
        <p:nvSpPr>
          <p:cNvPr id="4" name="Slide Number Placeholder 3"/>
          <p:cNvSpPr>
            <a:spLocks noGrp="1"/>
          </p:cNvSpPr>
          <p:nvPr>
            <p:ph type="sldNum" sz="quarter" idx="12"/>
          </p:nvPr>
        </p:nvSpPr>
        <p:spPr/>
        <p:txBody>
          <a:bodyPr/>
          <a:lstStyle/>
          <a:p>
            <a:fld id="{FC4C6CA5-7C72-0C40-A2BA-538ABEFA4CE6}" type="slidenum">
              <a:rPr lang="en-US" smtClean="0"/>
              <a:pPr/>
              <a:t>‹#›</a:t>
            </a:fld>
            <a:endParaRPr lang="en-US"/>
          </a:p>
        </p:txBody>
      </p:sp>
    </p:spTree>
    <p:extLst>
      <p:ext uri="{BB962C8B-B14F-4D97-AF65-F5344CB8AC3E}">
        <p14:creationId xmlns:p14="http://schemas.microsoft.com/office/powerpoint/2010/main" val="3174450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7" name="Rectangle 56"/>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 name="Date Placeholder 4"/>
          <p:cNvSpPr>
            <a:spLocks noGrp="1"/>
          </p:cNvSpPr>
          <p:nvPr>
            <p:ph type="dt" sz="half" idx="10"/>
          </p:nvPr>
        </p:nvSpPr>
        <p:spPr/>
        <p:txBody>
          <a:bodyPr/>
          <a:lstStyle/>
          <a:p>
            <a:fld id="{F59336BC-6C36-A844-8B4D-CD96336D230F}" type="datetimeFigureOut">
              <a:rPr lang="en-US" smtClean="0"/>
              <a:pPr/>
              <a:t>6/29/22</a:t>
            </a:fld>
            <a:endParaRPr lang="en-US"/>
          </a:p>
        </p:txBody>
      </p:sp>
      <p:sp>
        <p:nvSpPr>
          <p:cNvPr id="7" name="Slide Number Placeholder 6"/>
          <p:cNvSpPr>
            <a:spLocks noGrp="1"/>
          </p:cNvSpPr>
          <p:nvPr>
            <p:ph type="sldNum" sz="quarter" idx="12"/>
          </p:nvPr>
        </p:nvSpPr>
        <p:spPr/>
        <p:txBody>
          <a:bodyPr/>
          <a:lstStyle/>
          <a:p>
            <a:fld id="{FC4C6CA5-7C72-0C40-A2BA-538ABEFA4CE6}" type="slidenum">
              <a:rPr lang="en-US" smtClean="0"/>
              <a:pPr/>
              <a:t>‹#›</a:t>
            </a:fld>
            <a:endParaRPr lang="en-US"/>
          </a:p>
        </p:txBody>
      </p:sp>
      <p:sp>
        <p:nvSpPr>
          <p:cNvPr id="58" name="Rectangle 57"/>
          <p:cNvSpPr/>
          <p:nvPr/>
        </p:nvSpPr>
        <p:spPr>
          <a:xfrm>
            <a:off x="1207429" y="601884"/>
            <a:ext cx="4749676"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US">
              <a:solidFill>
                <a:srgbClr val="94C600"/>
              </a:solidFill>
            </a:endParaRPr>
          </a:p>
        </p:txBody>
      </p:sp>
      <p:sp>
        <p:nvSpPr>
          <p:cNvPr id="2" name="Title 1"/>
          <p:cNvSpPr>
            <a:spLocks noGrp="1"/>
          </p:cNvSpPr>
          <p:nvPr>
            <p:ph type="title"/>
          </p:nvPr>
        </p:nvSpPr>
        <p:spPr>
          <a:xfrm>
            <a:off x="6319777" y="2657435"/>
            <a:ext cx="4406096"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43782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94" name="Rectangle 93"/>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1" name="Rectangle 10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2" name="Rectangle 101"/>
          <p:cNvSpPr/>
          <p:nvPr/>
        </p:nvSpPr>
        <p:spPr>
          <a:xfrm>
            <a:off x="1207429" y="601884"/>
            <a:ext cx="4749676"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5" name="Rectangle 104"/>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a:xfrm>
            <a:off x="6312565" y="2660904"/>
            <a:ext cx="4401312"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340278" y="693795"/>
            <a:ext cx="4479497"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9336BC-6C36-A844-8B4D-CD96336D230F}" type="datetimeFigureOut">
              <a:rPr lang="en-US" smtClean="0"/>
              <a:pPr/>
              <a:t>6/29/22</a:t>
            </a:fld>
            <a:endParaRPr lang="en-US"/>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US">
              <a:solidFill>
                <a:srgbClr val="94C600"/>
              </a:solidFill>
            </a:endParaRPr>
          </a:p>
        </p:txBody>
      </p:sp>
      <p:sp>
        <p:nvSpPr>
          <p:cNvPr id="7" name="Slide Number Placeholder 6"/>
          <p:cNvSpPr>
            <a:spLocks noGrp="1"/>
          </p:cNvSpPr>
          <p:nvPr>
            <p:ph type="sldNum" sz="quarter" idx="12"/>
          </p:nvPr>
        </p:nvSpPr>
        <p:spPr/>
        <p:txBody>
          <a:bodyPr/>
          <a:lstStyle/>
          <a:p>
            <a:fld id="{FC4C6CA5-7C72-0C40-A2BA-538ABEFA4CE6}" type="slidenum">
              <a:rPr lang="en-US" smtClean="0"/>
              <a:pPr/>
              <a:t>‹#›</a:t>
            </a:fld>
            <a:endParaRPr lang="en-US"/>
          </a:p>
        </p:txBody>
      </p:sp>
    </p:spTree>
    <p:extLst>
      <p:ext uri="{BB962C8B-B14F-4D97-AF65-F5344CB8AC3E}">
        <p14:creationId xmlns:p14="http://schemas.microsoft.com/office/powerpoint/2010/main" val="1940494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406400" y="0"/>
            <a:ext cx="13243109"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66" name="Rectangle 65"/>
          <p:cNvSpPr/>
          <p:nvPr/>
        </p:nvSpPr>
        <p:spPr>
          <a:xfrm>
            <a:off x="609600" y="333488"/>
            <a:ext cx="109728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0" name="Rectangle 69"/>
          <p:cNvSpPr/>
          <p:nvPr/>
        </p:nvSpPr>
        <p:spPr>
          <a:xfrm>
            <a:off x="6081656" y="-21511"/>
            <a:ext cx="4905488"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1" name="Rectangle 7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Placeholder 1"/>
          <p:cNvSpPr>
            <a:spLocks noGrp="1"/>
          </p:cNvSpPr>
          <p:nvPr>
            <p:ph type="title"/>
          </p:nvPr>
        </p:nvSpPr>
        <p:spPr>
          <a:xfrm>
            <a:off x="1391320" y="1027664"/>
            <a:ext cx="9366325"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391323" y="2323652"/>
            <a:ext cx="9036423" cy="3508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96517" y="224493"/>
            <a:ext cx="2844800" cy="365125"/>
          </a:xfrm>
          <a:prstGeom prst="rect">
            <a:avLst/>
          </a:prstGeom>
        </p:spPr>
        <p:txBody>
          <a:bodyPr vert="horz" lIns="91440" tIns="45720" rIns="91440" bIns="45720" rtlCol="0" anchor="ctr"/>
          <a:lstStyle>
            <a:lvl1pPr algn="r">
              <a:defRPr sz="1200">
                <a:solidFill>
                  <a:srgbClr val="FEFEFE"/>
                </a:solidFill>
              </a:defRPr>
            </a:lvl1pPr>
          </a:lstStyle>
          <a:p>
            <a:pPr defTabSz="457200"/>
            <a:fld id="{F59336BC-6C36-A844-8B4D-CD96336D230F}" type="datetimeFigureOut">
              <a:rPr lang="en-US" smtClean="0"/>
              <a:pPr defTabSz="457200"/>
              <a:t>6/29/22</a:t>
            </a:fld>
            <a:endParaRPr lang="en-US"/>
          </a:p>
        </p:txBody>
      </p:sp>
      <p:sp>
        <p:nvSpPr>
          <p:cNvPr id="5" name="Footer Placeholder 4"/>
          <p:cNvSpPr>
            <a:spLocks noGrp="1"/>
          </p:cNvSpPr>
          <p:nvPr>
            <p:ph type="ftr" sz="quarter" idx="3"/>
          </p:nvPr>
        </p:nvSpPr>
        <p:spPr>
          <a:xfrm>
            <a:off x="6188597" y="5852161"/>
            <a:ext cx="4669536" cy="365125"/>
          </a:xfrm>
          <a:prstGeom prst="rect">
            <a:avLst/>
          </a:prstGeom>
        </p:spPr>
        <p:txBody>
          <a:bodyPr vert="horz" lIns="91440" tIns="45720" rIns="91440" bIns="45720" rtlCol="0" anchor="ctr"/>
          <a:lstStyle>
            <a:lvl1pPr algn="r">
              <a:defRPr sz="1200">
                <a:solidFill>
                  <a:schemeClr val="accent1"/>
                </a:solidFill>
              </a:defRPr>
            </a:lvl1pPr>
          </a:lstStyle>
          <a:p>
            <a:pPr defTabSz="457200"/>
            <a:endParaRPr lang="en-US">
              <a:solidFill>
                <a:srgbClr val="94C600"/>
              </a:solidFill>
            </a:endParaRPr>
          </a:p>
        </p:txBody>
      </p:sp>
      <p:sp>
        <p:nvSpPr>
          <p:cNvPr id="6" name="Slide Number Placeholder 5"/>
          <p:cNvSpPr>
            <a:spLocks noGrp="1"/>
          </p:cNvSpPr>
          <p:nvPr>
            <p:ph type="sldNum" sz="quarter" idx="4"/>
          </p:nvPr>
        </p:nvSpPr>
        <p:spPr>
          <a:xfrm>
            <a:off x="6198795" y="224492"/>
            <a:ext cx="1776208" cy="365125"/>
          </a:xfrm>
          <a:prstGeom prst="rect">
            <a:avLst/>
          </a:prstGeom>
        </p:spPr>
        <p:txBody>
          <a:bodyPr vert="horz" lIns="91440" tIns="45720" rIns="91440" bIns="45720" rtlCol="0" anchor="ctr"/>
          <a:lstStyle>
            <a:lvl1pPr algn="l">
              <a:defRPr sz="1200">
                <a:solidFill>
                  <a:srgbClr val="FEFEFE"/>
                </a:solidFill>
              </a:defRPr>
            </a:lvl1pPr>
          </a:lstStyle>
          <a:p>
            <a:pPr defTabSz="457200"/>
            <a:fld id="{FC4C6CA5-7C72-0C40-A2BA-538ABEFA4CE6}" type="slidenum">
              <a:rPr lang="en-US" smtClean="0"/>
              <a:pPr defTabSz="457200"/>
              <a:t>‹#›</a:t>
            </a:fld>
            <a:endParaRPr lang="en-US"/>
          </a:p>
        </p:txBody>
      </p:sp>
    </p:spTree>
    <p:extLst>
      <p:ext uri="{BB962C8B-B14F-4D97-AF65-F5344CB8AC3E}">
        <p14:creationId xmlns:p14="http://schemas.microsoft.com/office/powerpoint/2010/main" val="27688101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4.xml"/><Relationship Id="rId4" Type="http://schemas.openxmlformats.org/officeDocument/2006/relationships/image" Target="../media/image2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7.jpg"/><Relationship Id="rId7" Type="http://schemas.openxmlformats.org/officeDocument/2006/relationships/image" Target="../media/image19.jpg"/><Relationship Id="rId2" Type="http://schemas.openxmlformats.org/officeDocument/2006/relationships/image" Target="../media/image22.jpg"/><Relationship Id="rId1" Type="http://schemas.openxmlformats.org/officeDocument/2006/relationships/slideLayout" Target="../slideLayouts/slideLayout12.xml"/><Relationship Id="rId6" Type="http://schemas.openxmlformats.org/officeDocument/2006/relationships/image" Target="../media/image20.jpg"/><Relationship Id="rId5" Type="http://schemas.openxmlformats.org/officeDocument/2006/relationships/image" Target="../media/image16.jpg"/><Relationship Id="rId4" Type="http://schemas.openxmlformats.org/officeDocument/2006/relationships/image" Target="../media/image18.jpg"/><Relationship Id="rId9"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2.png"/><Relationship Id="rId4" Type="http://schemas.openxmlformats.org/officeDocument/2006/relationships/image" Target="../media/image31.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3" Type="http://schemas.microsoft.com/office/2007/relationships/media" Target="../media/media7.mp3"/><Relationship Id="rId7" Type="http://schemas.openxmlformats.org/officeDocument/2006/relationships/image" Target="../media/image33.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4.png"/><Relationship Id="rId5" Type="http://schemas.openxmlformats.org/officeDocument/2006/relationships/slideLayout" Target="../slideLayouts/slideLayout4.xml"/><Relationship Id="rId4" Type="http://schemas.openxmlformats.org/officeDocument/2006/relationships/audio" Target="../media/media7.mp3"/></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9.mp3"/><Relationship Id="rId7" Type="http://schemas.openxmlformats.org/officeDocument/2006/relationships/image" Target="../media/image36.jpe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5.jpeg"/><Relationship Id="rId5" Type="http://schemas.openxmlformats.org/officeDocument/2006/relationships/slideLayout" Target="../slideLayouts/slideLayout4.xml"/><Relationship Id="rId10" Type="http://schemas.openxmlformats.org/officeDocument/2006/relationships/image" Target="../media/image38.png"/><Relationship Id="rId4" Type="http://schemas.openxmlformats.org/officeDocument/2006/relationships/audio" Target="../media/media9.mp3"/><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1.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4.jpe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8.jpg"/><Relationship Id="rId18" Type="http://schemas.openxmlformats.org/officeDocument/2006/relationships/image" Target="../media/image23.tiff"/><Relationship Id="rId3" Type="http://schemas.microsoft.com/office/2007/relationships/media" Target="../media/media2.wav"/><Relationship Id="rId7" Type="http://schemas.microsoft.com/office/2007/relationships/media" Target="../media/media4.mp3"/><Relationship Id="rId12" Type="http://schemas.openxmlformats.org/officeDocument/2006/relationships/image" Target="../media/image17.jpg"/><Relationship Id="rId17" Type="http://schemas.openxmlformats.org/officeDocument/2006/relationships/image" Target="../media/image22.jpg"/><Relationship Id="rId2" Type="http://schemas.openxmlformats.org/officeDocument/2006/relationships/audio" Target="../media/media1.mp3"/><Relationship Id="rId16" Type="http://schemas.openxmlformats.org/officeDocument/2006/relationships/image" Target="../media/image21.jp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6.jpg"/><Relationship Id="rId5" Type="http://schemas.microsoft.com/office/2007/relationships/media" Target="../media/media3.mp3"/><Relationship Id="rId15" Type="http://schemas.openxmlformats.org/officeDocument/2006/relationships/image" Target="../media/image20.jpg"/><Relationship Id="rId10" Type="http://schemas.openxmlformats.org/officeDocument/2006/relationships/notesSlide" Target="../notesSlides/notesSlide2.xml"/><Relationship Id="rId19" Type="http://schemas.openxmlformats.org/officeDocument/2006/relationships/image" Target="../media/image24.png"/><Relationship Id="rId4" Type="http://schemas.openxmlformats.org/officeDocument/2006/relationships/audio" Target="../media/media2.wav"/><Relationship Id="rId9" Type="http://schemas.openxmlformats.org/officeDocument/2006/relationships/slideLayout" Target="../slideLayouts/slideLayout2.xml"/><Relationship Id="rId1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53814" y="2238349"/>
            <a:ext cx="3313355" cy="1942446"/>
          </a:xfrm>
        </p:spPr>
        <p:txBody>
          <a:bodyPr>
            <a:noAutofit/>
          </a:bodyPr>
          <a:lstStyle/>
          <a:p>
            <a:r>
              <a:rPr lang="en-US" sz="1800" dirty="0"/>
              <a:t>The Voices We Do: Surplus Inscriptions in the Poetry Audio Archive</a:t>
            </a:r>
            <a:endParaRPr lang="en-US" sz="1800" dirty="0">
              <a:solidFill>
                <a:schemeClr val="bg2">
                  <a:lumMod val="50000"/>
                </a:schemeClr>
              </a:solidFill>
            </a:endParaRPr>
          </a:p>
        </p:txBody>
      </p:sp>
      <p:sp>
        <p:nvSpPr>
          <p:cNvPr id="3" name="Subtitle 2"/>
          <p:cNvSpPr>
            <a:spLocks noGrp="1"/>
          </p:cNvSpPr>
          <p:nvPr>
            <p:ph type="subTitle" idx="1"/>
          </p:nvPr>
        </p:nvSpPr>
        <p:spPr>
          <a:xfrm>
            <a:off x="6257366" y="4421081"/>
            <a:ext cx="3309803" cy="1543329"/>
          </a:xfrm>
        </p:spPr>
        <p:txBody>
          <a:bodyPr>
            <a:normAutofit fontScale="85000" lnSpcReduction="20000"/>
          </a:bodyPr>
          <a:lstStyle/>
          <a:p>
            <a:r>
              <a:rPr lang="en-US" dirty="0"/>
              <a:t>Chris </a:t>
            </a:r>
            <a:r>
              <a:rPr lang="en-US" dirty="0" err="1"/>
              <a:t>Mustazza</a:t>
            </a:r>
            <a:endParaRPr lang="en-US" dirty="0"/>
          </a:p>
          <a:p>
            <a:r>
              <a:rPr lang="en-US" dirty="0"/>
              <a:t>University of Pennsylvania</a:t>
            </a:r>
          </a:p>
          <a:p>
            <a:endParaRPr lang="en-US" dirty="0"/>
          </a:p>
          <a:p>
            <a:r>
              <a:rPr lang="en-US" dirty="0"/>
              <a:t>Plotting Poetry 5: Popular Voices</a:t>
            </a:r>
          </a:p>
          <a:p>
            <a:r>
              <a:rPr lang="en-US" dirty="0"/>
              <a:t>Tartu, Estonia</a:t>
            </a:r>
          </a:p>
          <a:p>
            <a:r>
              <a:rPr lang="en-US" dirty="0"/>
              <a:t>July 4, 2022</a:t>
            </a:r>
          </a:p>
        </p:txBody>
      </p:sp>
      <p:pic>
        <p:nvPicPr>
          <p:cNvPr id="4" name="Picture 3"/>
          <p:cNvPicPr>
            <a:picLocks noChangeAspect="1"/>
          </p:cNvPicPr>
          <p:nvPr/>
        </p:nvPicPr>
        <p:blipFill>
          <a:blip r:embed="rId3"/>
          <a:stretch>
            <a:fillRect/>
          </a:stretch>
        </p:blipFill>
        <p:spPr>
          <a:xfrm>
            <a:off x="1776832" y="2722780"/>
            <a:ext cx="4438055" cy="1458015"/>
          </a:xfrm>
          <a:prstGeom prst="rect">
            <a:avLst/>
          </a:prstGeom>
        </p:spPr>
      </p:pic>
    </p:spTree>
    <p:extLst>
      <p:ext uri="{BB962C8B-B14F-4D97-AF65-F5344CB8AC3E}">
        <p14:creationId xmlns:p14="http://schemas.microsoft.com/office/powerpoint/2010/main" val="1700750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28A36-3829-2844-9F0B-F0CD4D8FA015}"/>
              </a:ext>
            </a:extLst>
          </p:cNvPr>
          <p:cNvSpPr>
            <a:spLocks noGrp="1"/>
          </p:cNvSpPr>
          <p:nvPr>
            <p:ph type="title"/>
          </p:nvPr>
        </p:nvSpPr>
        <p:spPr>
          <a:xfrm>
            <a:off x="887886" y="568329"/>
            <a:ext cx="9366325" cy="1143000"/>
          </a:xfrm>
        </p:spPr>
        <p:txBody>
          <a:bodyPr/>
          <a:lstStyle/>
          <a:p>
            <a:r>
              <a:rPr lang="en-US" dirty="0"/>
              <a:t>Sermon Poems/Records</a:t>
            </a:r>
          </a:p>
        </p:txBody>
      </p:sp>
      <p:pic>
        <p:nvPicPr>
          <p:cNvPr id="5" name="Content Placeholder 4">
            <a:extLst>
              <a:ext uri="{FF2B5EF4-FFF2-40B4-BE49-F238E27FC236}">
                <a16:creationId xmlns:a16="http://schemas.microsoft.com/office/drawing/2014/main" id="{DEF13B63-CF17-924B-9B23-B1AF7A526037}"/>
              </a:ext>
            </a:extLst>
          </p:cNvPr>
          <p:cNvPicPr>
            <a:picLocks noGrp="1" noChangeAspect="1"/>
          </p:cNvPicPr>
          <p:nvPr>
            <p:ph sz="quarter" idx="13"/>
          </p:nvPr>
        </p:nvPicPr>
        <p:blipFill>
          <a:blip r:embed="rId2"/>
          <a:stretch>
            <a:fillRect/>
          </a:stretch>
        </p:blipFill>
        <p:spPr>
          <a:xfrm>
            <a:off x="1842157" y="2313431"/>
            <a:ext cx="3940168" cy="2962762"/>
          </a:xfrm>
          <a:prstGeom prst="rect">
            <a:avLst/>
          </a:prstGeom>
        </p:spPr>
      </p:pic>
      <p:sp>
        <p:nvSpPr>
          <p:cNvPr id="4" name="Content Placeholder 3">
            <a:extLst>
              <a:ext uri="{FF2B5EF4-FFF2-40B4-BE49-F238E27FC236}">
                <a16:creationId xmlns:a16="http://schemas.microsoft.com/office/drawing/2014/main" id="{8B7568E4-0E43-584C-8EFD-447EE49D1BB2}"/>
              </a:ext>
            </a:extLst>
          </p:cNvPr>
          <p:cNvSpPr>
            <a:spLocks noGrp="1"/>
          </p:cNvSpPr>
          <p:nvPr>
            <p:ph sz="quarter" idx="14"/>
          </p:nvPr>
        </p:nvSpPr>
        <p:spPr/>
        <p:txBody>
          <a:bodyPr>
            <a:normAutofit lnSpcReduction="10000"/>
          </a:bodyPr>
          <a:lstStyle/>
          <a:p>
            <a:r>
              <a:rPr lang="en-US" dirty="0"/>
              <a:t>In previous paper for Plotting Poetry, I asked the question of whether machine listening could locate sonic similarities between James Weldon Johnson’s sermon-poems and the sermons of the preacher he modeled the poems on. </a:t>
            </a:r>
          </a:p>
        </p:txBody>
      </p:sp>
      <p:pic>
        <p:nvPicPr>
          <p:cNvPr id="7" name="Picture 6">
            <a:extLst>
              <a:ext uri="{FF2B5EF4-FFF2-40B4-BE49-F238E27FC236}">
                <a16:creationId xmlns:a16="http://schemas.microsoft.com/office/drawing/2014/main" id="{B5BBBCF2-3AFD-EC4F-8F93-EBBE9E51F536}"/>
              </a:ext>
            </a:extLst>
          </p:cNvPr>
          <p:cNvPicPr>
            <a:picLocks noChangeAspect="1"/>
          </p:cNvPicPr>
          <p:nvPr/>
        </p:nvPicPr>
        <p:blipFill>
          <a:blip r:embed="rId3"/>
          <a:stretch>
            <a:fillRect/>
          </a:stretch>
        </p:blipFill>
        <p:spPr>
          <a:xfrm>
            <a:off x="3919472" y="4325217"/>
            <a:ext cx="1901952" cy="1901952"/>
          </a:xfrm>
          <a:prstGeom prst="rect">
            <a:avLst/>
          </a:prstGeom>
        </p:spPr>
      </p:pic>
      <p:pic>
        <p:nvPicPr>
          <p:cNvPr id="9" name="Picture 8">
            <a:extLst>
              <a:ext uri="{FF2B5EF4-FFF2-40B4-BE49-F238E27FC236}">
                <a16:creationId xmlns:a16="http://schemas.microsoft.com/office/drawing/2014/main" id="{AF8ECBB9-D270-BADE-E699-441C750C7C10}"/>
              </a:ext>
            </a:extLst>
          </p:cNvPr>
          <p:cNvPicPr>
            <a:picLocks noChangeAspect="1"/>
          </p:cNvPicPr>
          <p:nvPr/>
        </p:nvPicPr>
        <p:blipFill>
          <a:blip r:embed="rId4"/>
          <a:stretch>
            <a:fillRect/>
          </a:stretch>
        </p:blipFill>
        <p:spPr>
          <a:xfrm>
            <a:off x="7805" y="1949331"/>
            <a:ext cx="2534900" cy="2534900"/>
          </a:xfrm>
          <a:prstGeom prst="rect">
            <a:avLst/>
          </a:prstGeom>
        </p:spPr>
      </p:pic>
    </p:spTree>
    <p:extLst>
      <p:ext uri="{BB962C8B-B14F-4D97-AF65-F5344CB8AC3E}">
        <p14:creationId xmlns:p14="http://schemas.microsoft.com/office/powerpoint/2010/main" val="165894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54C04-211B-C84B-8C54-BEB055F52438}"/>
              </a:ext>
            </a:extLst>
          </p:cNvPr>
          <p:cNvSpPr>
            <a:spLocks noGrp="1"/>
          </p:cNvSpPr>
          <p:nvPr>
            <p:ph type="title"/>
          </p:nvPr>
        </p:nvSpPr>
        <p:spPr/>
        <p:txBody>
          <a:bodyPr/>
          <a:lstStyle/>
          <a:p>
            <a:r>
              <a:rPr lang="en-US" dirty="0"/>
              <a:t>In search of the sermonic</a:t>
            </a:r>
          </a:p>
        </p:txBody>
      </p:sp>
      <p:sp>
        <p:nvSpPr>
          <p:cNvPr id="3" name="Content Placeholder 2">
            <a:extLst>
              <a:ext uri="{FF2B5EF4-FFF2-40B4-BE49-F238E27FC236}">
                <a16:creationId xmlns:a16="http://schemas.microsoft.com/office/drawing/2014/main" id="{BC39D5C7-BDC9-6341-B535-5EC9B375D2D9}"/>
              </a:ext>
            </a:extLst>
          </p:cNvPr>
          <p:cNvSpPr>
            <a:spLocks noGrp="1"/>
          </p:cNvSpPr>
          <p:nvPr>
            <p:ph idx="1"/>
          </p:nvPr>
        </p:nvSpPr>
        <p:spPr/>
        <p:txBody>
          <a:bodyPr>
            <a:normAutofit lnSpcReduction="10000"/>
          </a:bodyPr>
          <a:lstStyle/>
          <a:p>
            <a:r>
              <a:rPr lang="en-US" dirty="0"/>
              <a:t>Is there a sonic relationship between Johnson’s sermonic and vocal recordings that identify themselves as sermons?</a:t>
            </a:r>
          </a:p>
          <a:p>
            <a:endParaRPr lang="en-US" dirty="0"/>
          </a:p>
          <a:p>
            <a:r>
              <a:rPr lang="en-US" dirty="0"/>
              <a:t>Is it possible to describe and define this sound </a:t>
            </a:r>
            <a:r>
              <a:rPr lang="en-US" dirty="0" err="1"/>
              <a:t>prosodically</a:t>
            </a:r>
            <a:r>
              <a:rPr lang="en-US" dirty="0"/>
              <a:t>?</a:t>
            </a:r>
          </a:p>
          <a:p>
            <a:endParaRPr lang="en-US" dirty="0"/>
          </a:p>
          <a:p>
            <a:r>
              <a:rPr lang="en-US" dirty="0"/>
              <a:t>If so, it possible to locate instances of the sermonic across a heterogeneous audio corpus?</a:t>
            </a:r>
          </a:p>
        </p:txBody>
      </p:sp>
    </p:spTree>
    <p:extLst>
      <p:ext uri="{BB962C8B-B14F-4D97-AF65-F5344CB8AC3E}">
        <p14:creationId xmlns:p14="http://schemas.microsoft.com/office/powerpoint/2010/main" val="2658914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560" y="196392"/>
            <a:ext cx="9366325" cy="1143000"/>
          </a:xfrm>
        </p:spPr>
        <p:txBody>
          <a:bodyPr/>
          <a:lstStyle/>
          <a:p>
            <a:r>
              <a:rPr lang="en-US" dirty="0"/>
              <a:t>The Voices We Do</a:t>
            </a:r>
          </a:p>
        </p:txBody>
      </p:sp>
      <p:sp>
        <p:nvSpPr>
          <p:cNvPr id="12" name="TextBox 11"/>
          <p:cNvSpPr txBox="1"/>
          <p:nvPr/>
        </p:nvSpPr>
        <p:spPr>
          <a:xfrm>
            <a:off x="566918" y="2567755"/>
            <a:ext cx="3007555" cy="369332"/>
          </a:xfrm>
          <a:prstGeom prst="rect">
            <a:avLst/>
          </a:prstGeom>
          <a:noFill/>
        </p:spPr>
        <p:txBody>
          <a:bodyPr wrap="none" rtlCol="0">
            <a:spAutoFit/>
          </a:bodyPr>
          <a:lstStyle/>
          <a:p>
            <a:r>
              <a:rPr lang="en-US" dirty="0"/>
              <a:t>Regional Accent/Identity</a:t>
            </a:r>
          </a:p>
        </p:txBody>
      </p:sp>
      <p:sp>
        <p:nvSpPr>
          <p:cNvPr id="13" name="TextBox 12"/>
          <p:cNvSpPr txBox="1"/>
          <p:nvPr/>
        </p:nvSpPr>
        <p:spPr>
          <a:xfrm>
            <a:off x="946986" y="5157728"/>
            <a:ext cx="1896673" cy="369332"/>
          </a:xfrm>
          <a:prstGeom prst="rect">
            <a:avLst/>
          </a:prstGeom>
          <a:noFill/>
        </p:spPr>
        <p:txBody>
          <a:bodyPr wrap="none" rtlCol="0">
            <a:spAutoFit/>
          </a:bodyPr>
          <a:lstStyle/>
          <a:p>
            <a:r>
              <a:rPr lang="en-US" dirty="0"/>
              <a:t>Genre/Context</a:t>
            </a:r>
          </a:p>
        </p:txBody>
      </p:sp>
      <p:sp>
        <p:nvSpPr>
          <p:cNvPr id="14" name="TextBox 13"/>
          <p:cNvSpPr txBox="1"/>
          <p:nvPr/>
        </p:nvSpPr>
        <p:spPr>
          <a:xfrm>
            <a:off x="7825839" y="5118265"/>
            <a:ext cx="3233578" cy="369332"/>
          </a:xfrm>
          <a:prstGeom prst="rect">
            <a:avLst/>
          </a:prstGeom>
          <a:noFill/>
        </p:spPr>
        <p:txBody>
          <a:bodyPr wrap="none" rtlCol="0">
            <a:spAutoFit/>
          </a:bodyPr>
          <a:lstStyle/>
          <a:p>
            <a:r>
              <a:rPr lang="en-US" dirty="0"/>
              <a:t>Personal Influences/Models</a:t>
            </a:r>
          </a:p>
        </p:txBody>
      </p:sp>
      <p:sp>
        <p:nvSpPr>
          <p:cNvPr id="15" name="TextBox 14"/>
          <p:cNvSpPr txBox="1"/>
          <p:nvPr/>
        </p:nvSpPr>
        <p:spPr>
          <a:xfrm>
            <a:off x="9156091" y="2605908"/>
            <a:ext cx="3147015" cy="369332"/>
          </a:xfrm>
          <a:prstGeom prst="rect">
            <a:avLst/>
          </a:prstGeom>
          <a:noFill/>
        </p:spPr>
        <p:txBody>
          <a:bodyPr wrap="none" rtlCol="0">
            <a:spAutoFit/>
          </a:bodyPr>
          <a:lstStyle/>
          <a:p>
            <a:r>
              <a:rPr lang="en-US" dirty="0"/>
              <a:t>Technologies of Mediation</a:t>
            </a:r>
          </a:p>
        </p:txBody>
      </p:sp>
      <p:sp>
        <p:nvSpPr>
          <p:cNvPr id="17" name="Rounded Rectangle 16"/>
          <p:cNvSpPr/>
          <p:nvPr/>
        </p:nvSpPr>
        <p:spPr>
          <a:xfrm>
            <a:off x="4781906" y="1859549"/>
            <a:ext cx="2935789" cy="2286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Voice</a:t>
            </a:r>
          </a:p>
        </p:txBody>
      </p:sp>
      <p:cxnSp>
        <p:nvCxnSpPr>
          <p:cNvPr id="19" name="Straight Connector 18"/>
          <p:cNvCxnSpPr/>
          <p:nvPr/>
        </p:nvCxnSpPr>
        <p:spPr>
          <a:xfrm>
            <a:off x="3574473" y="2790701"/>
            <a:ext cx="9737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660073" y="4145686"/>
            <a:ext cx="1888176" cy="9725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992094" y="2790701"/>
            <a:ext cx="10212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825839" y="4067426"/>
            <a:ext cx="1068779" cy="86083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716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64DA-6158-0D23-CCCD-9334B0893A7F}"/>
              </a:ext>
            </a:extLst>
          </p:cNvPr>
          <p:cNvSpPr>
            <a:spLocks noGrp="1"/>
          </p:cNvSpPr>
          <p:nvPr>
            <p:ph type="title"/>
          </p:nvPr>
        </p:nvSpPr>
        <p:spPr/>
        <p:txBody>
          <a:bodyPr/>
          <a:lstStyle/>
          <a:p>
            <a:r>
              <a:rPr lang="en-US" dirty="0"/>
              <a:t>II. The Voice(s)</a:t>
            </a:r>
          </a:p>
        </p:txBody>
      </p:sp>
      <p:sp>
        <p:nvSpPr>
          <p:cNvPr id="3" name="Text Placeholder 2">
            <a:extLst>
              <a:ext uri="{FF2B5EF4-FFF2-40B4-BE49-F238E27FC236}">
                <a16:creationId xmlns:a16="http://schemas.microsoft.com/office/drawing/2014/main" id="{4CFFC1E6-BC6E-6781-E55B-9582ABE593C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6229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87E4F5-3729-7496-9094-A2EEF39E2D18}"/>
              </a:ext>
            </a:extLst>
          </p:cNvPr>
          <p:cNvPicPr>
            <a:picLocks noChangeAspect="1"/>
          </p:cNvPicPr>
          <p:nvPr/>
        </p:nvPicPr>
        <p:blipFill>
          <a:blip r:embed="rId2"/>
          <a:stretch>
            <a:fillRect/>
          </a:stretch>
        </p:blipFill>
        <p:spPr>
          <a:xfrm>
            <a:off x="1487827" y="1613542"/>
            <a:ext cx="8745234" cy="3335614"/>
          </a:xfrm>
          <a:prstGeom prst="rect">
            <a:avLst/>
          </a:prstGeom>
        </p:spPr>
      </p:pic>
    </p:spTree>
    <p:extLst>
      <p:ext uri="{BB962C8B-B14F-4D97-AF65-F5344CB8AC3E}">
        <p14:creationId xmlns:p14="http://schemas.microsoft.com/office/powerpoint/2010/main" val="328984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991D0-1D0F-1B74-5F8F-91B7F05DBF8D}"/>
              </a:ext>
            </a:extLst>
          </p:cNvPr>
          <p:cNvSpPr>
            <a:spLocks noGrp="1"/>
          </p:cNvSpPr>
          <p:nvPr>
            <p:ph type="title"/>
          </p:nvPr>
        </p:nvSpPr>
        <p:spPr/>
        <p:txBody>
          <a:bodyPr>
            <a:normAutofit fontScale="90000"/>
          </a:bodyPr>
          <a:lstStyle/>
          <a:p>
            <a:r>
              <a:rPr lang="en-US" dirty="0"/>
              <a:t>Sounds scored to the page, or sheet music</a:t>
            </a:r>
          </a:p>
        </p:txBody>
      </p:sp>
      <p:sp>
        <p:nvSpPr>
          <p:cNvPr id="3" name="Content Placeholder 2">
            <a:extLst>
              <a:ext uri="{FF2B5EF4-FFF2-40B4-BE49-F238E27FC236}">
                <a16:creationId xmlns:a16="http://schemas.microsoft.com/office/drawing/2014/main" id="{93DD493A-3D9F-CFDE-AC33-6D412D1B4789}"/>
              </a:ext>
            </a:extLst>
          </p:cNvPr>
          <p:cNvSpPr>
            <a:spLocks noGrp="1"/>
          </p:cNvSpPr>
          <p:nvPr>
            <p:ph sz="quarter" idx="13"/>
          </p:nvPr>
        </p:nvSpPr>
        <p:spPr/>
        <p:txBody>
          <a:bodyPr>
            <a:normAutofit fontScale="92500" lnSpcReduction="20000"/>
          </a:bodyPr>
          <a:lstStyle/>
          <a:p>
            <a:r>
              <a:rPr lang="en-US" dirty="0"/>
              <a:t>“For the first time the poet has the stave and the bar a musician has had. For the first time he can, without the convention of rime and meter, record the listening he has done to his own speech and by that one act indicate how he would want any reader, silently or otherwise, to voice his work” (“Projective Verse”). </a:t>
            </a:r>
          </a:p>
        </p:txBody>
      </p:sp>
      <p:pic>
        <p:nvPicPr>
          <p:cNvPr id="1026" name="Picture 2" descr="Afterwards, in between, and since: A Charles Olson Centennial Exhibition -  Poets House">
            <a:extLst>
              <a:ext uri="{FF2B5EF4-FFF2-40B4-BE49-F238E27FC236}">
                <a16:creationId xmlns:a16="http://schemas.microsoft.com/office/drawing/2014/main" id="{B1FDACDE-D95A-8CA0-8052-3E9A33FB15AE}"/>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164542" y="2312988"/>
            <a:ext cx="2617478" cy="3494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40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4085" y="457201"/>
            <a:ext cx="9366325" cy="1143000"/>
          </a:xfrm>
        </p:spPr>
        <p:txBody>
          <a:bodyPr/>
          <a:lstStyle/>
          <a:p>
            <a:r>
              <a:rPr lang="en-US" i="1" dirty="0"/>
              <a:t>The Speech Lab Recordings</a:t>
            </a:r>
          </a:p>
        </p:txBody>
      </p:sp>
      <p:sp>
        <p:nvSpPr>
          <p:cNvPr id="3" name="Content Placeholder 2"/>
          <p:cNvSpPr>
            <a:spLocks noGrp="1"/>
          </p:cNvSpPr>
          <p:nvPr>
            <p:ph sz="half" idx="1"/>
          </p:nvPr>
        </p:nvSpPr>
        <p:spPr>
          <a:xfrm>
            <a:off x="843383" y="1600201"/>
            <a:ext cx="5384800" cy="4525963"/>
          </a:xfrm>
        </p:spPr>
        <p:txBody>
          <a:bodyPr>
            <a:normAutofit/>
          </a:bodyPr>
          <a:lstStyle/>
          <a:p>
            <a:pPr marL="0" indent="0">
              <a:buNone/>
            </a:pPr>
            <a:r>
              <a:rPr lang="en-US" dirty="0"/>
              <a:t>Greet is galvanized to start a series of poetry audio for “teachers, students &amp; other lovers of literature.”</a:t>
            </a:r>
          </a:p>
          <a:p>
            <a:pPr marL="0" indent="0">
              <a:buNone/>
            </a:pPr>
            <a:endParaRPr lang="en-US" dirty="0"/>
          </a:p>
          <a:p>
            <a:pPr marL="0" indent="0">
              <a:buNone/>
            </a:pPr>
            <a:r>
              <a:rPr lang="en-US" dirty="0"/>
              <a:t>The series ran through the 1930s and </a:t>
            </a:r>
            <a:r>
              <a:rPr lang="fr-FR" dirty="0"/>
              <a:t>’</a:t>
            </a:r>
            <a:r>
              <a:rPr lang="en-US" dirty="0"/>
              <a:t>40s</a:t>
            </a:r>
          </a:p>
          <a:p>
            <a:pPr marL="0" indent="0">
              <a:buNone/>
            </a:pPr>
            <a:endParaRPr lang="en-US" dirty="0"/>
          </a:p>
          <a:p>
            <a:pPr marL="0" indent="0">
              <a:buNone/>
            </a:pPr>
            <a:endParaRPr lang="en-US" dirty="0"/>
          </a:p>
        </p:txBody>
      </p:sp>
      <p:sp>
        <p:nvSpPr>
          <p:cNvPr id="4" name="Content Placeholder 3"/>
          <p:cNvSpPr>
            <a:spLocks noGrp="1"/>
          </p:cNvSpPr>
          <p:nvPr>
            <p:ph sz="half" idx="2"/>
          </p:nvPr>
        </p:nvSpPr>
        <p:spPr/>
        <p:txBody>
          <a:bodyPr>
            <a:normAutofit/>
          </a:bodyPr>
          <a:lstStyle/>
          <a:p>
            <a:r>
              <a:rPr lang="en-US" sz="2000" dirty="0" err="1">
                <a:latin typeface="American Typewriter"/>
                <a:cs typeface="American Typewriter"/>
              </a:rPr>
              <a:t>Vachel</a:t>
            </a:r>
            <a:r>
              <a:rPr lang="en-US" sz="2000" dirty="0">
                <a:latin typeface="American Typewriter"/>
                <a:cs typeface="American Typewriter"/>
              </a:rPr>
              <a:t> Lindsay</a:t>
            </a:r>
          </a:p>
          <a:p>
            <a:r>
              <a:rPr lang="en-US" sz="2000" dirty="0">
                <a:latin typeface="American Typewriter"/>
                <a:cs typeface="American Typewriter"/>
              </a:rPr>
              <a:t>Harriet Monroe</a:t>
            </a:r>
          </a:p>
          <a:p>
            <a:r>
              <a:rPr lang="en-US" sz="2000" dirty="0">
                <a:latin typeface="American Typewriter"/>
                <a:cs typeface="American Typewriter"/>
              </a:rPr>
              <a:t>James Weldon Johnson</a:t>
            </a:r>
          </a:p>
          <a:p>
            <a:r>
              <a:rPr lang="en-US" sz="2000" dirty="0">
                <a:latin typeface="American Typewriter"/>
                <a:cs typeface="American Typewriter"/>
              </a:rPr>
              <a:t>T.S. Eliot</a:t>
            </a:r>
          </a:p>
          <a:p>
            <a:r>
              <a:rPr lang="en-US" sz="2000" dirty="0">
                <a:latin typeface="American Typewriter"/>
                <a:cs typeface="American Typewriter"/>
              </a:rPr>
              <a:t>Robert Frost</a:t>
            </a:r>
          </a:p>
          <a:p>
            <a:r>
              <a:rPr lang="en-US" sz="2000" dirty="0">
                <a:latin typeface="American Typewriter"/>
                <a:cs typeface="American Typewriter"/>
              </a:rPr>
              <a:t>Gertrude Stein</a:t>
            </a:r>
          </a:p>
          <a:p>
            <a:r>
              <a:rPr lang="en-US" sz="2000" dirty="0">
                <a:latin typeface="American Typewriter"/>
                <a:cs typeface="American Typewriter"/>
              </a:rPr>
              <a:t>William Carlos Williams</a:t>
            </a:r>
          </a:p>
          <a:p>
            <a:r>
              <a:rPr lang="en-US" sz="2000" dirty="0">
                <a:latin typeface="American Typewriter"/>
                <a:cs typeface="American Typewriter"/>
              </a:rPr>
              <a:t>Edna St. Vincent Millay</a:t>
            </a:r>
          </a:p>
        </p:txBody>
      </p:sp>
      <p:pic>
        <p:nvPicPr>
          <p:cNvPr id="5" name="Content Placeholder 4" descr="220px-Nicholas_Vachel_Lindsay_1913.jpg"/>
          <p:cNvPicPr>
            <a:picLocks noChangeAspect="1"/>
          </p:cNvPicPr>
          <p:nvPr/>
        </p:nvPicPr>
        <p:blipFill>
          <a:blip r:embed="rId2">
            <a:extLst>
              <a:ext uri="{28A0092B-C50C-407E-A947-70E740481C1C}">
                <a14:useLocalDpi xmlns:a14="http://schemas.microsoft.com/office/drawing/2010/main" val="0"/>
              </a:ext>
            </a:extLst>
          </a:blip>
          <a:srcRect t="5497" b="5497"/>
          <a:stretch>
            <a:fillRect/>
          </a:stretch>
        </p:blipFill>
        <p:spPr>
          <a:xfrm>
            <a:off x="1880206" y="5442841"/>
            <a:ext cx="1219482" cy="1366644"/>
          </a:xfrm>
          <a:prstGeom prst="rect">
            <a:avLst/>
          </a:prstGeom>
        </p:spPr>
      </p:pic>
      <p:pic>
        <p:nvPicPr>
          <p:cNvPr id="6" name="Picture 5" descr="6a00d8341c7b3653ef017c37928fc0970b-250w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930" y="5442841"/>
            <a:ext cx="1084639" cy="1366644"/>
          </a:xfrm>
          <a:prstGeom prst="rect">
            <a:avLst/>
          </a:prstGeom>
        </p:spPr>
      </p:pic>
      <p:pic>
        <p:nvPicPr>
          <p:cNvPr id="7" name="Picture 6" descr="Jamesweldonjohns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0810" y="5418921"/>
            <a:ext cx="1010057" cy="1414081"/>
          </a:xfrm>
          <a:prstGeom prst="rect">
            <a:avLst/>
          </a:prstGeom>
        </p:spPr>
      </p:pic>
      <p:pic>
        <p:nvPicPr>
          <p:cNvPr id="8" name="Picture 7" descr="imgr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9108" y="5408169"/>
            <a:ext cx="1080835" cy="1401316"/>
          </a:xfrm>
          <a:prstGeom prst="rect">
            <a:avLst/>
          </a:prstGeom>
        </p:spPr>
      </p:pic>
      <p:pic>
        <p:nvPicPr>
          <p:cNvPr id="9" name="Picture 8" descr="Jb_modern_frost_2_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8183" y="5408169"/>
            <a:ext cx="990586" cy="1401316"/>
          </a:xfrm>
          <a:prstGeom prst="rect">
            <a:avLst/>
          </a:prstGeom>
        </p:spPr>
      </p:pic>
      <p:pic>
        <p:nvPicPr>
          <p:cNvPr id="10" name="Picture 9" descr="imgr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3492" y="5408169"/>
            <a:ext cx="1097882" cy="1401316"/>
          </a:xfrm>
          <a:prstGeom prst="rect">
            <a:avLst/>
          </a:prstGeom>
        </p:spPr>
      </p:pic>
      <p:pic>
        <p:nvPicPr>
          <p:cNvPr id="11" name="Picture 10" descr="imgre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81200" y="5430792"/>
            <a:ext cx="1169210" cy="1390565"/>
          </a:xfrm>
          <a:prstGeom prst="rect">
            <a:avLst/>
          </a:prstGeom>
        </p:spPr>
      </p:pic>
      <p:pic>
        <p:nvPicPr>
          <p:cNvPr id="12" name="Picture 11" descr="imgres.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4443" y="5418921"/>
            <a:ext cx="1128089" cy="1390565"/>
          </a:xfrm>
          <a:prstGeom prst="rect">
            <a:avLst/>
          </a:prstGeom>
        </p:spPr>
      </p:pic>
    </p:spTree>
    <p:extLst>
      <p:ext uri="{BB962C8B-B14F-4D97-AF65-F5344CB8AC3E}">
        <p14:creationId xmlns:p14="http://schemas.microsoft.com/office/powerpoint/2010/main" val="707163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8BC9-FE21-B64C-8793-03D9AFFE1F78}"/>
              </a:ext>
            </a:extLst>
          </p:cNvPr>
          <p:cNvSpPr>
            <a:spLocks noGrp="1"/>
          </p:cNvSpPr>
          <p:nvPr>
            <p:ph type="title"/>
          </p:nvPr>
        </p:nvSpPr>
        <p:spPr/>
        <p:txBody>
          <a:bodyPr/>
          <a:lstStyle/>
          <a:p>
            <a:r>
              <a:rPr lang="en-US" dirty="0"/>
              <a:t>Corollary: Popular Voices</a:t>
            </a:r>
          </a:p>
        </p:txBody>
      </p:sp>
      <p:pic>
        <p:nvPicPr>
          <p:cNvPr id="6" name="Content Placeholder 5">
            <a:extLst>
              <a:ext uri="{FF2B5EF4-FFF2-40B4-BE49-F238E27FC236}">
                <a16:creationId xmlns:a16="http://schemas.microsoft.com/office/drawing/2014/main" id="{6EDA38D7-4135-A04E-BBB1-25057D5DFCA2}"/>
              </a:ext>
            </a:extLst>
          </p:cNvPr>
          <p:cNvPicPr>
            <a:picLocks noGrp="1" noChangeAspect="1"/>
          </p:cNvPicPr>
          <p:nvPr>
            <p:ph sz="quarter" idx="13"/>
          </p:nvPr>
        </p:nvPicPr>
        <p:blipFill>
          <a:blip r:embed="rId4"/>
          <a:stretch>
            <a:fillRect/>
          </a:stretch>
        </p:blipFill>
        <p:spPr>
          <a:xfrm>
            <a:off x="2290113" y="2438757"/>
            <a:ext cx="2436433" cy="3248577"/>
          </a:xfrm>
          <a:prstGeom prst="rect">
            <a:avLst/>
          </a:prstGeom>
        </p:spPr>
      </p:pic>
      <p:sp>
        <p:nvSpPr>
          <p:cNvPr id="5" name="Content Placeholder 4">
            <a:extLst>
              <a:ext uri="{FF2B5EF4-FFF2-40B4-BE49-F238E27FC236}">
                <a16:creationId xmlns:a16="http://schemas.microsoft.com/office/drawing/2014/main" id="{BC481426-C2D0-7E48-9DCA-D0BEAC246237}"/>
              </a:ext>
            </a:extLst>
          </p:cNvPr>
          <p:cNvSpPr>
            <a:spLocks noGrp="1"/>
          </p:cNvSpPr>
          <p:nvPr>
            <p:ph sz="quarter" idx="14"/>
          </p:nvPr>
        </p:nvSpPr>
        <p:spPr/>
        <p:txBody>
          <a:bodyPr>
            <a:normAutofit fontScale="62500" lnSpcReduction="20000"/>
          </a:bodyPr>
          <a:lstStyle/>
          <a:p>
            <a:r>
              <a:rPr lang="en-US" dirty="0"/>
              <a:t>The creator of the first American poetry audio archive, W. Cabell Greet, was a linguist interested in American dialects.</a:t>
            </a:r>
          </a:p>
          <a:p>
            <a:endParaRPr lang="en-US" dirty="0"/>
          </a:p>
          <a:p>
            <a:r>
              <a:rPr lang="en-US" dirty="0"/>
              <a:t>For use in collecting dialect samples, Greet owned an amateur recording device that could cut aluminum records. </a:t>
            </a:r>
          </a:p>
          <a:p>
            <a:endParaRPr lang="en-US" dirty="0"/>
          </a:p>
          <a:p>
            <a:r>
              <a:rPr lang="en-US" dirty="0"/>
              <a:t>The most important American modernist poets of the century were recorded in this lab meant for linguistic human subjects research. Similar origins exist for early French, German, and Austrian poetry audio archives. </a:t>
            </a:r>
          </a:p>
        </p:txBody>
      </p:sp>
      <p:pic>
        <p:nvPicPr>
          <p:cNvPr id="7" name="dialect-sample-excerpt.mp3">
            <a:hlinkClick r:id="" action="ppaction://media"/>
            <a:extLst>
              <a:ext uri="{FF2B5EF4-FFF2-40B4-BE49-F238E27FC236}">
                <a16:creationId xmlns:a16="http://schemas.microsoft.com/office/drawing/2014/main" id="{47D8E895-2C10-4449-A574-3257A152F7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52457" y="3429000"/>
            <a:ext cx="1258336" cy="1258336"/>
          </a:xfrm>
          <a:prstGeom prst="rect">
            <a:avLst/>
          </a:prstGeom>
        </p:spPr>
      </p:pic>
    </p:spTree>
    <p:extLst>
      <p:ext uri="{BB962C8B-B14F-4D97-AF65-F5344CB8AC3E}">
        <p14:creationId xmlns:p14="http://schemas.microsoft.com/office/powerpoint/2010/main" val="4709019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5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C93F08-CDD3-8C48-C8D7-D81791D67996}"/>
              </a:ext>
            </a:extLst>
          </p:cNvPr>
          <p:cNvSpPr>
            <a:spLocks noGrp="1"/>
          </p:cNvSpPr>
          <p:nvPr>
            <p:ph type="title"/>
          </p:nvPr>
        </p:nvSpPr>
        <p:spPr/>
        <p:txBody>
          <a:bodyPr/>
          <a:lstStyle/>
          <a:p>
            <a:r>
              <a:rPr lang="en-US" dirty="0"/>
              <a:t>III. Identifying Voices</a:t>
            </a:r>
          </a:p>
        </p:txBody>
      </p:sp>
      <p:sp>
        <p:nvSpPr>
          <p:cNvPr id="6" name="Text Placeholder 5">
            <a:extLst>
              <a:ext uri="{FF2B5EF4-FFF2-40B4-BE49-F238E27FC236}">
                <a16:creationId xmlns:a16="http://schemas.microsoft.com/office/drawing/2014/main" id="{61D9221E-8F68-6CE6-6909-4991020F6A90}"/>
              </a:ext>
            </a:extLst>
          </p:cNvPr>
          <p:cNvSpPr>
            <a:spLocks noGrp="1"/>
          </p:cNvSpPr>
          <p:nvPr>
            <p:ph type="body" idx="1"/>
          </p:nvPr>
        </p:nvSpPr>
        <p:spPr/>
        <p:txBody>
          <a:bodyPr/>
          <a:lstStyle/>
          <a:p>
            <a:r>
              <a:rPr lang="en-US" dirty="0"/>
              <a:t>An attempt at enumeration</a:t>
            </a:r>
          </a:p>
        </p:txBody>
      </p:sp>
    </p:spTree>
    <p:extLst>
      <p:ext uri="{BB962C8B-B14F-4D97-AF65-F5344CB8AC3E}">
        <p14:creationId xmlns:p14="http://schemas.microsoft.com/office/powerpoint/2010/main" val="2899947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40B4ED-7E81-9B78-3BB3-B19109943310}"/>
              </a:ext>
            </a:extLst>
          </p:cNvPr>
          <p:cNvSpPr>
            <a:spLocks noGrp="1"/>
          </p:cNvSpPr>
          <p:nvPr>
            <p:ph type="title"/>
          </p:nvPr>
        </p:nvSpPr>
        <p:spPr/>
        <p:txBody>
          <a:bodyPr/>
          <a:lstStyle/>
          <a:p>
            <a:r>
              <a:rPr lang="en-US" dirty="0"/>
              <a:t>Personal and literary influence</a:t>
            </a:r>
          </a:p>
        </p:txBody>
      </p:sp>
      <p:pic>
        <p:nvPicPr>
          <p:cNvPr id="7" name="yeats-sample.mp3" descr="yeats-sample.mp3">
            <a:hlinkClick r:id="" action="ppaction://media"/>
            <a:extLst>
              <a:ext uri="{FF2B5EF4-FFF2-40B4-BE49-F238E27FC236}">
                <a16:creationId xmlns:a16="http://schemas.microsoft.com/office/drawing/2014/main" id="{A47F8BB2-702C-512B-BD8C-85C69324D7C9}"/>
              </a:ext>
            </a:extLst>
          </p:cNvPr>
          <p:cNvPicPr>
            <a:picLocks noGrp="1" noChangeAspect="1"/>
          </p:cNvPicPr>
          <p:nvPr>
            <p:ph sz="quarter" idx="14"/>
            <a:audioFile r:link="rId2"/>
            <p:extLst>
              <p:ext uri="{DAA4B4D4-6D71-4841-9C94-3DE7FCFB9230}">
                <p14:media xmlns:p14="http://schemas.microsoft.com/office/powerpoint/2010/main" r:embed="rId1"/>
              </p:ext>
            </p:extLst>
          </p:nvPr>
        </p:nvPicPr>
        <p:blipFill>
          <a:blip r:embed="rId6"/>
          <a:stretch>
            <a:fillRect/>
          </a:stretch>
        </p:blipFill>
        <p:spPr>
          <a:xfrm>
            <a:off x="6104424" y="2183755"/>
            <a:ext cx="812800" cy="812800"/>
          </a:xfrm>
        </p:spPr>
      </p:pic>
      <p:pic>
        <p:nvPicPr>
          <p:cNvPr id="2050" name="Picture 2" descr="Ezra Pound - Wikipedia">
            <a:extLst>
              <a:ext uri="{FF2B5EF4-FFF2-40B4-BE49-F238E27FC236}">
                <a16:creationId xmlns:a16="http://schemas.microsoft.com/office/drawing/2014/main" id="{0A501357-858D-1EBF-DB95-7601EF8FB81C}"/>
              </a:ext>
            </a:extLst>
          </p:cNvPr>
          <p:cNvPicPr>
            <a:picLocks noGrp="1" noChangeAspect="1" noChangeArrowheads="1"/>
          </p:cNvPicPr>
          <p:nvPr>
            <p:ph sz="quarter" idx="13"/>
          </p:nvPr>
        </p:nvPicPr>
        <p:blipFill>
          <a:blip r:embed="rId7">
            <a:extLst>
              <a:ext uri="{28A0092B-C50C-407E-A947-70E740481C1C}">
                <a14:useLocalDpi xmlns:a14="http://schemas.microsoft.com/office/drawing/2010/main" val="0"/>
              </a:ext>
            </a:extLst>
          </a:blip>
          <a:srcRect/>
          <a:stretch>
            <a:fillRect/>
          </a:stretch>
        </p:blipFill>
        <p:spPr bwMode="auto">
          <a:xfrm>
            <a:off x="928983" y="2530259"/>
            <a:ext cx="2002476" cy="25965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 B. Yeats - Wikipedia">
            <a:extLst>
              <a:ext uri="{FF2B5EF4-FFF2-40B4-BE49-F238E27FC236}">
                <a16:creationId xmlns:a16="http://schemas.microsoft.com/office/drawing/2014/main" id="{6E18DEEE-0EA7-8AE7-3FF2-3729FED0A8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5056" y="2530259"/>
            <a:ext cx="2106122" cy="26890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C6E8D04-4DCE-7DE9-A24B-2748912973AA}"/>
              </a:ext>
            </a:extLst>
          </p:cNvPr>
          <p:cNvSpPr txBox="1"/>
          <p:nvPr/>
        </p:nvSpPr>
        <p:spPr>
          <a:xfrm>
            <a:off x="6977111" y="2405489"/>
            <a:ext cx="4532010" cy="646331"/>
          </a:xfrm>
          <a:prstGeom prst="rect">
            <a:avLst/>
          </a:prstGeom>
          <a:noFill/>
        </p:spPr>
        <p:txBody>
          <a:bodyPr wrap="none" rtlCol="0">
            <a:spAutoFit/>
          </a:bodyPr>
          <a:lstStyle/>
          <a:p>
            <a:r>
              <a:rPr lang="en-US" dirty="0"/>
              <a:t>W.B. Yeats – “The Lake Isle of Innisfree” </a:t>
            </a:r>
          </a:p>
          <a:p>
            <a:r>
              <a:rPr lang="en-US" dirty="0"/>
              <a:t>	Recorded 1936</a:t>
            </a:r>
          </a:p>
        </p:txBody>
      </p:sp>
      <p:pic>
        <p:nvPicPr>
          <p:cNvPr id="9" name="Pound-Sestina-sample.mp3" descr="Pound-Sestina-sample.mp3">
            <a:hlinkClick r:id="" action="ppaction://media"/>
            <a:extLst>
              <a:ext uri="{FF2B5EF4-FFF2-40B4-BE49-F238E27FC236}">
                <a16:creationId xmlns:a16="http://schemas.microsoft.com/office/drawing/2014/main" id="{36799591-21A2-60B5-3B6C-41CBA0F584F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104424" y="4440432"/>
            <a:ext cx="812800" cy="812800"/>
          </a:xfrm>
          <a:prstGeom prst="rect">
            <a:avLst/>
          </a:prstGeom>
        </p:spPr>
      </p:pic>
      <p:sp>
        <p:nvSpPr>
          <p:cNvPr id="13" name="TextBox 12">
            <a:extLst>
              <a:ext uri="{FF2B5EF4-FFF2-40B4-BE49-F238E27FC236}">
                <a16:creationId xmlns:a16="http://schemas.microsoft.com/office/drawing/2014/main" id="{676C9B8F-1675-688A-EB99-DA0760BE0699}"/>
              </a:ext>
            </a:extLst>
          </p:cNvPr>
          <p:cNvSpPr txBox="1"/>
          <p:nvPr/>
        </p:nvSpPr>
        <p:spPr>
          <a:xfrm>
            <a:off x="7067866" y="4480443"/>
            <a:ext cx="3776996" cy="646331"/>
          </a:xfrm>
          <a:prstGeom prst="rect">
            <a:avLst/>
          </a:prstGeom>
          <a:noFill/>
        </p:spPr>
        <p:txBody>
          <a:bodyPr wrap="none" rtlCol="0">
            <a:spAutoFit/>
          </a:bodyPr>
          <a:lstStyle/>
          <a:p>
            <a:r>
              <a:rPr lang="en-US" dirty="0"/>
              <a:t>Ezra Pound – “Sestina: </a:t>
            </a:r>
            <a:r>
              <a:rPr lang="en-US" dirty="0" err="1"/>
              <a:t>Altaforte</a:t>
            </a:r>
            <a:r>
              <a:rPr lang="en-US" dirty="0"/>
              <a:t>”</a:t>
            </a:r>
          </a:p>
          <a:p>
            <a:r>
              <a:rPr lang="en-US" dirty="0"/>
              <a:t>	Recorded 1939</a:t>
            </a:r>
          </a:p>
        </p:txBody>
      </p:sp>
    </p:spTree>
    <p:extLst>
      <p:ext uri="{BB962C8B-B14F-4D97-AF65-F5344CB8AC3E}">
        <p14:creationId xmlns:p14="http://schemas.microsoft.com/office/powerpoint/2010/main" val="217221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1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3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747" y="407554"/>
            <a:ext cx="9366325" cy="1143000"/>
          </a:xfrm>
        </p:spPr>
        <p:txBody>
          <a:bodyPr>
            <a:normAutofit/>
          </a:bodyPr>
          <a:lstStyle/>
          <a:p>
            <a:r>
              <a:rPr lang="en-US" dirty="0"/>
              <a:t>http://</a:t>
            </a:r>
            <a:r>
              <a:rPr lang="en-US" dirty="0" err="1"/>
              <a:t>writing.upenn.edu</a:t>
            </a:r>
            <a:r>
              <a:rPr lang="en-US" dirty="0"/>
              <a:t>/</a:t>
            </a:r>
            <a:r>
              <a:rPr lang="en-US" dirty="0" err="1"/>
              <a:t>pennsound</a:t>
            </a:r>
            <a:endParaRPr lang="en-US" dirty="0"/>
          </a:p>
        </p:txBody>
      </p:sp>
      <p:sp>
        <p:nvSpPr>
          <p:cNvPr id="3" name="Content Placeholder 2"/>
          <p:cNvSpPr>
            <a:spLocks noGrp="1"/>
          </p:cNvSpPr>
          <p:nvPr>
            <p:ph idx="1"/>
          </p:nvPr>
        </p:nvSpPr>
        <p:spPr>
          <a:xfrm>
            <a:off x="1331539" y="1725179"/>
            <a:ext cx="9036423" cy="3508977"/>
          </a:xfrm>
        </p:spPr>
        <p:txBody>
          <a:bodyPr/>
          <a:lstStyle/>
          <a:p>
            <a:pPr marL="68580" indent="0">
              <a:buNone/>
            </a:pPr>
            <a:r>
              <a:rPr lang="en-US" dirty="0"/>
              <a:t>World’s largest archive of recordings of poets reading their work, founded by Professors Charles Bernstein and Al </a:t>
            </a:r>
            <a:r>
              <a:rPr lang="en-US" dirty="0" err="1"/>
              <a:t>Filreis</a:t>
            </a:r>
            <a:r>
              <a:rPr lang="en-US" dirty="0"/>
              <a:t> in 2003. Recordings range from 1913 through the current month.</a:t>
            </a:r>
          </a:p>
          <a:p>
            <a:pPr marL="0" indent="0">
              <a:buNone/>
            </a:pP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2814125" y="3210969"/>
            <a:ext cx="1832848" cy="2841625"/>
          </a:xfrm>
          <a:prstGeom prst="rect">
            <a:avLst/>
          </a:prstGeom>
        </p:spPr>
      </p:pic>
      <p:sp>
        <p:nvSpPr>
          <p:cNvPr id="6" name="TextBox 5"/>
          <p:cNvSpPr txBox="1"/>
          <p:nvPr/>
        </p:nvSpPr>
        <p:spPr>
          <a:xfrm>
            <a:off x="2921000" y="6144720"/>
            <a:ext cx="1367682" cy="369332"/>
          </a:xfrm>
          <a:prstGeom prst="rect">
            <a:avLst/>
          </a:prstGeom>
          <a:noFill/>
        </p:spPr>
        <p:txBody>
          <a:bodyPr wrap="none" rtlCol="0">
            <a:spAutoFit/>
          </a:bodyPr>
          <a:lstStyle/>
          <a:p>
            <a:r>
              <a:rPr lang="en-US" dirty="0"/>
              <a:t>Apollinaire</a:t>
            </a:r>
          </a:p>
        </p:txBody>
      </p:sp>
      <p:sp>
        <p:nvSpPr>
          <p:cNvPr id="7" name="TextBox 6"/>
          <p:cNvSpPr txBox="1"/>
          <p:nvPr/>
        </p:nvSpPr>
        <p:spPr>
          <a:xfrm>
            <a:off x="7664889" y="6052594"/>
            <a:ext cx="2246128" cy="369332"/>
          </a:xfrm>
          <a:prstGeom prst="rect">
            <a:avLst/>
          </a:prstGeom>
          <a:noFill/>
        </p:spPr>
        <p:txBody>
          <a:bodyPr wrap="none" rtlCol="0">
            <a:spAutoFit/>
          </a:bodyPr>
          <a:lstStyle/>
          <a:p>
            <a:r>
              <a:rPr lang="en-US"/>
              <a:t>Nathaniel Mackey</a:t>
            </a:r>
            <a:endParaRPr lang="en-US" dirty="0"/>
          </a:p>
        </p:txBody>
      </p:sp>
      <p:pic>
        <p:nvPicPr>
          <p:cNvPr id="8" name="Picture 7"/>
          <p:cNvPicPr>
            <a:picLocks noChangeAspect="1"/>
          </p:cNvPicPr>
          <p:nvPr/>
        </p:nvPicPr>
        <p:blipFill>
          <a:blip r:embed="rId3"/>
          <a:stretch>
            <a:fillRect/>
          </a:stretch>
        </p:blipFill>
        <p:spPr>
          <a:xfrm>
            <a:off x="7035305" y="3369998"/>
            <a:ext cx="3125514" cy="2083676"/>
          </a:xfrm>
          <a:prstGeom prst="rect">
            <a:avLst/>
          </a:prstGeom>
        </p:spPr>
      </p:pic>
    </p:spTree>
    <p:extLst>
      <p:ext uri="{BB962C8B-B14F-4D97-AF65-F5344CB8AC3E}">
        <p14:creationId xmlns:p14="http://schemas.microsoft.com/office/powerpoint/2010/main" val="3562930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40B4ED-7E81-9B78-3BB3-B19109943310}"/>
              </a:ext>
            </a:extLst>
          </p:cNvPr>
          <p:cNvSpPr>
            <a:spLocks noGrp="1"/>
          </p:cNvSpPr>
          <p:nvPr>
            <p:ph type="title"/>
          </p:nvPr>
        </p:nvSpPr>
        <p:spPr>
          <a:xfrm>
            <a:off x="709385" y="168378"/>
            <a:ext cx="9366325" cy="1143000"/>
          </a:xfrm>
        </p:spPr>
        <p:txBody>
          <a:bodyPr/>
          <a:lstStyle/>
          <a:p>
            <a:r>
              <a:rPr lang="en-US" dirty="0"/>
              <a:t>Imagined influence</a:t>
            </a:r>
          </a:p>
        </p:txBody>
      </p:sp>
      <p:sp>
        <p:nvSpPr>
          <p:cNvPr id="8" name="TextBox 7">
            <a:extLst>
              <a:ext uri="{FF2B5EF4-FFF2-40B4-BE49-F238E27FC236}">
                <a16:creationId xmlns:a16="http://schemas.microsoft.com/office/drawing/2014/main" id="{8C6E8D04-4DCE-7DE9-A24B-2748912973AA}"/>
              </a:ext>
            </a:extLst>
          </p:cNvPr>
          <p:cNvSpPr txBox="1"/>
          <p:nvPr/>
        </p:nvSpPr>
        <p:spPr>
          <a:xfrm>
            <a:off x="6977111" y="2405489"/>
            <a:ext cx="3876382" cy="646331"/>
          </a:xfrm>
          <a:prstGeom prst="rect">
            <a:avLst/>
          </a:prstGeom>
          <a:noFill/>
        </p:spPr>
        <p:txBody>
          <a:bodyPr wrap="none" rtlCol="0">
            <a:spAutoFit/>
          </a:bodyPr>
          <a:lstStyle/>
          <a:p>
            <a:r>
              <a:rPr lang="en-US" dirty="0"/>
              <a:t>Robert </a:t>
            </a:r>
            <a:r>
              <a:rPr lang="en-US" dirty="0" err="1"/>
              <a:t>Creeley</a:t>
            </a:r>
            <a:r>
              <a:rPr lang="en-US" dirty="0"/>
              <a:t>– “I Know a Man” </a:t>
            </a:r>
          </a:p>
          <a:p>
            <a:r>
              <a:rPr lang="en-US" dirty="0"/>
              <a:t>	Recorded 1965</a:t>
            </a:r>
          </a:p>
        </p:txBody>
      </p:sp>
      <p:sp>
        <p:nvSpPr>
          <p:cNvPr id="13" name="TextBox 12">
            <a:extLst>
              <a:ext uri="{FF2B5EF4-FFF2-40B4-BE49-F238E27FC236}">
                <a16:creationId xmlns:a16="http://schemas.microsoft.com/office/drawing/2014/main" id="{676C9B8F-1675-688A-EB99-DA0760BE0699}"/>
              </a:ext>
            </a:extLst>
          </p:cNvPr>
          <p:cNvSpPr txBox="1"/>
          <p:nvPr/>
        </p:nvSpPr>
        <p:spPr>
          <a:xfrm>
            <a:off x="7067866" y="4480443"/>
            <a:ext cx="3757760" cy="646331"/>
          </a:xfrm>
          <a:prstGeom prst="rect">
            <a:avLst/>
          </a:prstGeom>
          <a:noFill/>
        </p:spPr>
        <p:txBody>
          <a:bodyPr wrap="none" rtlCol="0">
            <a:spAutoFit/>
          </a:bodyPr>
          <a:lstStyle/>
          <a:p>
            <a:r>
              <a:rPr lang="en-US" dirty="0"/>
              <a:t>WCW – “The Red Wheelbarrow”</a:t>
            </a:r>
          </a:p>
          <a:p>
            <a:r>
              <a:rPr lang="en-US" dirty="0"/>
              <a:t>	Recorded 1942</a:t>
            </a:r>
          </a:p>
        </p:txBody>
      </p:sp>
      <p:pic>
        <p:nvPicPr>
          <p:cNvPr id="3074" name="Picture 2" descr="Robert Creeley - Wikipedia">
            <a:extLst>
              <a:ext uri="{FF2B5EF4-FFF2-40B4-BE49-F238E27FC236}">
                <a16:creationId xmlns:a16="http://schemas.microsoft.com/office/drawing/2014/main" id="{816ABAF6-0944-DEAE-3CF0-8AA08953F905}"/>
              </a:ext>
            </a:extLst>
          </p:cNvPr>
          <p:cNvPicPr>
            <a:picLocks noGrp="1" noChangeAspect="1" noChangeArrowheads="1"/>
          </p:cNvPicPr>
          <p:nvPr>
            <p:ph sz="quarter" idx="13"/>
          </p:nvPr>
        </p:nvPicPr>
        <p:blipFill>
          <a:blip r:embed="rId6">
            <a:extLst>
              <a:ext uri="{28A0092B-C50C-407E-A947-70E740481C1C}">
                <a14:useLocalDpi xmlns:a14="http://schemas.microsoft.com/office/drawing/2010/main" val="0"/>
              </a:ext>
            </a:extLst>
          </a:blip>
          <a:srcRect/>
          <a:stretch>
            <a:fillRect/>
          </a:stretch>
        </p:blipFill>
        <p:spPr bwMode="auto">
          <a:xfrm>
            <a:off x="847266" y="1340948"/>
            <a:ext cx="2070332" cy="13877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lliam Carlos Williams | Poetry Foundation">
            <a:extLst>
              <a:ext uri="{FF2B5EF4-FFF2-40B4-BE49-F238E27FC236}">
                <a16:creationId xmlns:a16="http://schemas.microsoft.com/office/drawing/2014/main" id="{F7BC6646-90F0-C5E7-E879-5105387BEC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8915" y="1306326"/>
            <a:ext cx="2189406" cy="1456950"/>
          </a:xfrm>
          <a:prstGeom prst="rect">
            <a:avLst/>
          </a:prstGeom>
          <a:noFill/>
          <a:extLst>
            <a:ext uri="{909E8E84-426E-40DD-AFC4-6F175D3DCCD1}">
              <a14:hiddenFill xmlns:a14="http://schemas.microsoft.com/office/drawing/2010/main">
                <a:solidFill>
                  <a:srgbClr val="FFFFFF"/>
                </a:solidFill>
              </a14:hiddenFill>
            </a:ext>
          </a:extLst>
        </p:spPr>
      </p:pic>
      <p:pic>
        <p:nvPicPr>
          <p:cNvPr id="3" name="Williams-WC_01_The-Red-Wheelbarrow_Columbia-Univ_01-09-42.mp3" descr="Williams-WC_01_The-Red-Wheelbarrow_Columbia-Univ_01-09-42.mp3">
            <a:hlinkClick r:id="" action="ppaction://media"/>
            <a:extLst>
              <a:ext uri="{FF2B5EF4-FFF2-40B4-BE49-F238E27FC236}">
                <a16:creationId xmlns:a16="http://schemas.microsoft.com/office/drawing/2014/main" id="{FE94F643-267A-BD64-89AB-614FC25638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4373050"/>
            <a:ext cx="812800" cy="812800"/>
          </a:xfrm>
          <a:prstGeom prst="rect">
            <a:avLst/>
          </a:prstGeom>
        </p:spPr>
      </p:pic>
      <p:pic>
        <p:nvPicPr>
          <p:cNvPr id="10" name="Creeley-Robert_18_I-Know-a-Man_Harvard-10-27-66.mp3" descr="Creeley-Robert_18_I-Know-a-Man_Harvard-10-27-66.mp3">
            <a:hlinkClick r:id="" action="ppaction://media"/>
            <a:extLst>
              <a:ext uri="{FF2B5EF4-FFF2-40B4-BE49-F238E27FC236}">
                <a16:creationId xmlns:a16="http://schemas.microsoft.com/office/drawing/2014/main" id="{9CEC9AE6-5CC1-DED1-7FD9-76EAC655AD18}"/>
              </a:ext>
            </a:extLst>
          </p:cNvPr>
          <p:cNvPicPr>
            <a:picLocks noGrp="1" noChangeAspect="1"/>
          </p:cNvPicPr>
          <p:nvPr>
            <p:ph sz="quarter" idx="14"/>
            <a:audioFile r:link="rId4"/>
            <p:extLst>
              <p:ext uri="{DAA4B4D4-6D71-4841-9C94-3DE7FCFB9230}">
                <p14:media xmlns:p14="http://schemas.microsoft.com/office/powerpoint/2010/main" r:embed="rId3"/>
              </p:ext>
            </p:extLst>
          </p:nvPr>
        </p:nvPicPr>
        <p:blipFill>
          <a:blip r:embed="rId8"/>
          <a:stretch>
            <a:fillRect/>
          </a:stretch>
        </p:blipFill>
        <p:spPr>
          <a:xfrm>
            <a:off x="6164311" y="2322254"/>
            <a:ext cx="812800" cy="812800"/>
          </a:xfrm>
        </p:spPr>
      </p:pic>
      <p:pic>
        <p:nvPicPr>
          <p:cNvPr id="12" name="Picture 11">
            <a:extLst>
              <a:ext uri="{FF2B5EF4-FFF2-40B4-BE49-F238E27FC236}">
                <a16:creationId xmlns:a16="http://schemas.microsoft.com/office/drawing/2014/main" id="{6F9BB47E-D0FE-0143-35D2-EC60F298DE63}"/>
              </a:ext>
            </a:extLst>
          </p:cNvPr>
          <p:cNvPicPr>
            <a:picLocks noChangeAspect="1"/>
          </p:cNvPicPr>
          <p:nvPr/>
        </p:nvPicPr>
        <p:blipFill>
          <a:blip r:embed="rId9"/>
          <a:stretch>
            <a:fillRect/>
          </a:stretch>
        </p:blipFill>
        <p:spPr>
          <a:xfrm>
            <a:off x="949510" y="2837103"/>
            <a:ext cx="2043826" cy="3511729"/>
          </a:xfrm>
          <a:prstGeom prst="rect">
            <a:avLst/>
          </a:prstGeom>
        </p:spPr>
      </p:pic>
      <p:pic>
        <p:nvPicPr>
          <p:cNvPr id="15" name="Picture 14">
            <a:extLst>
              <a:ext uri="{FF2B5EF4-FFF2-40B4-BE49-F238E27FC236}">
                <a16:creationId xmlns:a16="http://schemas.microsoft.com/office/drawing/2014/main" id="{ED9A029A-299D-FFCE-5E35-E5DA8F91B737}"/>
              </a:ext>
            </a:extLst>
          </p:cNvPr>
          <p:cNvPicPr>
            <a:picLocks noChangeAspect="1"/>
          </p:cNvPicPr>
          <p:nvPr/>
        </p:nvPicPr>
        <p:blipFill>
          <a:blip r:embed="rId10"/>
          <a:stretch>
            <a:fillRect/>
          </a:stretch>
        </p:blipFill>
        <p:spPr>
          <a:xfrm>
            <a:off x="3223333" y="2926413"/>
            <a:ext cx="2839000" cy="3217533"/>
          </a:xfrm>
          <a:prstGeom prst="rect">
            <a:avLst/>
          </a:prstGeom>
        </p:spPr>
      </p:pic>
    </p:spTree>
    <p:extLst>
      <p:ext uri="{BB962C8B-B14F-4D97-AF65-F5344CB8AC3E}">
        <p14:creationId xmlns:p14="http://schemas.microsoft.com/office/powerpoint/2010/main" val="124661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4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5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C0D0C-195F-6BCE-DFBA-DBBD5EF3311A}"/>
              </a:ext>
            </a:extLst>
          </p:cNvPr>
          <p:cNvSpPr>
            <a:spLocks noGrp="1"/>
          </p:cNvSpPr>
          <p:nvPr>
            <p:ph type="title"/>
          </p:nvPr>
        </p:nvSpPr>
        <p:spPr/>
        <p:txBody>
          <a:bodyPr/>
          <a:lstStyle/>
          <a:p>
            <a:r>
              <a:rPr lang="en-US" dirty="0"/>
              <a:t>Whose local</a:t>
            </a:r>
          </a:p>
        </p:txBody>
      </p:sp>
      <p:pic>
        <p:nvPicPr>
          <p:cNvPr id="5" name="Frost-The-Code-Sample.mp3" descr="Frost-The-Code-Sample.mp3">
            <a:hlinkClick r:id="" action="ppaction://media"/>
            <a:extLst>
              <a:ext uri="{FF2B5EF4-FFF2-40B4-BE49-F238E27FC236}">
                <a16:creationId xmlns:a16="http://schemas.microsoft.com/office/drawing/2014/main" id="{9952A3E1-2C51-7280-80F7-1C853111354A}"/>
              </a:ext>
            </a:extLst>
          </p:cNvPr>
          <p:cNvPicPr>
            <a:picLocks noGrp="1" noChangeAspect="1"/>
          </p:cNvPicPr>
          <p:nvPr>
            <p:ph sz="quarter" idx="14"/>
            <a:audioFile r:link="rId2"/>
            <p:extLst>
              <p:ext uri="{DAA4B4D4-6D71-4841-9C94-3DE7FCFB9230}">
                <p14:media xmlns:p14="http://schemas.microsoft.com/office/powerpoint/2010/main" r:embed="rId1"/>
              </p:ext>
            </p:extLst>
          </p:nvPr>
        </p:nvPicPr>
        <p:blipFill>
          <a:blip r:embed="rId4"/>
          <a:stretch>
            <a:fillRect/>
          </a:stretch>
        </p:blipFill>
        <p:spPr>
          <a:xfrm>
            <a:off x="6216740" y="786364"/>
            <a:ext cx="812800" cy="812800"/>
          </a:xfrm>
        </p:spPr>
      </p:pic>
      <p:pic>
        <p:nvPicPr>
          <p:cNvPr id="5122" name="Picture 2" descr="Robert Frost - Wikipedia">
            <a:extLst>
              <a:ext uri="{FF2B5EF4-FFF2-40B4-BE49-F238E27FC236}">
                <a16:creationId xmlns:a16="http://schemas.microsoft.com/office/drawing/2014/main" id="{E3E17344-134A-8D67-7552-79BF3C823F22}"/>
              </a:ext>
            </a:extLst>
          </p:cNvPr>
          <p:cNvPicPr>
            <a:picLocks noGrp="1" noChangeAspect="1" noChangeArrowheads="1"/>
          </p:cNvPicPr>
          <p:nvPr>
            <p:ph sz="quarter" idx="13"/>
          </p:nvPr>
        </p:nvPicPr>
        <p:blipFill>
          <a:blip r:embed="rId5">
            <a:extLst>
              <a:ext uri="{28A0092B-C50C-407E-A947-70E740481C1C}">
                <a14:useLocalDpi xmlns:a14="http://schemas.microsoft.com/office/drawing/2010/main" val="0"/>
              </a:ext>
            </a:extLst>
          </a:blip>
          <a:srcRect/>
          <a:stretch>
            <a:fillRect/>
          </a:stretch>
        </p:blipFill>
        <p:spPr bwMode="auto">
          <a:xfrm>
            <a:off x="792139" y="2034299"/>
            <a:ext cx="1977561" cy="278940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obert-frost-farmer-as-poet - The Berkshire Edge">
            <a:extLst>
              <a:ext uri="{FF2B5EF4-FFF2-40B4-BE49-F238E27FC236}">
                <a16:creationId xmlns:a16="http://schemas.microsoft.com/office/drawing/2014/main" id="{0599445E-23F2-2188-0386-E7609ACCB4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4858" y="3429000"/>
            <a:ext cx="3493607" cy="23290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21130A-A55E-9DA5-3A0C-00EF263AEF2D}"/>
              </a:ext>
            </a:extLst>
          </p:cNvPr>
          <p:cNvSpPr txBox="1"/>
          <p:nvPr/>
        </p:nvSpPr>
        <p:spPr>
          <a:xfrm>
            <a:off x="7469313" y="869598"/>
            <a:ext cx="3066865" cy="646331"/>
          </a:xfrm>
          <a:prstGeom prst="rect">
            <a:avLst/>
          </a:prstGeom>
          <a:noFill/>
        </p:spPr>
        <p:txBody>
          <a:bodyPr wrap="none" rtlCol="0">
            <a:spAutoFit/>
          </a:bodyPr>
          <a:lstStyle/>
          <a:p>
            <a:r>
              <a:rPr lang="en-US" dirty="0"/>
              <a:t>Robert Frost – “The Code”</a:t>
            </a:r>
          </a:p>
          <a:p>
            <a:r>
              <a:rPr lang="en-US" dirty="0"/>
              <a:t>	Recorded 1933</a:t>
            </a:r>
          </a:p>
        </p:txBody>
      </p:sp>
      <p:pic>
        <p:nvPicPr>
          <p:cNvPr id="8" name="Picture 7">
            <a:extLst>
              <a:ext uri="{FF2B5EF4-FFF2-40B4-BE49-F238E27FC236}">
                <a16:creationId xmlns:a16="http://schemas.microsoft.com/office/drawing/2014/main" id="{94B5AEBB-DA22-5D73-B371-AFE0436835C7}"/>
              </a:ext>
            </a:extLst>
          </p:cNvPr>
          <p:cNvPicPr>
            <a:picLocks noChangeAspect="1"/>
          </p:cNvPicPr>
          <p:nvPr/>
        </p:nvPicPr>
        <p:blipFill>
          <a:blip r:embed="rId7"/>
          <a:stretch>
            <a:fillRect/>
          </a:stretch>
        </p:blipFill>
        <p:spPr>
          <a:xfrm>
            <a:off x="6357364" y="2192365"/>
            <a:ext cx="5042497" cy="3796037"/>
          </a:xfrm>
          <a:prstGeom prst="rect">
            <a:avLst/>
          </a:prstGeom>
        </p:spPr>
      </p:pic>
    </p:spTree>
    <p:extLst>
      <p:ext uri="{BB962C8B-B14F-4D97-AF65-F5344CB8AC3E}">
        <p14:creationId xmlns:p14="http://schemas.microsoft.com/office/powerpoint/2010/main" val="66251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5E10-AAEB-4E84-0764-6D8D4CDC2FB2}"/>
              </a:ext>
            </a:extLst>
          </p:cNvPr>
          <p:cNvSpPr>
            <a:spLocks noGrp="1"/>
          </p:cNvSpPr>
          <p:nvPr>
            <p:ph type="title"/>
          </p:nvPr>
        </p:nvSpPr>
        <p:spPr/>
        <p:txBody>
          <a:bodyPr/>
          <a:lstStyle/>
          <a:p>
            <a:r>
              <a:rPr lang="en-US" dirty="0"/>
              <a:t>Microphones make speakers</a:t>
            </a:r>
          </a:p>
        </p:txBody>
      </p:sp>
      <p:pic>
        <p:nvPicPr>
          <p:cNvPr id="6" name="Marinetti-sample.mp3" descr="Marinetti-sample.mp3">
            <a:hlinkClick r:id="" action="ppaction://media"/>
            <a:extLst>
              <a:ext uri="{FF2B5EF4-FFF2-40B4-BE49-F238E27FC236}">
                <a16:creationId xmlns:a16="http://schemas.microsoft.com/office/drawing/2014/main" id="{3225B22C-1CDE-139C-0791-1E6F81B4B58C}"/>
              </a:ext>
            </a:extLst>
          </p:cNvPr>
          <p:cNvPicPr>
            <a:picLocks noGrp="1" noChangeAspect="1"/>
          </p:cNvPicPr>
          <p:nvPr>
            <p:ph sz="quarter" idx="14"/>
            <a:audioFile r:link="rId2"/>
            <p:extLst>
              <p:ext uri="{DAA4B4D4-6D71-4841-9C94-3DE7FCFB9230}">
                <p14:media xmlns:p14="http://schemas.microsoft.com/office/powerpoint/2010/main" r:embed="rId1"/>
              </p:ext>
            </p:extLst>
          </p:nvPr>
        </p:nvPicPr>
        <p:blipFill>
          <a:blip r:embed="rId4"/>
          <a:stretch>
            <a:fillRect/>
          </a:stretch>
        </p:blipFill>
        <p:spPr>
          <a:xfrm>
            <a:off x="10212940" y="1027664"/>
            <a:ext cx="812800" cy="812800"/>
          </a:xfrm>
        </p:spPr>
      </p:pic>
      <p:pic>
        <p:nvPicPr>
          <p:cNvPr id="7" name="Picture 2">
            <a:extLst>
              <a:ext uri="{FF2B5EF4-FFF2-40B4-BE49-F238E27FC236}">
                <a16:creationId xmlns:a16="http://schemas.microsoft.com/office/drawing/2014/main" id="{00BF74ED-E8E7-F2A8-481B-86164AD7E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6288" y="2289488"/>
            <a:ext cx="2486714" cy="35772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tegory:Radio Rurale - Wikimedia Commons">
            <a:extLst>
              <a:ext uri="{FF2B5EF4-FFF2-40B4-BE49-F238E27FC236}">
                <a16:creationId xmlns:a16="http://schemas.microsoft.com/office/drawing/2014/main" id="{A7DDD493-E87C-F9D1-AC97-A037FE63935D}"/>
              </a:ext>
            </a:extLst>
          </p:cNvPr>
          <p:cNvPicPr>
            <a:picLocks noGrp="1" noChangeAspect="1" noChangeArrowheads="1"/>
          </p:cNvPicPr>
          <p:nvPr>
            <p:ph sz="quarter" idx="13"/>
          </p:nvPr>
        </p:nvPicPr>
        <p:blipFill>
          <a:blip r:embed="rId6">
            <a:extLst>
              <a:ext uri="{28A0092B-C50C-407E-A947-70E740481C1C}">
                <a14:useLocalDpi xmlns:a14="http://schemas.microsoft.com/office/drawing/2010/main" val="0"/>
              </a:ext>
            </a:extLst>
          </a:blip>
          <a:srcRect/>
          <a:stretch>
            <a:fillRect/>
          </a:stretch>
        </p:blipFill>
        <p:spPr bwMode="auto">
          <a:xfrm>
            <a:off x="6955680" y="2170664"/>
            <a:ext cx="2906640" cy="30761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On the Futurist Cookbook | Apollo Magazine">
            <a:extLst>
              <a:ext uri="{FF2B5EF4-FFF2-40B4-BE49-F238E27FC236}">
                <a16:creationId xmlns:a16="http://schemas.microsoft.com/office/drawing/2014/main" id="{5153B721-CAA9-1C5E-4275-781A758EBA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0420" y="2745351"/>
            <a:ext cx="2917842" cy="194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24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C7A31B-2305-2609-D69A-D682AC151292}"/>
              </a:ext>
            </a:extLst>
          </p:cNvPr>
          <p:cNvSpPr>
            <a:spLocks noGrp="1"/>
          </p:cNvSpPr>
          <p:nvPr>
            <p:ph type="title"/>
          </p:nvPr>
        </p:nvSpPr>
        <p:spPr/>
        <p:txBody>
          <a:bodyPr/>
          <a:lstStyle/>
          <a:p>
            <a:r>
              <a:rPr lang="en-US" dirty="0"/>
              <a:t>IV. Inconclusion</a:t>
            </a:r>
          </a:p>
        </p:txBody>
      </p:sp>
      <p:sp>
        <p:nvSpPr>
          <p:cNvPr id="6" name="Text Placeholder 5">
            <a:extLst>
              <a:ext uri="{FF2B5EF4-FFF2-40B4-BE49-F238E27FC236}">
                <a16:creationId xmlns:a16="http://schemas.microsoft.com/office/drawing/2014/main" id="{B406DF8E-0966-9586-CA8D-227DFE9C0924}"/>
              </a:ext>
            </a:extLst>
          </p:cNvPr>
          <p:cNvSpPr>
            <a:spLocks noGrp="1"/>
          </p:cNvSpPr>
          <p:nvPr>
            <p:ph type="body" idx="1"/>
          </p:nvPr>
        </p:nvSpPr>
        <p:spPr/>
        <p:txBody>
          <a:bodyPr/>
          <a:lstStyle/>
          <a:p>
            <a:r>
              <a:rPr lang="en-US" dirty="0" err="1"/>
              <a:t>Machiner</a:t>
            </a:r>
            <a:r>
              <a:rPr lang="en-US" dirty="0"/>
              <a:t> la </a:t>
            </a:r>
            <a:r>
              <a:rPr lang="en-US" dirty="0" err="1"/>
              <a:t>poésie</a:t>
            </a:r>
            <a:r>
              <a:rPr lang="en-US" dirty="0"/>
              <a:t>…</a:t>
            </a:r>
            <a:r>
              <a:rPr lang="en-US" dirty="0" err="1"/>
              <a:t>ou</a:t>
            </a:r>
            <a:r>
              <a:rPr lang="en-US" dirty="0"/>
              <a:t> pas?</a:t>
            </a:r>
          </a:p>
        </p:txBody>
      </p:sp>
      <p:pic>
        <p:nvPicPr>
          <p:cNvPr id="4100" name="Picture 4" descr="Macintosh startup - Wikipedia">
            <a:extLst>
              <a:ext uri="{FF2B5EF4-FFF2-40B4-BE49-F238E27FC236}">
                <a16:creationId xmlns:a16="http://schemas.microsoft.com/office/drawing/2014/main" id="{A185011A-7767-95F8-00F7-533A229CF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7829" y="1562424"/>
            <a:ext cx="2540000" cy="200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52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PennSound by the numbers</a:t>
            </a:r>
          </a:p>
        </p:txBody>
      </p:sp>
      <p:sp>
        <p:nvSpPr>
          <p:cNvPr id="3" name="Content Placeholder 2"/>
          <p:cNvSpPr>
            <a:spLocks noGrp="1"/>
          </p:cNvSpPr>
          <p:nvPr>
            <p:ph idx="1"/>
          </p:nvPr>
        </p:nvSpPr>
        <p:spPr>
          <a:xfrm>
            <a:off x="1391324" y="2323653"/>
            <a:ext cx="5356318" cy="2384982"/>
          </a:xfrm>
        </p:spPr>
        <p:txBody>
          <a:bodyPr/>
          <a:lstStyle/>
          <a:p>
            <a:r>
              <a:rPr lang="en-US" dirty="0"/>
              <a:t>2,500,000 downloads per year</a:t>
            </a:r>
          </a:p>
          <a:p>
            <a:r>
              <a:rPr lang="en-US" dirty="0"/>
              <a:t>1,000,000 unique visitors per year</a:t>
            </a:r>
          </a:p>
          <a:p>
            <a:r>
              <a:rPr lang="en-US" dirty="0"/>
              <a:t>60,000 mp3 files </a:t>
            </a:r>
          </a:p>
          <a:p>
            <a:r>
              <a:rPr lang="en-US" dirty="0"/>
              <a:t>1,000 video files</a:t>
            </a:r>
          </a:p>
          <a:p>
            <a:r>
              <a:rPr lang="en-US" dirty="0"/>
              <a:t>~6,000 hours of audio</a:t>
            </a:r>
          </a:p>
        </p:txBody>
      </p:sp>
      <p:sp>
        <p:nvSpPr>
          <p:cNvPr id="4" name="TextBox 3"/>
          <p:cNvSpPr txBox="1"/>
          <p:nvPr/>
        </p:nvSpPr>
        <p:spPr>
          <a:xfrm>
            <a:off x="7147034" y="3615559"/>
            <a:ext cx="2815194" cy="3139321"/>
          </a:xfrm>
          <a:prstGeom prst="rect">
            <a:avLst/>
          </a:prstGeom>
          <a:noFill/>
        </p:spPr>
        <p:txBody>
          <a:bodyPr wrap="none" rtlCol="0">
            <a:spAutoFit/>
          </a:bodyPr>
          <a:lstStyle/>
          <a:p>
            <a:r>
              <a:rPr lang="en-US" b="1" dirty="0"/>
              <a:t>Always downloadable. </a:t>
            </a:r>
          </a:p>
          <a:p>
            <a:r>
              <a:rPr lang="en-US" b="1" dirty="0"/>
              <a:t>Never just s-</a:t>
            </a:r>
          </a:p>
          <a:p>
            <a:r>
              <a:rPr lang="en-US" b="1" dirty="0"/>
              <a:t>T</a:t>
            </a:r>
          </a:p>
          <a:p>
            <a:r>
              <a:rPr lang="en-US" b="1" dirty="0"/>
              <a:t>R</a:t>
            </a:r>
          </a:p>
          <a:p>
            <a:r>
              <a:rPr lang="en-US" b="1" dirty="0"/>
              <a:t>E</a:t>
            </a:r>
          </a:p>
          <a:p>
            <a:r>
              <a:rPr lang="en-US" b="1" dirty="0"/>
              <a:t>A</a:t>
            </a:r>
          </a:p>
          <a:p>
            <a:r>
              <a:rPr lang="en-US" b="1" dirty="0"/>
              <a:t>M</a:t>
            </a:r>
          </a:p>
          <a:p>
            <a:r>
              <a:rPr lang="en-US" b="1" dirty="0"/>
              <a:t>I</a:t>
            </a:r>
          </a:p>
          <a:p>
            <a:r>
              <a:rPr lang="en-US" b="1" dirty="0"/>
              <a:t>N</a:t>
            </a:r>
          </a:p>
          <a:p>
            <a:r>
              <a:rPr lang="en-US" b="1" dirty="0"/>
              <a:t>G</a:t>
            </a:r>
          </a:p>
          <a:p>
            <a:endParaRPr lang="en-US" b="1" dirty="0"/>
          </a:p>
        </p:txBody>
      </p:sp>
      <p:pic>
        <p:nvPicPr>
          <p:cNvPr id="5" name="Picture 4"/>
          <p:cNvPicPr>
            <a:picLocks noChangeAspect="1"/>
          </p:cNvPicPr>
          <p:nvPr/>
        </p:nvPicPr>
        <p:blipFill>
          <a:blip r:embed="rId2"/>
          <a:stretch>
            <a:fillRect/>
          </a:stretch>
        </p:blipFill>
        <p:spPr>
          <a:xfrm>
            <a:off x="7705938" y="4234137"/>
            <a:ext cx="1697386" cy="2135133"/>
          </a:xfrm>
          <a:prstGeom prst="rect">
            <a:avLst/>
          </a:prstGeom>
        </p:spPr>
      </p:pic>
    </p:spTree>
    <p:extLst>
      <p:ext uri="{BB962C8B-B14F-4D97-AF65-F5344CB8AC3E}">
        <p14:creationId xmlns:p14="http://schemas.microsoft.com/office/powerpoint/2010/main" val="2513025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B3B6-01D0-2C4B-A41A-23A49B7A4961}"/>
              </a:ext>
            </a:extLst>
          </p:cNvPr>
          <p:cNvSpPr>
            <a:spLocks noGrp="1"/>
          </p:cNvSpPr>
          <p:nvPr>
            <p:ph type="title"/>
          </p:nvPr>
        </p:nvSpPr>
        <p:spPr/>
        <p:txBody>
          <a:bodyPr/>
          <a:lstStyle/>
          <a:p>
            <a:r>
              <a:rPr lang="en-US" dirty="0"/>
              <a:t>Global audience</a:t>
            </a:r>
          </a:p>
        </p:txBody>
      </p:sp>
      <p:pic>
        <p:nvPicPr>
          <p:cNvPr id="5" name="Content Placeholder 4">
            <a:extLst>
              <a:ext uri="{FF2B5EF4-FFF2-40B4-BE49-F238E27FC236}">
                <a16:creationId xmlns:a16="http://schemas.microsoft.com/office/drawing/2014/main" id="{862D8431-A883-0749-8B35-9F71880FF474}"/>
              </a:ext>
            </a:extLst>
          </p:cNvPr>
          <p:cNvPicPr>
            <a:picLocks noGrp="1" noChangeAspect="1"/>
          </p:cNvPicPr>
          <p:nvPr>
            <p:ph idx="1"/>
          </p:nvPr>
        </p:nvPicPr>
        <p:blipFill>
          <a:blip r:embed="rId2"/>
          <a:stretch>
            <a:fillRect/>
          </a:stretch>
        </p:blipFill>
        <p:spPr>
          <a:xfrm>
            <a:off x="2906300" y="2324100"/>
            <a:ext cx="6006338" cy="3508375"/>
          </a:xfrm>
        </p:spPr>
      </p:pic>
    </p:spTree>
    <p:extLst>
      <p:ext uri="{BB962C8B-B14F-4D97-AF65-F5344CB8AC3E}">
        <p14:creationId xmlns:p14="http://schemas.microsoft.com/office/powerpoint/2010/main" val="119699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0F3BC-0D49-4842-992E-6EAE3114EFDD}"/>
              </a:ext>
            </a:extLst>
          </p:cNvPr>
          <p:cNvSpPr>
            <a:spLocks noGrp="1"/>
          </p:cNvSpPr>
          <p:nvPr>
            <p:ph type="title"/>
          </p:nvPr>
        </p:nvSpPr>
        <p:spPr/>
        <p:txBody>
          <a:bodyPr/>
          <a:lstStyle/>
          <a:p>
            <a:r>
              <a:rPr lang="en-US" dirty="0"/>
              <a:t>Literary Audio Archives</a:t>
            </a:r>
          </a:p>
        </p:txBody>
      </p:sp>
      <p:pic>
        <p:nvPicPr>
          <p:cNvPr id="1026" name="Picture 2" descr="PennSound: Thomas Devaney">
            <a:extLst>
              <a:ext uri="{FF2B5EF4-FFF2-40B4-BE49-F238E27FC236}">
                <a16:creationId xmlns:a16="http://schemas.microsoft.com/office/drawing/2014/main" id="{E02D6769-F283-0548-833F-791DADAB3E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3936" y="2224851"/>
            <a:ext cx="2603500" cy="260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okenWeb Logo Kit – SpokenWeb">
            <a:extLst>
              <a:ext uri="{FF2B5EF4-FFF2-40B4-BE49-F238E27FC236}">
                <a16:creationId xmlns:a16="http://schemas.microsoft.com/office/drawing/2014/main" id="{86B65DCB-7EB4-F745-B95C-80A5CF25B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5273" y="2106451"/>
            <a:ext cx="2203155" cy="28009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terary recordings : a checklist of the archive of recorded poetry and  literature in the Library of Congress : Library of Congress. Poetry Office  : Free Download, Borrow, and Streaming : Internet Archive">
            <a:extLst>
              <a:ext uri="{FF2B5EF4-FFF2-40B4-BE49-F238E27FC236}">
                <a16:creationId xmlns:a16="http://schemas.microsoft.com/office/drawing/2014/main" id="{46DEBA1D-D7DD-3F40-B51A-72CA0E6DBC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3619" y="2224852"/>
            <a:ext cx="1923306" cy="2603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rchives sonores de la poésie - Les presses du réel (book)">
            <a:extLst>
              <a:ext uri="{FF2B5EF4-FFF2-40B4-BE49-F238E27FC236}">
                <a16:creationId xmlns:a16="http://schemas.microsoft.com/office/drawing/2014/main" id="{D3E35C22-B223-3242-8840-A88253B5AA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4466" y="2138558"/>
            <a:ext cx="1893266" cy="280099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tream Les Archives de la Parole music | Listen to songs, albums, playlists  for free on SoundCloud">
            <a:extLst>
              <a:ext uri="{FF2B5EF4-FFF2-40B4-BE49-F238E27FC236}">
                <a16:creationId xmlns:a16="http://schemas.microsoft.com/office/drawing/2014/main" id="{0791132D-8CCC-B144-9AEE-06DC651B3E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5686" y="4961634"/>
            <a:ext cx="7417942" cy="1553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471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2123D0B2-CD0E-E244-8E02-535C2312E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543" y="1716650"/>
            <a:ext cx="4988379" cy="1529586"/>
          </a:xfrm>
          <a:prstGeom prst="rect">
            <a:avLst/>
          </a:prstGeom>
        </p:spPr>
      </p:pic>
      <p:pic>
        <p:nvPicPr>
          <p:cNvPr id="4" name="Picture 3">
            <a:extLst>
              <a:ext uri="{FF2B5EF4-FFF2-40B4-BE49-F238E27FC236}">
                <a16:creationId xmlns:a16="http://schemas.microsoft.com/office/drawing/2014/main" id="{41B096F5-9474-A144-AC95-4C3C63223DBB}"/>
              </a:ext>
            </a:extLst>
          </p:cNvPr>
          <p:cNvPicPr>
            <a:picLocks noChangeAspect="1"/>
          </p:cNvPicPr>
          <p:nvPr/>
        </p:nvPicPr>
        <p:blipFill>
          <a:blip r:embed="rId3"/>
          <a:stretch>
            <a:fillRect/>
          </a:stretch>
        </p:blipFill>
        <p:spPr>
          <a:xfrm>
            <a:off x="6096000" y="1110344"/>
            <a:ext cx="4735994" cy="3211286"/>
          </a:xfrm>
          <a:prstGeom prst="rect">
            <a:avLst/>
          </a:prstGeom>
        </p:spPr>
      </p:pic>
      <p:pic>
        <p:nvPicPr>
          <p:cNvPr id="6" name="Picture 5">
            <a:extLst>
              <a:ext uri="{FF2B5EF4-FFF2-40B4-BE49-F238E27FC236}">
                <a16:creationId xmlns:a16="http://schemas.microsoft.com/office/drawing/2014/main" id="{2A590A97-475A-5042-A6DB-629DD917B837}"/>
              </a:ext>
            </a:extLst>
          </p:cNvPr>
          <p:cNvPicPr>
            <a:picLocks noChangeAspect="1"/>
          </p:cNvPicPr>
          <p:nvPr/>
        </p:nvPicPr>
        <p:blipFill>
          <a:blip r:embed="rId4"/>
          <a:stretch>
            <a:fillRect/>
          </a:stretch>
        </p:blipFill>
        <p:spPr>
          <a:xfrm>
            <a:off x="1987551" y="3180920"/>
            <a:ext cx="3640364" cy="3307448"/>
          </a:xfrm>
          <a:prstGeom prst="rect">
            <a:avLst/>
          </a:prstGeom>
        </p:spPr>
      </p:pic>
      <p:pic>
        <p:nvPicPr>
          <p:cNvPr id="8" name="Picture 7">
            <a:extLst>
              <a:ext uri="{FF2B5EF4-FFF2-40B4-BE49-F238E27FC236}">
                <a16:creationId xmlns:a16="http://schemas.microsoft.com/office/drawing/2014/main" id="{E64BFFE6-E5E8-184D-9FE2-DAC79FCAA59F}"/>
              </a:ext>
            </a:extLst>
          </p:cNvPr>
          <p:cNvPicPr>
            <a:picLocks noChangeAspect="1"/>
          </p:cNvPicPr>
          <p:nvPr/>
        </p:nvPicPr>
        <p:blipFill>
          <a:blip r:embed="rId5"/>
          <a:stretch>
            <a:fillRect/>
          </a:stretch>
        </p:blipFill>
        <p:spPr>
          <a:xfrm>
            <a:off x="5996214" y="3528360"/>
            <a:ext cx="5511800" cy="2743200"/>
          </a:xfrm>
          <a:prstGeom prst="rect">
            <a:avLst/>
          </a:prstGeom>
        </p:spPr>
      </p:pic>
      <p:sp>
        <p:nvSpPr>
          <p:cNvPr id="9" name="Title 8">
            <a:extLst>
              <a:ext uri="{FF2B5EF4-FFF2-40B4-BE49-F238E27FC236}">
                <a16:creationId xmlns:a16="http://schemas.microsoft.com/office/drawing/2014/main" id="{573CD6A6-B554-2F47-90E3-B82ED327FA12}"/>
              </a:ext>
            </a:extLst>
          </p:cNvPr>
          <p:cNvSpPr>
            <a:spLocks noGrp="1"/>
          </p:cNvSpPr>
          <p:nvPr>
            <p:ph type="title"/>
          </p:nvPr>
        </p:nvSpPr>
        <p:spPr>
          <a:xfrm>
            <a:off x="736817" y="416261"/>
            <a:ext cx="9366325" cy="1143000"/>
          </a:xfrm>
        </p:spPr>
        <p:txBody>
          <a:bodyPr/>
          <a:lstStyle/>
          <a:p>
            <a:r>
              <a:rPr lang="en-US" dirty="0"/>
              <a:t>Poetry Audio as Data</a:t>
            </a:r>
          </a:p>
        </p:txBody>
      </p:sp>
      <p:sp>
        <p:nvSpPr>
          <p:cNvPr id="3" name="TextBox 2">
            <a:extLst>
              <a:ext uri="{FF2B5EF4-FFF2-40B4-BE49-F238E27FC236}">
                <a16:creationId xmlns:a16="http://schemas.microsoft.com/office/drawing/2014/main" id="{B5B59456-B733-4A47-8DEC-B05FBEAEBD8C}"/>
              </a:ext>
            </a:extLst>
          </p:cNvPr>
          <p:cNvSpPr txBox="1"/>
          <p:nvPr/>
        </p:nvSpPr>
        <p:spPr>
          <a:xfrm>
            <a:off x="1626667" y="6533992"/>
            <a:ext cx="8938665" cy="276999"/>
          </a:xfrm>
          <a:prstGeom prst="rect">
            <a:avLst/>
          </a:prstGeom>
          <a:noFill/>
        </p:spPr>
        <p:txBody>
          <a:bodyPr wrap="none" rtlCol="0">
            <a:spAutoFit/>
          </a:bodyPr>
          <a:lstStyle/>
          <a:p>
            <a:r>
              <a:rPr lang="en-US" sz="1200" dirty="0"/>
              <a:t>Clockwise from top left: Visualizations by 1) Chris Mustazza, 2) </a:t>
            </a:r>
            <a:r>
              <a:rPr lang="en-US" sz="1200" dirty="0" err="1"/>
              <a:t>Marit</a:t>
            </a:r>
            <a:r>
              <a:rPr lang="en-US" sz="1200" dirty="0"/>
              <a:t> MacArthur, 3) Tanya E. Clement, 4) Mark Liberman</a:t>
            </a:r>
          </a:p>
        </p:txBody>
      </p:sp>
    </p:spTree>
    <p:extLst>
      <p:ext uri="{BB962C8B-B14F-4D97-AF65-F5344CB8AC3E}">
        <p14:creationId xmlns:p14="http://schemas.microsoft.com/office/powerpoint/2010/main" val="3888530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8C54-2F85-CC4C-B115-725B0D0A145A}"/>
              </a:ext>
            </a:extLst>
          </p:cNvPr>
          <p:cNvSpPr>
            <a:spLocks noGrp="1"/>
          </p:cNvSpPr>
          <p:nvPr>
            <p:ph type="title"/>
          </p:nvPr>
        </p:nvSpPr>
        <p:spPr/>
        <p:txBody>
          <a:bodyPr>
            <a:normAutofit fontScale="90000"/>
          </a:bodyPr>
          <a:lstStyle/>
          <a:p>
            <a:r>
              <a:rPr lang="en-US" dirty="0"/>
              <a:t>Can machine listening be used to identify sonic genre?</a:t>
            </a:r>
          </a:p>
        </p:txBody>
      </p:sp>
      <p:sp>
        <p:nvSpPr>
          <p:cNvPr id="4" name="Content Placeholder 3">
            <a:extLst>
              <a:ext uri="{FF2B5EF4-FFF2-40B4-BE49-F238E27FC236}">
                <a16:creationId xmlns:a16="http://schemas.microsoft.com/office/drawing/2014/main" id="{305B1D7A-29F7-AC48-AED4-3C6DDFC8A2C8}"/>
              </a:ext>
            </a:extLst>
          </p:cNvPr>
          <p:cNvSpPr>
            <a:spLocks noGrp="1"/>
          </p:cNvSpPr>
          <p:nvPr>
            <p:ph sz="quarter" idx="13"/>
          </p:nvPr>
        </p:nvSpPr>
        <p:spPr/>
        <p:txBody>
          <a:bodyPr/>
          <a:lstStyle/>
          <a:p>
            <a:r>
              <a:rPr lang="en-US" dirty="0"/>
              <a:t>Is it possible to empirically define the sonic genre of a work through an attention to spoken prosody?</a:t>
            </a:r>
          </a:p>
          <a:p>
            <a:pPr lvl="1"/>
            <a:r>
              <a:rPr lang="en-US" dirty="0"/>
              <a:t>Pitch</a:t>
            </a:r>
          </a:p>
          <a:p>
            <a:pPr lvl="1"/>
            <a:r>
              <a:rPr lang="en-US" dirty="0"/>
              <a:t>Duration</a:t>
            </a:r>
          </a:p>
          <a:p>
            <a:pPr lvl="1"/>
            <a:r>
              <a:rPr lang="en-US" dirty="0"/>
              <a:t>Pauses</a:t>
            </a:r>
          </a:p>
          <a:p>
            <a:pPr lvl="1"/>
            <a:r>
              <a:rPr lang="en-US" dirty="0"/>
              <a:t>Tempo</a:t>
            </a:r>
          </a:p>
        </p:txBody>
      </p:sp>
      <p:pic>
        <p:nvPicPr>
          <p:cNvPr id="6" name="Content Placeholder 5">
            <a:extLst>
              <a:ext uri="{FF2B5EF4-FFF2-40B4-BE49-F238E27FC236}">
                <a16:creationId xmlns:a16="http://schemas.microsoft.com/office/drawing/2014/main" id="{4B798ED6-09F4-FB4D-AC63-8D33B52A2B7E}"/>
              </a:ext>
            </a:extLst>
          </p:cNvPr>
          <p:cNvPicPr>
            <a:picLocks noGrp="1" noChangeAspect="1"/>
          </p:cNvPicPr>
          <p:nvPr>
            <p:ph sz="quarter" idx="14"/>
          </p:nvPr>
        </p:nvPicPr>
        <p:blipFill>
          <a:blip r:embed="rId2"/>
          <a:stretch>
            <a:fillRect/>
          </a:stretch>
        </p:blipFill>
        <p:spPr>
          <a:xfrm>
            <a:off x="6192838" y="2925064"/>
            <a:ext cx="4560887" cy="2269934"/>
          </a:xfrm>
          <a:prstGeom prst="rect">
            <a:avLst/>
          </a:prstGeom>
        </p:spPr>
      </p:pic>
    </p:spTree>
    <p:extLst>
      <p:ext uri="{BB962C8B-B14F-4D97-AF65-F5344CB8AC3E}">
        <p14:creationId xmlns:p14="http://schemas.microsoft.com/office/powerpoint/2010/main" val="349735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8A41C8-C26B-A363-20C6-E715F7A65BE1}"/>
              </a:ext>
            </a:extLst>
          </p:cNvPr>
          <p:cNvSpPr>
            <a:spLocks noGrp="1"/>
          </p:cNvSpPr>
          <p:nvPr>
            <p:ph type="title"/>
          </p:nvPr>
        </p:nvSpPr>
        <p:spPr/>
        <p:txBody>
          <a:bodyPr/>
          <a:lstStyle/>
          <a:p>
            <a:r>
              <a:rPr lang="en-US" dirty="0"/>
              <a:t>I. Disclaimer/Introduction</a:t>
            </a:r>
          </a:p>
        </p:txBody>
      </p:sp>
      <p:sp>
        <p:nvSpPr>
          <p:cNvPr id="5" name="Text Placeholder 4">
            <a:extLst>
              <a:ext uri="{FF2B5EF4-FFF2-40B4-BE49-F238E27FC236}">
                <a16:creationId xmlns:a16="http://schemas.microsoft.com/office/drawing/2014/main" id="{82D17703-00B1-FD55-948A-B13161B2AF83}"/>
              </a:ext>
            </a:extLst>
          </p:cNvPr>
          <p:cNvSpPr>
            <a:spLocks noGrp="1"/>
          </p:cNvSpPr>
          <p:nvPr>
            <p:ph type="body" idx="1"/>
          </p:nvPr>
        </p:nvSpPr>
        <p:spPr/>
        <p:txBody>
          <a:bodyPr/>
          <a:lstStyle/>
          <a:p>
            <a:r>
              <a:rPr lang="en-US" dirty="0"/>
              <a:t>A scathing critique of my own work / a philosophy of sound</a:t>
            </a:r>
          </a:p>
        </p:txBody>
      </p:sp>
    </p:spTree>
    <p:extLst>
      <p:ext uri="{BB962C8B-B14F-4D97-AF65-F5344CB8AC3E}">
        <p14:creationId xmlns:p14="http://schemas.microsoft.com/office/powerpoint/2010/main" val="3450485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560" y="196392"/>
            <a:ext cx="9366325" cy="1143000"/>
          </a:xfrm>
        </p:spPr>
        <p:txBody>
          <a:bodyPr/>
          <a:lstStyle/>
          <a:p>
            <a:r>
              <a:rPr lang="en-US" dirty="0"/>
              <a:t>Genre ≠ Writing</a:t>
            </a:r>
          </a:p>
        </p:txBody>
      </p:sp>
      <p:pic>
        <p:nvPicPr>
          <p:cNvPr id="4" name="Picture 3" descr="imgres.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1499" y="1714945"/>
            <a:ext cx="1080835" cy="1401316"/>
          </a:xfrm>
          <a:prstGeom prst="rect">
            <a:avLst/>
          </a:prstGeom>
        </p:spPr>
      </p:pic>
      <p:pic>
        <p:nvPicPr>
          <p:cNvPr id="5" name="Picture 4" descr="6a00d8341c7b3653ef017c37928fc0970b-250wi.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19151" y="2224630"/>
            <a:ext cx="1084639" cy="1366644"/>
          </a:xfrm>
          <a:prstGeom prst="rect">
            <a:avLst/>
          </a:prstGeom>
        </p:spPr>
      </p:pic>
      <p:pic>
        <p:nvPicPr>
          <p:cNvPr id="6" name="Picture 5" descr="Jamesweldonjohnson.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1837" y="4719400"/>
            <a:ext cx="1010057" cy="1414081"/>
          </a:xfrm>
          <a:prstGeom prst="rect">
            <a:avLst/>
          </a:prstGeom>
        </p:spPr>
      </p:pic>
      <p:pic>
        <p:nvPicPr>
          <p:cNvPr id="7" name="Picture 6" descr="imgres.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00860" y="4701743"/>
            <a:ext cx="1097882" cy="1401316"/>
          </a:xfrm>
          <a:prstGeom prst="rect">
            <a:avLst/>
          </a:prstGeom>
        </p:spPr>
      </p:pic>
      <p:pic>
        <p:nvPicPr>
          <p:cNvPr id="8" name="Picture 7" descr="Jb_modern_frost_2_e.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09255" y="1169569"/>
            <a:ext cx="990586" cy="1401316"/>
          </a:xfrm>
          <a:prstGeom prst="rect">
            <a:avLst/>
          </a:prstGeom>
        </p:spPr>
      </p:pic>
      <p:pic>
        <p:nvPicPr>
          <p:cNvPr id="9" name="Picture 8" descr="imgres.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68089" y="1964340"/>
            <a:ext cx="1169210" cy="1390565"/>
          </a:xfrm>
          <a:prstGeom prst="rect">
            <a:avLst/>
          </a:prstGeom>
        </p:spPr>
      </p:pic>
      <p:pic>
        <p:nvPicPr>
          <p:cNvPr id="10" name="Content Placeholder 4" descr="220px-Nicholas_Vachel_Lindsay_1913.jpg"/>
          <p:cNvPicPr>
            <a:picLocks noChangeAspect="1"/>
          </p:cNvPicPr>
          <p:nvPr/>
        </p:nvPicPr>
        <p:blipFill>
          <a:blip r:embed="rId17">
            <a:extLst>
              <a:ext uri="{28A0092B-C50C-407E-A947-70E740481C1C}">
                <a14:useLocalDpi xmlns:a14="http://schemas.microsoft.com/office/drawing/2010/main" val="0"/>
              </a:ext>
            </a:extLst>
          </a:blip>
          <a:srcRect t="5497" b="5497"/>
          <a:stretch>
            <a:fillRect/>
          </a:stretch>
        </p:blipFill>
        <p:spPr>
          <a:xfrm>
            <a:off x="9257060" y="4067426"/>
            <a:ext cx="1219482" cy="1366644"/>
          </a:xfrm>
          <a:prstGeom prst="rect">
            <a:avLst/>
          </a:prstGeom>
        </p:spPr>
      </p:pic>
      <p:pic>
        <p:nvPicPr>
          <p:cNvPr id="11" name="Picture 10"/>
          <p:cNvPicPr>
            <a:picLocks noChangeAspect="1"/>
          </p:cNvPicPr>
          <p:nvPr/>
        </p:nvPicPr>
        <p:blipFill>
          <a:blip r:embed="rId18"/>
          <a:stretch>
            <a:fillRect/>
          </a:stretch>
        </p:blipFill>
        <p:spPr>
          <a:xfrm>
            <a:off x="10147709" y="4659072"/>
            <a:ext cx="1097305" cy="1366644"/>
          </a:xfrm>
          <a:prstGeom prst="rect">
            <a:avLst/>
          </a:prstGeom>
        </p:spPr>
      </p:pic>
      <p:sp>
        <p:nvSpPr>
          <p:cNvPr id="12" name="TextBox 11"/>
          <p:cNvSpPr txBox="1"/>
          <p:nvPr/>
        </p:nvSpPr>
        <p:spPr>
          <a:xfrm>
            <a:off x="1120555" y="3632167"/>
            <a:ext cx="1983235" cy="369332"/>
          </a:xfrm>
          <a:prstGeom prst="rect">
            <a:avLst/>
          </a:prstGeom>
          <a:noFill/>
        </p:spPr>
        <p:txBody>
          <a:bodyPr wrap="none" rtlCol="0">
            <a:spAutoFit/>
          </a:bodyPr>
          <a:lstStyle/>
          <a:p>
            <a:r>
              <a:rPr lang="en-US" dirty="0"/>
              <a:t>High-Modernism</a:t>
            </a:r>
          </a:p>
        </p:txBody>
      </p:sp>
      <p:sp>
        <p:nvSpPr>
          <p:cNvPr id="13" name="TextBox 12"/>
          <p:cNvSpPr txBox="1"/>
          <p:nvPr/>
        </p:nvSpPr>
        <p:spPr>
          <a:xfrm>
            <a:off x="1035450" y="6195258"/>
            <a:ext cx="1959191" cy="369332"/>
          </a:xfrm>
          <a:prstGeom prst="rect">
            <a:avLst/>
          </a:prstGeom>
          <a:noFill/>
        </p:spPr>
        <p:txBody>
          <a:bodyPr wrap="none" rtlCol="0">
            <a:spAutoFit/>
          </a:bodyPr>
          <a:lstStyle/>
          <a:p>
            <a:r>
              <a:rPr lang="en-US" dirty="0"/>
              <a:t>Afro-Modernism</a:t>
            </a:r>
          </a:p>
        </p:txBody>
      </p:sp>
      <p:sp>
        <p:nvSpPr>
          <p:cNvPr id="14" name="TextBox 13"/>
          <p:cNvSpPr txBox="1"/>
          <p:nvPr/>
        </p:nvSpPr>
        <p:spPr>
          <a:xfrm>
            <a:off x="5008803" y="6091437"/>
            <a:ext cx="2541080" cy="369332"/>
          </a:xfrm>
          <a:prstGeom prst="rect">
            <a:avLst/>
          </a:prstGeom>
          <a:noFill/>
        </p:spPr>
        <p:txBody>
          <a:bodyPr wrap="none" rtlCol="0">
            <a:spAutoFit/>
          </a:bodyPr>
          <a:lstStyle/>
          <a:p>
            <a:r>
              <a:rPr lang="en-US" dirty="0"/>
              <a:t>Proto-Postmodernism</a:t>
            </a:r>
          </a:p>
        </p:txBody>
      </p:sp>
      <p:sp>
        <p:nvSpPr>
          <p:cNvPr id="15" name="TextBox 14"/>
          <p:cNvSpPr txBox="1"/>
          <p:nvPr/>
        </p:nvSpPr>
        <p:spPr>
          <a:xfrm>
            <a:off x="9156091" y="3376859"/>
            <a:ext cx="1933543" cy="369332"/>
          </a:xfrm>
          <a:prstGeom prst="rect">
            <a:avLst/>
          </a:prstGeom>
          <a:noFill/>
        </p:spPr>
        <p:txBody>
          <a:bodyPr wrap="none" rtlCol="0">
            <a:spAutoFit/>
          </a:bodyPr>
          <a:lstStyle/>
          <a:p>
            <a:r>
              <a:rPr lang="en-US" dirty="0"/>
              <a:t>Anti-Modernism</a:t>
            </a:r>
          </a:p>
        </p:txBody>
      </p:sp>
      <p:sp>
        <p:nvSpPr>
          <p:cNvPr id="16" name="TextBox 15"/>
          <p:cNvSpPr txBox="1"/>
          <p:nvPr/>
        </p:nvSpPr>
        <p:spPr>
          <a:xfrm>
            <a:off x="9156091" y="6018767"/>
            <a:ext cx="2329484" cy="369332"/>
          </a:xfrm>
          <a:prstGeom prst="rect">
            <a:avLst/>
          </a:prstGeom>
          <a:noFill/>
        </p:spPr>
        <p:txBody>
          <a:bodyPr wrap="none" rtlCol="0">
            <a:spAutoFit/>
          </a:bodyPr>
          <a:lstStyle/>
          <a:p>
            <a:r>
              <a:rPr lang="en-US"/>
              <a:t>Populist Modernism</a:t>
            </a:r>
            <a:endParaRPr lang="en-US" dirty="0"/>
          </a:p>
        </p:txBody>
      </p:sp>
      <p:sp>
        <p:nvSpPr>
          <p:cNvPr id="17" name="Rounded Rectangle 16"/>
          <p:cNvSpPr/>
          <p:nvPr/>
        </p:nvSpPr>
        <p:spPr>
          <a:xfrm>
            <a:off x="4781906" y="1859549"/>
            <a:ext cx="2935789" cy="2286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Sonic Inheritances </a:t>
            </a:r>
          </a:p>
          <a:p>
            <a:pPr algn="ctr"/>
            <a:r>
              <a:rPr lang="en-US" sz="1600" dirty="0"/>
              <a:t>Vaudeville/Plays</a:t>
            </a:r>
          </a:p>
          <a:p>
            <a:pPr algn="ctr"/>
            <a:r>
              <a:rPr lang="en-US" dirty="0"/>
              <a:t>Sermons</a:t>
            </a:r>
          </a:p>
          <a:p>
            <a:pPr algn="ctr"/>
            <a:r>
              <a:rPr lang="en-US" dirty="0"/>
              <a:t>Political Speeches</a:t>
            </a:r>
          </a:p>
          <a:p>
            <a:pPr algn="ctr"/>
            <a:r>
              <a:rPr lang="en-US" dirty="0"/>
              <a:t>Comedy Monologue </a:t>
            </a:r>
          </a:p>
        </p:txBody>
      </p:sp>
      <p:cxnSp>
        <p:nvCxnSpPr>
          <p:cNvPr id="19" name="Straight Connector 18"/>
          <p:cNvCxnSpPr/>
          <p:nvPr/>
        </p:nvCxnSpPr>
        <p:spPr>
          <a:xfrm>
            <a:off x="3574473" y="2790701"/>
            <a:ext cx="9737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660073" y="4145686"/>
            <a:ext cx="1888176" cy="9725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992094" y="2790701"/>
            <a:ext cx="10212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825839" y="4067426"/>
            <a:ext cx="1068779" cy="8608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249800" y="4145686"/>
            <a:ext cx="0" cy="486289"/>
          </a:xfrm>
          <a:prstGeom prst="line">
            <a:avLst/>
          </a:prstGeom>
        </p:spPr>
        <p:style>
          <a:lnRef idx="1">
            <a:schemeClr val="accent1"/>
          </a:lnRef>
          <a:fillRef idx="0">
            <a:schemeClr val="accent1"/>
          </a:fillRef>
          <a:effectRef idx="0">
            <a:schemeClr val="accent1"/>
          </a:effectRef>
          <a:fontRef idx="minor">
            <a:schemeClr val="tx1"/>
          </a:fontRef>
        </p:style>
      </p:cxnSp>
      <p:pic>
        <p:nvPicPr>
          <p:cNvPr id="3" name="Online Media 2" descr="Marinetti-Filippo_Definizione-Di-Futurismo_1924.mp3">
            <a:hlinkClick r:id="" action="ppaction://media"/>
            <a:extLst>
              <a:ext uri="{FF2B5EF4-FFF2-40B4-BE49-F238E27FC236}">
                <a16:creationId xmlns:a16="http://schemas.microsoft.com/office/drawing/2014/main" id="{ADA6E59A-4E22-CC4F-BAE9-F86AA9EA167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7321805" y="3072678"/>
            <a:ext cx="406400" cy="406400"/>
          </a:xfrm>
          <a:prstGeom prst="rect">
            <a:avLst/>
          </a:prstGeom>
        </p:spPr>
      </p:pic>
      <p:pic>
        <p:nvPicPr>
          <p:cNvPr id="18" name="Online Media 17" descr="a.wav">
            <a:hlinkClick r:id="" action="ppaction://media"/>
            <a:extLst>
              <a:ext uri="{FF2B5EF4-FFF2-40B4-BE49-F238E27FC236}">
                <a16:creationId xmlns:a16="http://schemas.microsoft.com/office/drawing/2014/main" id="{6EF08D6C-D3D0-5E40-8C1E-437BED7FB866}"/>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7319422" y="2750703"/>
            <a:ext cx="406400" cy="406400"/>
          </a:xfrm>
          <a:prstGeom prst="rect">
            <a:avLst/>
          </a:prstGeom>
        </p:spPr>
      </p:pic>
      <p:pic>
        <p:nvPicPr>
          <p:cNvPr id="20" name="Online Media 19" descr="Eliot-excerpt.mp3">
            <a:hlinkClick r:id="" action="ppaction://media"/>
            <a:extLst>
              <a:ext uri="{FF2B5EF4-FFF2-40B4-BE49-F238E27FC236}">
                <a16:creationId xmlns:a16="http://schemas.microsoft.com/office/drawing/2014/main" id="{55CF59BE-AE68-7E44-BC74-88647D919B26}"/>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7311295" y="2402881"/>
            <a:ext cx="406400" cy="406400"/>
          </a:xfrm>
          <a:prstGeom prst="rect">
            <a:avLst/>
          </a:prstGeom>
        </p:spPr>
      </p:pic>
      <p:pic>
        <p:nvPicPr>
          <p:cNvPr id="24" name="Online Media 23" descr="Bennett-Louise_No-Lickle-Twang.mp3">
            <a:hlinkClick r:id="" action="ppaction://media"/>
            <a:extLst>
              <a:ext uri="{FF2B5EF4-FFF2-40B4-BE49-F238E27FC236}">
                <a16:creationId xmlns:a16="http://schemas.microsoft.com/office/drawing/2014/main" id="{06ED68B0-07CB-D04A-A802-02EC91B52BCC}"/>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7396177" y="3333286"/>
            <a:ext cx="456478" cy="456478"/>
          </a:xfrm>
          <a:prstGeom prst="rect">
            <a:avLst/>
          </a:prstGeom>
        </p:spPr>
      </p:pic>
    </p:spTree>
    <p:extLst>
      <p:ext uri="{BB962C8B-B14F-4D97-AF65-F5344CB8AC3E}">
        <p14:creationId xmlns:p14="http://schemas.microsoft.com/office/powerpoint/2010/main" val="183101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53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5230" fill="hold"/>
                                        <p:tgtEl>
                                          <p:spTgt spid="1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3828" fill="hold"/>
                                        <p:tgtEl>
                                          <p:spTgt spid="20"/>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905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audio>
              <p:cMediaNode vol="80000">
                <p:cTn id="20" fill="hold" display="0">
                  <p:stCondLst>
                    <p:cond delay="indefinite"/>
                  </p:stCondLst>
                  <p:endCondLst>
                    <p:cond evt="onStopAudio" delay="0">
                      <p:tgtEl>
                        <p:sldTgt/>
                      </p:tgtEl>
                    </p:cond>
                  </p:endCondLst>
                </p:cTn>
                <p:tgtEl>
                  <p:spTgt spid="18"/>
                </p:tgtEl>
              </p:cMediaNode>
            </p:audio>
            <p:audio>
              <p:cMediaNode vol="80000">
                <p:cTn id="21" fill="hold" display="0">
                  <p:stCondLst>
                    <p:cond delay="indefinite"/>
                  </p:stCondLst>
                  <p:endCondLst>
                    <p:cond evt="onStopAudio" delay="0">
                      <p:tgtEl>
                        <p:sldTgt/>
                      </p:tgtEl>
                    </p:cond>
                  </p:endCondLst>
                </p:cTn>
                <p:tgtEl>
                  <p:spTgt spid="20"/>
                </p:tgtEl>
              </p:cMediaNode>
            </p:audio>
            <p:audio>
              <p:cMediaNode vol="80000">
                <p:cTn id="22" fill="hold" display="0">
                  <p:stCondLst>
                    <p:cond delay="indefinite"/>
                  </p:stCondLst>
                  <p:endCondLst>
                    <p:cond evt="onStopAudio" delay="0">
                      <p:tgtEl>
                        <p:sldTgt/>
                      </p:tgtEl>
                    </p:cond>
                  </p:endCondLst>
                </p:cTn>
                <p:tgtEl>
                  <p:spTgt spid="2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6346</TotalTime>
  <Words>780</Words>
  <Application>Microsoft Macintosh PowerPoint</Application>
  <PresentationFormat>Widescreen</PresentationFormat>
  <Paragraphs>112</Paragraphs>
  <Slides>23</Slides>
  <Notes>3</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American Typewriter</vt:lpstr>
      <vt:lpstr>Arial</vt:lpstr>
      <vt:lpstr>Calibri</vt:lpstr>
      <vt:lpstr>Century Gothic</vt:lpstr>
      <vt:lpstr>Wingdings 2</vt:lpstr>
      <vt:lpstr>Austin</vt:lpstr>
      <vt:lpstr>The Voices We Do: Surplus Inscriptions in the Poetry Audio Archive</vt:lpstr>
      <vt:lpstr>http://writing.upenn.edu/pennsound</vt:lpstr>
      <vt:lpstr>PennSound by the numbers</vt:lpstr>
      <vt:lpstr>Global audience</vt:lpstr>
      <vt:lpstr>Literary Audio Archives</vt:lpstr>
      <vt:lpstr>Poetry Audio as Data</vt:lpstr>
      <vt:lpstr>Can machine listening be used to identify sonic genre?</vt:lpstr>
      <vt:lpstr>I. Disclaimer/Introduction</vt:lpstr>
      <vt:lpstr>Genre ≠ Writing</vt:lpstr>
      <vt:lpstr>Sermon Poems/Records</vt:lpstr>
      <vt:lpstr>In search of the sermonic</vt:lpstr>
      <vt:lpstr>The Voices We Do</vt:lpstr>
      <vt:lpstr>II. The Voice(s)</vt:lpstr>
      <vt:lpstr>PowerPoint Presentation</vt:lpstr>
      <vt:lpstr>Sounds scored to the page, or sheet music</vt:lpstr>
      <vt:lpstr>The Speech Lab Recordings</vt:lpstr>
      <vt:lpstr>Corollary: Popular Voices</vt:lpstr>
      <vt:lpstr>III. Identifying Voices</vt:lpstr>
      <vt:lpstr>Personal and literary influence</vt:lpstr>
      <vt:lpstr>Imagined influence</vt:lpstr>
      <vt:lpstr>Whose local</vt:lpstr>
      <vt:lpstr>Microphones make speakers</vt:lpstr>
      <vt:lpstr>IV. Inconclusion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Voices We Do: Surplus Inscriptions in the Poetry Audio Archive</dc:title>
  <dc:creator>Mustazza, Chris</dc:creator>
  <cp:lastModifiedBy>Mustazza, Chris</cp:lastModifiedBy>
  <cp:revision>13</cp:revision>
  <dcterms:created xsi:type="dcterms:W3CDTF">2022-06-29T15:34:05Z</dcterms:created>
  <dcterms:modified xsi:type="dcterms:W3CDTF">2022-07-04T01:20:10Z</dcterms:modified>
</cp:coreProperties>
</file>