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b30be9da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b30be9da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b30be9da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b30be9da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b30be9da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3b30be9da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b30be9da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b30be9da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b30be9da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b30be9da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b30be9da9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b30be9da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b30be9da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3b30be9da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b30be9da9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3b30be9da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 once again that a connection is a pair of topics appeared in the same poem that we connected with an edge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b30be9da9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b30be9da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NB !!!!!!!!!!!! если будет время пару примеров сочетаний тем для разных размеров было бы идеально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b30be9da9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b30be9da9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b30be9da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b30be9da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b30be9da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b30be9da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b30be9da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b30be9da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b30be9da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b30be9da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b30be9da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b30be9da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b30be9da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b30be9da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b30be9da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b30be9da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b30be9da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b30be9da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b30be9da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3b30be9da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None/>
              <a:defRPr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  <a:defRPr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○"/>
              <a:defRPr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ora"/>
              <a:buChar char="■"/>
              <a:defRPr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The fall of genres that did not happen: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f</a:t>
            </a:r>
            <a:r>
              <a:rPr lang="en-GB" sz="2800"/>
              <a:t>ormalizing historical dynamics of Russian poetic meter semantics</a:t>
            </a:r>
            <a:endParaRPr sz="2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68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C343D"/>
                </a:solidFill>
              </a:rPr>
              <a:t>Antonina Martynenko (University of Tartu);</a:t>
            </a:r>
            <a:endParaRPr sz="2000">
              <a:solidFill>
                <a:srgbClr val="0C343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C343D"/>
                </a:solidFill>
              </a:rPr>
              <a:t>Artjoms Šeļa (Institute of Polish language, Polish Academy of Sciences; University of Tartu)</a:t>
            </a:r>
            <a:endParaRPr sz="20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54354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Connections between topics: </a:t>
            </a:r>
            <a:r>
              <a:rPr b="1" lang="en-GB"/>
              <a:t>networks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If two topics are presented in the same poem with very high probability*, </a:t>
            </a:r>
            <a:br>
              <a:rPr lang="en-GB"/>
            </a:br>
            <a:r>
              <a:rPr lang="en-GB"/>
              <a:t>we create a link between these topics.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Poem 3085-1 most probable topics:</a:t>
            </a:r>
            <a:br>
              <a:rPr lang="en-GB" sz="1600"/>
            </a:br>
            <a:r>
              <a:rPr lang="en-GB" sz="1600"/>
              <a:t>	51 (war), 17 (storm), 74 (song)</a:t>
            </a:r>
            <a:br>
              <a:rPr lang="en-GB" sz="1600"/>
            </a:br>
            <a:r>
              <a:rPr lang="en-GB" sz="1600"/>
              <a:t>	In the network: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300"/>
              <a:t>* topics with probabilities of the top 5 percentile of the distribution</a:t>
            </a:r>
            <a:endParaRPr sz="1300"/>
          </a:p>
        </p:txBody>
      </p:sp>
      <p:sp>
        <p:nvSpPr>
          <p:cNvPr id="116" name="Google Shape;116;p22"/>
          <p:cNvSpPr/>
          <p:nvPr/>
        </p:nvSpPr>
        <p:spPr>
          <a:xfrm>
            <a:off x="5747100" y="1847975"/>
            <a:ext cx="6015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51</a:t>
            </a:r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7080025" y="1152475"/>
            <a:ext cx="6015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17</a:t>
            </a:r>
            <a:endParaRPr/>
          </a:p>
        </p:txBody>
      </p:sp>
      <p:sp>
        <p:nvSpPr>
          <p:cNvPr id="118" name="Google Shape;118;p22"/>
          <p:cNvSpPr/>
          <p:nvPr/>
        </p:nvSpPr>
        <p:spPr>
          <a:xfrm>
            <a:off x="7491300" y="2861575"/>
            <a:ext cx="601500" cy="57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74</a:t>
            </a:r>
            <a:endParaRPr/>
          </a:p>
        </p:txBody>
      </p:sp>
      <p:cxnSp>
        <p:nvCxnSpPr>
          <p:cNvPr id="119" name="Google Shape;119;p22"/>
          <p:cNvCxnSpPr>
            <a:stCxn id="116" idx="7"/>
            <a:endCxn id="117" idx="2"/>
          </p:cNvCxnSpPr>
          <p:nvPr/>
        </p:nvCxnSpPr>
        <p:spPr>
          <a:xfrm flipH="1" rot="10800000">
            <a:off x="6260512" y="1438945"/>
            <a:ext cx="819600" cy="492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22"/>
          <p:cNvCxnSpPr>
            <a:stCxn id="116" idx="4"/>
            <a:endCxn id="118" idx="2"/>
          </p:cNvCxnSpPr>
          <p:nvPr/>
        </p:nvCxnSpPr>
        <p:spPr>
          <a:xfrm>
            <a:off x="6047850" y="2420675"/>
            <a:ext cx="1443600" cy="727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22"/>
          <p:cNvCxnSpPr>
            <a:stCxn id="118" idx="7"/>
            <a:endCxn id="117" idx="5"/>
          </p:cNvCxnSpPr>
          <p:nvPr/>
        </p:nvCxnSpPr>
        <p:spPr>
          <a:xfrm rot="10800000">
            <a:off x="7593412" y="1641345"/>
            <a:ext cx="411300" cy="1304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Why networks?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Poems assigned to meters give opportunity to study semantic changes in a meter’s network;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‘Semantic halo’ phenomenon does not depend solely on the usage of themes, but on the way </a:t>
            </a:r>
            <a:r>
              <a:rPr b="1" lang="en-GB"/>
              <a:t>how</a:t>
            </a:r>
            <a:r>
              <a:rPr lang="en-GB"/>
              <a:t> the themes are related to each other within a meter:</a:t>
            </a:r>
            <a:br>
              <a:rPr lang="en-GB"/>
            </a:br>
            <a:r>
              <a:rPr lang="en-GB"/>
              <a:t>	</a:t>
            </a:r>
            <a:r>
              <a:rPr lang="en-GB" sz="1600">
                <a:solidFill>
                  <a:srgbClr val="323232"/>
                </a:solidFill>
              </a:rPr>
              <a:t>Набор тем в размерах может быть одинаков или почти одинаков, но </a:t>
            </a:r>
            <a:br>
              <a:rPr lang="en-GB" sz="1600">
                <a:solidFill>
                  <a:srgbClr val="323232"/>
                </a:solidFill>
              </a:rPr>
            </a:br>
            <a:r>
              <a:rPr lang="en-GB" sz="1600">
                <a:solidFill>
                  <a:srgbClr val="323232"/>
                </a:solidFill>
              </a:rPr>
              <a:t>	структура этого набора одинакова не будет [The set of themes in metrical</a:t>
            </a:r>
            <a:br>
              <a:rPr lang="en-GB" sz="1600">
                <a:solidFill>
                  <a:srgbClr val="323232"/>
                </a:solidFill>
              </a:rPr>
            </a:br>
            <a:r>
              <a:rPr lang="en-GB" sz="1600">
                <a:solidFill>
                  <a:srgbClr val="323232"/>
                </a:solidFill>
              </a:rPr>
              <a:t>	forms can be the same or almost the same, but the structure of this set will not</a:t>
            </a:r>
            <a:br>
              <a:rPr lang="en-GB" sz="1600">
                <a:solidFill>
                  <a:srgbClr val="323232"/>
                </a:solidFill>
              </a:rPr>
            </a:br>
            <a:r>
              <a:rPr lang="en-GB" sz="1600">
                <a:solidFill>
                  <a:srgbClr val="323232"/>
                </a:solidFill>
              </a:rPr>
              <a:t>	be the same] (Gasparov 1979)</a:t>
            </a:r>
            <a:endParaRPr sz="1600">
              <a:solidFill>
                <a:srgbClr val="32323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163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20"/>
              <a:t>Was Iamb-4 “expansion” a real thing?</a:t>
            </a:r>
            <a:endParaRPr sz="222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35775"/>
            <a:ext cx="6613207" cy="44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155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9009"/>
              <a:buNone/>
            </a:pPr>
            <a:r>
              <a:rPr lang="en-GB" sz="2020"/>
              <a:t>Networks of topics for iambic verse with irregular feet usage (‘free iamb’)</a:t>
            </a:r>
            <a:endParaRPr sz="2020"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35525"/>
            <a:ext cx="6763607" cy="450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155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20"/>
              <a:t>Networks of topics for trochaic tetrameter</a:t>
            </a:r>
            <a:endParaRPr sz="2020"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13250"/>
            <a:ext cx="6704998" cy="446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110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20"/>
              <a:t>Expansion that did not last for long</a:t>
            </a:r>
            <a:endParaRPr sz="2220"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68700"/>
            <a:ext cx="6863877" cy="457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623400" y="110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Number of </a:t>
            </a:r>
            <a:r>
              <a:rPr lang="en-GB"/>
              <a:t>shared</a:t>
            </a:r>
            <a:r>
              <a:rPr lang="en-GB"/>
              <a:t> connections</a:t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00" y="722725"/>
            <a:ext cx="5195141" cy="415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300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Number of shared connections (edges)</a:t>
            </a:r>
            <a:endParaRPr/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450" y="1050050"/>
            <a:ext cx="4064773" cy="3048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311700" y="1152475"/>
            <a:ext cx="455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of the ‘measures’ for the expansion:</a:t>
            </a:r>
            <a:br>
              <a:rPr lang="en-GB"/>
            </a:br>
            <a:r>
              <a:rPr lang="en-GB"/>
              <a:t>Number of shared connections, </a:t>
            </a:r>
            <a:br>
              <a:rPr lang="en-GB"/>
            </a:br>
            <a:r>
              <a:rPr lang="en-GB"/>
              <a:t>i.e. how much a meter takes other meters’ connections?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For Iambic tetrameter there are two peaks: 1795-1800 and 1820s;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Number of shared connections (as well as links in the network in general) reduces after 1835.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Connections</a:t>
            </a:r>
            <a:r>
              <a:rPr lang="en-GB"/>
              <a:t> (edges) stability in meters</a:t>
            </a: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8700"/>
            <a:ext cx="6649433" cy="457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311700" y="1152475"/>
            <a:ext cx="605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Networks can help to model and analyze </a:t>
            </a:r>
            <a:r>
              <a:rPr b="1" lang="en-GB" sz="1500"/>
              <a:t>thematic structure</a:t>
            </a:r>
            <a:r>
              <a:rPr lang="en-GB" sz="1500"/>
              <a:t> </a:t>
            </a:r>
            <a:r>
              <a:rPr lang="en-GB" sz="1500"/>
              <a:t>within a meter;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The period of iambic tetrameter </a:t>
            </a:r>
            <a:r>
              <a:rPr b="1" lang="en-GB" sz="1500"/>
              <a:t>thematic expansion </a:t>
            </a:r>
            <a:r>
              <a:rPr lang="en-GB" sz="1500"/>
              <a:t>is visible in the 1820s and first half of the 1830s, however, it stops around 1835 with other meters obtaining new semantic connections;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The relationship of </a:t>
            </a:r>
            <a:r>
              <a:rPr b="1" lang="en-GB" sz="1500"/>
              <a:t>meter and semantics is conservative:</a:t>
            </a:r>
            <a:r>
              <a:rPr lang="en-GB" sz="1500"/>
              <a:t> meters retain their most probable connections </a:t>
            </a:r>
            <a:r>
              <a:rPr lang="en-GB" sz="1500"/>
              <a:t>until</a:t>
            </a:r>
            <a:r>
              <a:rPr lang="en-GB" sz="1500"/>
              <a:t> the end of the 1840s, despite the Iamb-4 expansion. 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b="1" lang="en-GB" sz="1500"/>
              <a:t>Iamb-4 remains distinct,</a:t>
            </a:r>
            <a:r>
              <a:rPr lang="en-GB" sz="1500"/>
              <a:t> too!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-"/>
            </a:pPr>
            <a:r>
              <a:rPr b="1" lang="en-GB" sz="1500"/>
              <a:t>NB! </a:t>
            </a:r>
            <a:r>
              <a:rPr lang="en-GB" sz="1500"/>
              <a:t>Size difference in meter popularity complicate the analysis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Iambic tetrameter (Iamb-4) history: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The most “classical” meter of Russian poetry;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Genre domains: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GB"/>
              <a:t>18th century: odes;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GB"/>
              <a:t>Beginning of the 19th century: elegies, fragments → </a:t>
            </a:r>
            <a:r>
              <a:rPr b="1" lang="en-GB"/>
              <a:t>everything</a:t>
            </a:r>
            <a:r>
              <a:rPr lang="en-GB"/>
              <a:t>;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The 1820s &amp; 1830s in Russian poetry: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GB"/>
              <a:t>Period of “</a:t>
            </a:r>
            <a:r>
              <a:rPr b="1" lang="en-GB"/>
              <a:t>expansion</a:t>
            </a:r>
            <a:r>
              <a:rPr lang="en-GB"/>
              <a:t>” of the Iambic tetrameter; since then Iamb-4 is a “universal” meter that can be used for any theme;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GB"/>
              <a:t>Collapse of the genre system: lost of connections between meters and genres.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for your attention!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Iambic tetrameter in versification scholarship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Most of research focused on rhythmical forms and its changes in Iamb-4;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K. Taranovskiy: Iamb-4 </a:t>
            </a:r>
            <a:r>
              <a:rPr lang="en-GB"/>
              <a:t>rhythmic</a:t>
            </a:r>
            <a:r>
              <a:rPr lang="en-GB"/>
              <a:t> form started to change in the 1810s , i.e. right before expansion to other poetic genres </a:t>
            </a:r>
            <a:r>
              <a:rPr lang="en-GB" sz="1600"/>
              <a:t>(Taranovskiy 2010: 80-103; cf. Dobritsyn 2016)</a:t>
            </a:r>
            <a:r>
              <a:rPr lang="en-GB"/>
              <a:t>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M. Gasparov: hypothesis of direct connection between Iamb-4 expansion and collapse of the classical genre system </a:t>
            </a:r>
            <a:r>
              <a:rPr lang="en-GB" sz="1600"/>
              <a:t>(Gasparov 1970: 36-37; Gasparov 2000: 112-114, 166-167)</a:t>
            </a:r>
            <a:r>
              <a:rPr lang="en-GB"/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5141400" cy="37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‘</a:t>
            </a:r>
            <a:r>
              <a:rPr b="1" lang="en-GB"/>
              <a:t>Semantic halo</a:t>
            </a:r>
            <a:r>
              <a:rPr lang="en-GB"/>
              <a:t>’: an association between meters and semantics; the form and a way it is used: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Shown qualitatively on collections of poems in selected meters (pioneer work: </a:t>
            </a:r>
            <a:r>
              <a:rPr lang="en-GB" sz="1600"/>
              <a:t>Gasparov 1999</a:t>
            </a:r>
            <a:r>
              <a:rPr lang="en-GB"/>
              <a:t>);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112500"/>
              <a:buChar char="-"/>
            </a:pPr>
            <a:r>
              <a:rPr lang="en-GB"/>
              <a:t>Formal demonstration of meter &amp; semantics association in several accentual-syllabic poetic traditions in large poetic corpora  </a:t>
            </a:r>
            <a:r>
              <a:rPr lang="en-GB" sz="1600"/>
              <a:t>(</a:t>
            </a:r>
            <a:r>
              <a:rPr lang="en-GB" sz="1600"/>
              <a:t>Šeļa et al. 2022)</a:t>
            </a:r>
            <a:endParaRPr sz="16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100" y="1822375"/>
            <a:ext cx="3159200" cy="30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3100" y="613750"/>
            <a:ext cx="3261225" cy="115285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Research questions &amp; aims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Is there meter-meaning relationship in </a:t>
            </a:r>
            <a:r>
              <a:rPr lang="en-GB"/>
              <a:t>“universally” used meters (e.g. Russian iambic tetrameter, English iambic pentameter)?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Can we formally/computationally model and trace a meter’s thematic expansion path over time?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Specify the chronological framework of Iamb-4 expansion to new themes;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-"/>
            </a:pPr>
            <a:r>
              <a:rPr lang="en-GB"/>
              <a:t>Study the allocation of themes to Iamb-4 and their reallocation to other metrical forms after the “expansion” period.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Corpus overview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Poetic subcorpus of the Russian national corpus;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Poems written between 1770 and 1850;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13 344 poems (poems longer than 50 lines were sampled);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~ 560 000 tokens / ~ 34 000 lemmas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Only 5 000 MFW was used for building the model (~ 440 000 tokens)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"/>
            <a:ext cx="73457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>
            <a:off x="722750" y="256150"/>
            <a:ext cx="7272900" cy="1169400"/>
          </a:xfrm>
          <a:prstGeom prst="rect">
            <a:avLst/>
          </a:prstGeom>
          <a:noFill/>
          <a:ln cap="flat" cmpd="sng" w="3810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722750" y="2071600"/>
            <a:ext cx="7272900" cy="500100"/>
          </a:xfrm>
          <a:prstGeom prst="rect">
            <a:avLst/>
          </a:prstGeom>
          <a:noFill/>
          <a:ln cap="flat" cmpd="sng" w="3810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Semantic formalization: topic modeling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LDA model with 75 topics: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Each poem presented as a vector of probabilities of 75 topics;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Each topic includes the probabilities of all words in the corpus.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Topic 51 most probable words:</a:t>
            </a:r>
            <a:endParaRPr sz="1600"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/>
              <a:t>Sword, fight, enemy, hero, battle,</a:t>
            </a:r>
            <a:br>
              <a:rPr lang="en-GB" sz="1600"/>
            </a:br>
            <a:r>
              <a:rPr lang="en-GB" sz="1600"/>
              <a:t>	</a:t>
            </a:r>
            <a:r>
              <a:rPr lang="en-GB" sz="1600"/>
              <a:t>b</a:t>
            </a:r>
            <a:r>
              <a:rPr lang="en-GB" sz="1600"/>
              <a:t>lood, field, shield, bloody, hand</a:t>
            </a:r>
            <a:endParaRPr sz="1600"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200" y="2714594"/>
            <a:ext cx="2922124" cy="22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150" y="1152475"/>
            <a:ext cx="4285327" cy="321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54354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Connections between topics: </a:t>
            </a:r>
            <a:r>
              <a:rPr b="1" lang="en-GB"/>
              <a:t>networks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If two topics are presented in the same poem with very high probability*, </a:t>
            </a:r>
            <a:br>
              <a:rPr lang="en-GB"/>
            </a:br>
            <a:r>
              <a:rPr lang="en-GB"/>
              <a:t>we create a link between these topics.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Poem 3085-1 most probable topics:</a:t>
            </a:r>
            <a:br>
              <a:rPr lang="en-GB" sz="1600"/>
            </a:br>
            <a:r>
              <a:rPr lang="en-GB" sz="1600"/>
              <a:t>	51 (war), 17 (storm), 74 (song)</a:t>
            </a:r>
            <a:br>
              <a:rPr lang="en-GB" sz="1600"/>
            </a:b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300"/>
              <a:t>* topics with probabilities of the top 5 percentile of the overall distribution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