
<file path=[Content_Types].xml><?xml version="1.0" encoding="utf-8"?>
<Types xmlns="http://schemas.openxmlformats.org/package/2006/content-types">
  <Default Extension="emf" ContentType="image/x-emf"/>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handoutMasterIdLst>
    <p:handoutMasterId r:id="rId20"/>
  </p:handoutMasterIdLst>
  <p:sldIdLst>
    <p:sldId id="261" r:id="rId2"/>
    <p:sldId id="257" r:id="rId3"/>
    <p:sldId id="264" r:id="rId4"/>
    <p:sldId id="272" r:id="rId5"/>
    <p:sldId id="273" r:id="rId6"/>
    <p:sldId id="274" r:id="rId7"/>
    <p:sldId id="275" r:id="rId8"/>
    <p:sldId id="282" r:id="rId9"/>
    <p:sldId id="280" r:id="rId10"/>
    <p:sldId id="263" r:id="rId11"/>
    <p:sldId id="278" r:id="rId12"/>
    <p:sldId id="285" r:id="rId13"/>
    <p:sldId id="262" r:id="rId14"/>
    <p:sldId id="283" r:id="rId15"/>
    <p:sldId id="284" r:id="rId16"/>
    <p:sldId id="267" r:id="rId17"/>
    <p:sldId id="2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BC89EF96-8CEA-46FF-86C4-4CE0E760980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706" autoAdjust="0"/>
  </p:normalViewPr>
  <p:slideViewPr>
    <p:cSldViewPr snapToGrid="0">
      <p:cViewPr varScale="1">
        <p:scale>
          <a:sx n="85" d="100"/>
          <a:sy n="85" d="100"/>
        </p:scale>
        <p:origin x="590" y="77"/>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2" d="100"/>
          <a:sy n="82" d="100"/>
        </p:scale>
        <p:origin x="3852"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A29113-7A70-4E0E-B036-871C49B835F1}" type="doc">
      <dgm:prSet loTypeId="urn:microsoft.com/office/officeart/2005/8/layout/hProcess6" loCatId="process" qsTypeId="urn:microsoft.com/office/officeart/2005/8/quickstyle/simple1" qsCatId="simple" csTypeId="urn:microsoft.com/office/officeart/2005/8/colors/accent1_1" csCatId="accent1" phldr="1"/>
      <dgm:spPr/>
      <dgm:t>
        <a:bodyPr/>
        <a:lstStyle/>
        <a:p>
          <a:endParaRPr lang="en-US"/>
        </a:p>
      </dgm:t>
    </dgm:pt>
    <dgm:pt modelId="{8734DFB3-ADD8-4FD2-87D8-1981AA0ADD0B}" type="pres">
      <dgm:prSet presAssocID="{FBA29113-7A70-4E0E-B036-871C49B835F1}" presName="theList" presStyleCnt="0">
        <dgm:presLayoutVars>
          <dgm:dir/>
          <dgm:animLvl val="lvl"/>
          <dgm:resizeHandles val="exact"/>
        </dgm:presLayoutVars>
      </dgm:prSet>
      <dgm:spPr/>
    </dgm:pt>
  </dgm:ptLst>
  <dgm:cxnLst>
    <dgm:cxn modelId="{31498E67-CEA0-4571-B7AB-26A2113144F6}" type="presOf" srcId="{FBA29113-7A70-4E0E-B036-871C49B835F1}" destId="{8734DFB3-ADD8-4FD2-87D8-1981AA0ADD0B}" srcOrd="0" destOrd="0" presId="urn:microsoft.com/office/officeart/2005/8/layout/hProcess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41DB8-B66F-4DC8-A96E-33677E0F90FF}" type="datetimeFigureOut">
              <a:rPr lang="en-US" smtClean="0"/>
              <a:t>7/9/2022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604A0D4-B89B-4ADD-AF9E-38636B40EE4E}" type="slidenum">
              <a:rPr lang="en-US" smtClean="0"/>
              <a:t>‹#›</a:t>
            </a:fld>
            <a:endParaRPr lang="en-US"/>
          </a:p>
        </p:txBody>
      </p:sp>
    </p:spTree>
    <p:extLst>
      <p:ext uri="{BB962C8B-B14F-4D97-AF65-F5344CB8AC3E}">
        <p14:creationId xmlns:p14="http://schemas.microsoft.com/office/powerpoint/2010/main" val="42473891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49C4A-65AC-492D-9701-81B46C3AD0E4}" type="datetimeFigureOut">
              <a:rPr lang="en-US" smtClean="0"/>
              <a:t>7/9/2022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0861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869989-EB00-4EE7-BCB5-25BDC5BB29F8}" type="slidenum">
              <a:rPr lang="en-US" smtClean="0"/>
              <a:t>‹#›</a:t>
            </a:fld>
            <a:endParaRPr lang="en-US"/>
          </a:p>
        </p:txBody>
      </p:sp>
    </p:spTree>
    <p:extLst>
      <p:ext uri="{BB962C8B-B14F-4D97-AF65-F5344CB8AC3E}">
        <p14:creationId xmlns:p14="http://schemas.microsoft.com/office/powerpoint/2010/main" val="2193636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2869989-EB00-4EE7-BCB5-25BDC5BB29F8}" type="slidenum">
              <a:rPr lang="en-US" smtClean="0"/>
              <a:t>2</a:t>
            </a:fld>
            <a:endParaRPr lang="en-US"/>
          </a:p>
        </p:txBody>
      </p:sp>
    </p:spTree>
    <p:extLst>
      <p:ext uri="{BB962C8B-B14F-4D97-AF65-F5344CB8AC3E}">
        <p14:creationId xmlns:p14="http://schemas.microsoft.com/office/powerpoint/2010/main" val="19803039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 name="Group 4"/>
          <p:cNvGrpSpPr/>
          <p:nvPr userDrawn="1"/>
        </p:nvGrpSpPr>
        <p:grpSpPr bwMode="hidden">
          <a:xfrm>
            <a:off x="-1" y="0"/>
            <a:ext cx="12192002" cy="6858000"/>
            <a:chOff x="-1" y="0"/>
            <a:chExt cx="12192002" cy="6858000"/>
          </a:xfrm>
        </p:grpSpPr>
        <p:cxnSp>
          <p:nvCxnSpPr>
            <p:cNvPr id="6" name="Straight Connector 5"/>
            <p:cNvCxnSpPr/>
            <p:nvPr/>
          </p:nvCxnSpPr>
          <p:spPr bwMode="hidden">
            <a:xfrm>
              <a:off x="61019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bwMode="hidden">
            <a:xfrm>
              <a:off x="182933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304847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426760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548674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6705884"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7925022"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9144160"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10363298"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1582436" y="0"/>
              <a:ext cx="0"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2819" y="38648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1611181"/>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2835877"/>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4060573"/>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5285269"/>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6509965"/>
              <a:ext cx="12188952" cy="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userDrawn="1"/>
          </p:nvGrpSpPr>
          <p:grpSpPr bwMode="hidden">
            <a:xfrm>
              <a:off x="-1" y="0"/>
              <a:ext cx="12192001" cy="6858000"/>
              <a:chOff x="-1" y="0"/>
              <a:chExt cx="12192001" cy="6858000"/>
            </a:xfrm>
          </p:grpSpPr>
          <p:cxnSp>
            <p:nvCxnSpPr>
              <p:cNvPr id="41" name="Straight Connector 40"/>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510650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bwMode="hidden">
              <a:xfrm>
                <a:off x="6327885" y="0"/>
                <a:ext cx="5864115" cy="5898673"/>
                <a:chOff x="6327885" y="0"/>
                <a:chExt cx="5864115" cy="5898673"/>
              </a:xfrm>
            </p:grpSpPr>
            <p:cxnSp>
              <p:nvCxnSpPr>
                <p:cNvPr id="52" name="Straight Connector 51"/>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47" name="Straight Connector 46"/>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userDrawn="1"/>
          </p:nvGrpSpPr>
          <p:grpSpPr bwMode="hidden">
            <a:xfrm flipH="1">
              <a:off x="0" y="0"/>
              <a:ext cx="12192001" cy="6858000"/>
              <a:chOff x="-1" y="0"/>
              <a:chExt cx="12192001" cy="6858000"/>
            </a:xfrm>
          </p:grpSpPr>
          <p:cxnSp>
            <p:nvCxnSpPr>
              <p:cNvPr id="25" name="Straight Connector 24"/>
              <p:cNvCxnSpPr/>
              <p:nvPr/>
            </p:nvCxnSpPr>
            <p:spPr bwMode="hidden">
              <a:xfrm>
                <a:off x="225425"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bwMode="hidden">
              <a:xfrm>
                <a:off x="144915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2665982"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3885119"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5150644" y="0"/>
                <a:ext cx="6815931" cy="6858000"/>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bwMode="hidden">
              <a:xfrm>
                <a:off x="6327885" y="0"/>
                <a:ext cx="5864115" cy="5898673"/>
                <a:chOff x="6327885" y="0"/>
                <a:chExt cx="5864115" cy="5898673"/>
              </a:xfrm>
            </p:grpSpPr>
            <p:cxnSp>
              <p:nvCxnSpPr>
                <p:cNvPr id="36" name="Straight Connector 35"/>
                <p:cNvCxnSpPr/>
                <p:nvPr/>
              </p:nvCxnSpPr>
              <p:spPr bwMode="hidden">
                <a:xfrm>
                  <a:off x="6327885" y="0"/>
                  <a:ext cx="5864115" cy="5898673"/>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a:off x="7549268" y="0"/>
                  <a:ext cx="4642732" cy="467242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8772997" y="0"/>
                  <a:ext cx="3419003" cy="34567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9982200" y="0"/>
                  <a:ext cx="2209800" cy="222646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11199019" y="0"/>
                  <a:ext cx="992981" cy="1002506"/>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cxnSp>
            <p:nvCxnSpPr>
              <p:cNvPr id="31" name="Straight Connector 30"/>
              <p:cNvCxnSpPr/>
              <p:nvPr/>
            </p:nvCxnSpPr>
            <p:spPr bwMode="hidden">
              <a:xfrm flipH="1" flipV="1">
                <a:off x="-1" y="1012053"/>
                <a:ext cx="5828811" cy="58459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flipH="1" flipV="1">
                <a:off x="-1" y="2227340"/>
                <a:ext cx="4614781" cy="4630658"/>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3432149"/>
                <a:ext cx="3398419" cy="3425849"/>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4651431"/>
                <a:ext cx="2196496" cy="2206567"/>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5864453"/>
                <a:ext cx="987003" cy="993545"/>
              </a:xfrm>
              <a:prstGeom prst="line">
                <a:avLst/>
              </a:prstGeom>
              <a:ln>
                <a:solidFill>
                  <a:schemeClr val="bg1">
                    <a:lumMod val="85000"/>
                    <a:alpha val="3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ctrTitle"/>
          </p:nvPr>
        </p:nvSpPr>
        <p:spPr>
          <a:xfrm>
            <a:off x="1293845" y="1909346"/>
            <a:ext cx="9604310" cy="3383280"/>
          </a:xfrm>
        </p:spPr>
        <p:txBody>
          <a:bodyPr anchor="b">
            <a:normAutofit/>
          </a:bodyPr>
          <a:lstStyle>
            <a:lvl1pPr algn="l">
              <a:lnSpc>
                <a:spcPct val="76000"/>
              </a:lnSpc>
              <a:defRPr sz="8000" cap="none"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93845" y="5432564"/>
            <a:ext cx="9604310" cy="457200"/>
          </a:xfrm>
        </p:spPr>
        <p:txBody>
          <a:bodyPr>
            <a:normAutofit/>
          </a:bodyPr>
          <a:lstStyle>
            <a:lvl1pPr marL="0" indent="0" algn="l">
              <a:spcBef>
                <a:spcPts val="0"/>
              </a:spcBef>
              <a:buNone/>
              <a:defRPr sz="2000" b="0">
                <a:solidFill>
                  <a:schemeClr val="accent1">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cxnSp>
        <p:nvCxnSpPr>
          <p:cNvPr id="58" name="Straight Connector 57"/>
          <p:cNvCxnSpPr/>
          <p:nvPr userDrawn="1"/>
        </p:nvCxnSpPr>
        <p:spPr>
          <a:xfrm>
            <a:off x="1295400" y="5294175"/>
            <a:ext cx="96012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8862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84A29A4-78C8-47AB-BA06-22CB45938951}" type="datetime1">
              <a:rPr lang="en-US" smtClean="0"/>
              <a:t>7/9/2022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09314" y="489856"/>
            <a:ext cx="1687286" cy="530134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9" y="489856"/>
            <a:ext cx="7587344" cy="530134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E1ED4ACF-2D82-46F2-A8E9-23963AA34E86}" type="datetime1">
              <a:rPr lang="en-US" smtClean="0"/>
              <a:t>7/9/2022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AE374B5B-21A0-4192-BF4C-38187F1A68D8}" type="datetime1">
              <a:rPr lang="en-US" smtClean="0"/>
              <a:t>7/9/2022</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gradFill flip="none" rotWithShape="1">
          <a:gsLst>
            <a:gs pos="0">
              <a:schemeClr val="accent1"/>
            </a:gs>
            <a:gs pos="97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7" name="Group 6"/>
          <p:cNvGrpSpPr/>
          <p:nvPr userDrawn="1"/>
        </p:nvGrpSpPr>
        <p:grpSpPr bwMode="hidden">
          <a:xfrm>
            <a:off x="-1" y="0"/>
            <a:ext cx="12192002" cy="6858000"/>
            <a:chOff x="-1" y="0"/>
            <a:chExt cx="12192002" cy="6858000"/>
          </a:xfrm>
        </p:grpSpPr>
        <p:cxnSp>
          <p:nvCxnSpPr>
            <p:cNvPr id="8" name="Straight Connector 7"/>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4" name="Group 23"/>
            <p:cNvGrpSpPr/>
            <p:nvPr userDrawn="1"/>
          </p:nvGrpSpPr>
          <p:grpSpPr bwMode="hidden">
            <a:xfrm>
              <a:off x="-1" y="0"/>
              <a:ext cx="12192001" cy="6858000"/>
              <a:chOff x="-1" y="0"/>
              <a:chExt cx="12192001" cy="6858000"/>
            </a:xfrm>
          </p:grpSpPr>
          <p:cxnSp>
            <p:nvCxnSpPr>
              <p:cNvPr id="42" name="Straight Connector 41"/>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7" name="Group 46"/>
              <p:cNvGrpSpPr/>
              <p:nvPr/>
            </p:nvGrpSpPr>
            <p:grpSpPr bwMode="hidden">
              <a:xfrm>
                <a:off x="6327885" y="0"/>
                <a:ext cx="5864115" cy="5898673"/>
                <a:chOff x="6327885" y="0"/>
                <a:chExt cx="5864115" cy="5898673"/>
              </a:xfrm>
            </p:grpSpPr>
            <p:cxnSp>
              <p:nvCxnSpPr>
                <p:cNvPr id="53" name="Straight Connector 52"/>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8" name="Straight Connector 47"/>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userDrawn="1"/>
          </p:nvGrpSpPr>
          <p:grpSpPr bwMode="hidden">
            <a:xfrm flipH="1">
              <a:off x="0" y="0"/>
              <a:ext cx="12192001" cy="6858000"/>
              <a:chOff x="-1" y="0"/>
              <a:chExt cx="12192001" cy="6858000"/>
            </a:xfrm>
          </p:grpSpPr>
          <p:cxnSp>
            <p:nvCxnSpPr>
              <p:cNvPr id="26" name="Straight Connector 25"/>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bwMode="hidden">
              <a:xfrm>
                <a:off x="6327885" y="0"/>
                <a:ext cx="5864115" cy="5898673"/>
                <a:chOff x="6327885" y="0"/>
                <a:chExt cx="5864115" cy="5898673"/>
              </a:xfrm>
            </p:grpSpPr>
            <p:cxnSp>
              <p:nvCxnSpPr>
                <p:cNvPr id="37" name="Straight Connector 36"/>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1"/>
          <p:cNvSpPr>
            <a:spLocks noGrp="1"/>
          </p:cNvSpPr>
          <p:nvPr>
            <p:ph type="title"/>
          </p:nvPr>
        </p:nvSpPr>
        <p:spPr>
          <a:xfrm>
            <a:off x="1295400" y="2541573"/>
            <a:ext cx="9601200" cy="2743200"/>
          </a:xfrm>
        </p:spPr>
        <p:txBody>
          <a:bodyPr anchor="b">
            <a:normAutofit/>
          </a:bodyPr>
          <a:lstStyle>
            <a:lvl1pPr>
              <a:lnSpc>
                <a:spcPct val="85000"/>
              </a:lnSpc>
              <a:defRPr sz="6000" cap="none"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1295400" y="5431536"/>
            <a:ext cx="9601200" cy="457200"/>
          </a:xfrm>
        </p:spPr>
        <p:txBody>
          <a:bodyPr>
            <a:normAutofit/>
          </a:bodyPr>
          <a:lstStyle>
            <a:lvl1pPr marL="0" indent="0">
              <a:spcBef>
                <a:spcPts val="0"/>
              </a:spcBef>
              <a:buNone/>
              <a:defRPr sz="2000" b="0">
                <a:solidFill>
                  <a:schemeClr val="tx1"/>
                </a:solidFill>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cxnSp>
        <p:nvCxnSpPr>
          <p:cNvPr id="58" name="Straight Connector 57"/>
          <p:cNvCxnSpPr/>
          <p:nvPr userDrawn="1"/>
        </p:nvCxnSpPr>
        <p:spPr>
          <a:xfrm>
            <a:off x="1295400" y="5294175"/>
            <a:ext cx="9601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67780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24600" y="1981199"/>
            <a:ext cx="4572000" cy="3810001"/>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3B5CF7C-B333-48E1-A4A6-83A3C8B73AC0}" type="datetime1">
              <a:rPr lang="en-US" smtClean="0"/>
              <a:t>7/9/2022</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2954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24600" y="1818322"/>
            <a:ext cx="4572000" cy="641350"/>
          </a:xfrm>
        </p:spPr>
        <p:txBody>
          <a:bodyPr anchor="ctr">
            <a:normAutofit/>
          </a:bodyPr>
          <a:lstStyle>
            <a:lvl1pPr marL="0" indent="0">
              <a:spcBef>
                <a:spcPts val="0"/>
              </a:spcBef>
              <a:buNone/>
              <a:defRPr sz="20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24600" y="2503713"/>
            <a:ext cx="4572000" cy="3287487"/>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AE320762-5CBF-4210-AB54-376B091119F8}" type="datetime1">
              <a:rPr lang="en-US" smtClean="0"/>
              <a:t>7/9/2022</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7F0DB371-BF5F-4058-A212-1A908E4D2674}" type="datetime1">
              <a:rPr lang="en-US" smtClean="0"/>
              <a:t>7/9/2022</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161" name="Group 160"/>
          <p:cNvGrpSpPr/>
          <p:nvPr userDrawn="1"/>
        </p:nvGrpSpPr>
        <p:grpSpPr bwMode="hidden">
          <a:xfrm>
            <a:off x="-1" y="0"/>
            <a:ext cx="12192002" cy="6858000"/>
            <a:chOff x="-1" y="0"/>
            <a:chExt cx="12192002" cy="6858000"/>
          </a:xfrm>
        </p:grpSpPr>
        <p:cxnSp>
          <p:nvCxnSpPr>
            <p:cNvPr id="162" name="Straight Connector 161"/>
            <p:cNvCxnSpPr/>
            <p:nvPr/>
          </p:nvCxnSpPr>
          <p:spPr bwMode="hidden">
            <a:xfrm>
              <a:off x="61019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bwMode="hidden">
            <a:xfrm>
              <a:off x="182933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bwMode="hidden">
            <a:xfrm>
              <a:off x="304847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bwMode="hidden">
            <a:xfrm>
              <a:off x="426760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bwMode="hidden">
            <a:xfrm>
              <a:off x="548674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bwMode="hidden">
            <a:xfrm>
              <a:off x="6705884"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bwMode="hidden">
            <a:xfrm>
              <a:off x="7925022"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bwMode="hidden">
            <a:xfrm>
              <a:off x="9144160"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bwMode="hidden">
            <a:xfrm>
              <a:off x="10363298"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bwMode="hidden">
            <a:xfrm>
              <a:off x="11582436" y="0"/>
              <a:ext cx="0"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bwMode="hidden">
            <a:xfrm>
              <a:off x="2819" y="38648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bwMode="hidden">
            <a:xfrm>
              <a:off x="2819" y="1611181"/>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bwMode="hidden">
            <a:xfrm>
              <a:off x="2819" y="2835877"/>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bwMode="hidden">
            <a:xfrm>
              <a:off x="2819" y="4060573"/>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bwMode="hidden">
            <a:xfrm>
              <a:off x="2819" y="5285269"/>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bwMode="hidden">
            <a:xfrm>
              <a:off x="2819" y="6509965"/>
              <a:ext cx="12188952" cy="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78" name="Group 177"/>
            <p:cNvGrpSpPr/>
            <p:nvPr userDrawn="1"/>
          </p:nvGrpSpPr>
          <p:grpSpPr bwMode="hidden">
            <a:xfrm>
              <a:off x="-1" y="0"/>
              <a:ext cx="12192001" cy="6858000"/>
              <a:chOff x="-1" y="0"/>
              <a:chExt cx="12192001" cy="6858000"/>
            </a:xfrm>
          </p:grpSpPr>
          <p:cxnSp>
            <p:nvCxnSpPr>
              <p:cNvPr id="196" name="Straight Connector 195"/>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201" name="Group 200"/>
              <p:cNvGrpSpPr/>
              <p:nvPr/>
            </p:nvGrpSpPr>
            <p:grpSpPr bwMode="hidden">
              <a:xfrm>
                <a:off x="6327885" y="0"/>
                <a:ext cx="5864115" cy="5898673"/>
                <a:chOff x="6327885" y="0"/>
                <a:chExt cx="5864115" cy="5898673"/>
              </a:xfrm>
            </p:grpSpPr>
            <p:cxnSp>
              <p:nvCxnSpPr>
                <p:cNvPr id="207" name="Straight Connector 206"/>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202" name="Straight Connector 201"/>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nvGrpSpPr>
            <p:cNvPr id="179" name="Group 178"/>
            <p:cNvGrpSpPr/>
            <p:nvPr userDrawn="1"/>
          </p:nvGrpSpPr>
          <p:grpSpPr bwMode="hidden">
            <a:xfrm flipH="1">
              <a:off x="0" y="0"/>
              <a:ext cx="12192001" cy="6858000"/>
              <a:chOff x="-1" y="0"/>
              <a:chExt cx="12192001" cy="6858000"/>
            </a:xfrm>
          </p:grpSpPr>
          <p:cxnSp>
            <p:nvCxnSpPr>
              <p:cNvPr id="180" name="Straight Connector 179"/>
              <p:cNvCxnSpPr/>
              <p:nvPr/>
            </p:nvCxnSpPr>
            <p:spPr bwMode="hidden">
              <a:xfrm>
                <a:off x="225425"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bwMode="hidden">
              <a:xfrm>
                <a:off x="1449154"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bwMode="hidden">
              <a:xfrm>
                <a:off x="266598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bwMode="hidden">
              <a:xfrm>
                <a:off x="3885119"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bwMode="hidden">
              <a:xfrm>
                <a:off x="5106502" y="0"/>
                <a:ext cx="6815931" cy="6858000"/>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nvGrpSpPr>
              <p:cNvPr id="185" name="Group 184"/>
              <p:cNvGrpSpPr/>
              <p:nvPr/>
            </p:nvGrpSpPr>
            <p:grpSpPr bwMode="hidden">
              <a:xfrm>
                <a:off x="6327885" y="0"/>
                <a:ext cx="5864115" cy="5898673"/>
                <a:chOff x="6327885" y="0"/>
                <a:chExt cx="5864115" cy="5898673"/>
              </a:xfrm>
            </p:grpSpPr>
            <p:cxnSp>
              <p:nvCxnSpPr>
                <p:cNvPr id="191" name="Straight Connector 190"/>
                <p:cNvCxnSpPr/>
                <p:nvPr/>
              </p:nvCxnSpPr>
              <p:spPr bwMode="hidden">
                <a:xfrm>
                  <a:off x="6327885" y="0"/>
                  <a:ext cx="5864115" cy="5898673"/>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bwMode="hidden">
                <a:xfrm>
                  <a:off x="7549268" y="0"/>
                  <a:ext cx="4642732" cy="467242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bwMode="hidden">
                <a:xfrm>
                  <a:off x="8772997" y="0"/>
                  <a:ext cx="3419003" cy="34567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bwMode="hidden">
                <a:xfrm>
                  <a:off x="9982200" y="0"/>
                  <a:ext cx="2209800" cy="222646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bwMode="hidden">
                <a:xfrm>
                  <a:off x="11199019" y="0"/>
                  <a:ext cx="992981" cy="1002506"/>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cxnSp>
            <p:nvCxnSpPr>
              <p:cNvPr id="186" name="Straight Connector 185"/>
              <p:cNvCxnSpPr/>
              <p:nvPr/>
            </p:nvCxnSpPr>
            <p:spPr bwMode="hidden">
              <a:xfrm flipH="1" flipV="1">
                <a:off x="-1" y="1012053"/>
                <a:ext cx="5828811" cy="58459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bwMode="hidden">
              <a:xfrm flipH="1" flipV="1">
                <a:off x="-1" y="2227340"/>
                <a:ext cx="4614781" cy="4630658"/>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bwMode="hidden">
              <a:xfrm flipH="1" flipV="1">
                <a:off x="-1" y="3432149"/>
                <a:ext cx="3398419" cy="3425849"/>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bwMode="hidden">
              <a:xfrm flipH="1" flipV="1">
                <a:off x="-1" y="4651431"/>
                <a:ext cx="2196496" cy="2206567"/>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bwMode="hidden">
              <a:xfrm flipH="1" flipV="1">
                <a:off x="-1" y="5864453"/>
                <a:ext cx="987003" cy="993545"/>
              </a:xfrm>
              <a:prstGeom prst="line">
                <a:avLst/>
              </a:prstGeom>
              <a:ln>
                <a:solidFill>
                  <a:schemeClr val="bg1">
                    <a:lumMod val="85000"/>
                    <a:alpha val="30000"/>
                  </a:schemeClr>
                </a:solidFill>
              </a:ln>
            </p:spPr>
            <p:style>
              <a:lnRef idx="1">
                <a:schemeClr val="accent1"/>
              </a:lnRef>
              <a:fillRef idx="0">
                <a:schemeClr val="accent1"/>
              </a:fillRef>
              <a:effectRef idx="0">
                <a:schemeClr val="accent1"/>
              </a:effectRef>
              <a:fontRef idx="minor">
                <a:schemeClr val="tx1"/>
              </a:fontRef>
            </p:style>
          </p:cxnSp>
        </p:grpSp>
      </p:grpSp>
      <p:sp>
        <p:nvSpPr>
          <p:cNvPr id="213" name="Footer Placeholder 212"/>
          <p:cNvSpPr>
            <a:spLocks noGrp="1"/>
          </p:cNvSpPr>
          <p:nvPr>
            <p:ph type="ftr" sz="quarter" idx="11"/>
          </p:nvPr>
        </p:nvSpPr>
        <p:spPr/>
        <p:txBody>
          <a:bodyPr/>
          <a:lstStyle/>
          <a:p>
            <a:r>
              <a:rPr lang="en-US" dirty="0"/>
              <a:t>Add a footer</a:t>
            </a:r>
          </a:p>
        </p:txBody>
      </p:sp>
      <p:sp>
        <p:nvSpPr>
          <p:cNvPr id="212" name="Date Placeholder 211"/>
          <p:cNvSpPr>
            <a:spLocks noGrp="1"/>
          </p:cNvSpPr>
          <p:nvPr>
            <p:ph type="dt" sz="half" idx="10"/>
          </p:nvPr>
        </p:nvSpPr>
        <p:spPr/>
        <p:txBody>
          <a:bodyPr/>
          <a:lstStyle/>
          <a:p>
            <a:fld id="{60A4083B-90AA-48CF-BAD5-00AA24D7F288}" type="datetime1">
              <a:rPr lang="en-US" smtClean="0"/>
              <a:t>7/9/2022</a:t>
            </a:fld>
            <a:endParaRPr lang="en-US"/>
          </a:p>
        </p:txBody>
      </p:sp>
      <p:sp>
        <p:nvSpPr>
          <p:cNvPr id="214" name="Slide Number Placeholder 213"/>
          <p:cNvSpPr>
            <a:spLocks noGrp="1"/>
          </p:cNvSpPr>
          <p:nvPr>
            <p:ph type="sldNum" sz="quarter" idx="12"/>
          </p:nvPr>
        </p:nvSpPr>
        <p:spPr/>
        <p:txBody>
          <a:bodyPr/>
          <a:lstStyle/>
          <a:p>
            <a:fld id="{E31375A4-56A4-47D6-9801-1991572033F7}" type="slidenum">
              <a:rPr lang="en-US" smtClean="0"/>
              <a:pPr/>
              <a:t>‹#›</a:t>
            </a:fld>
            <a:endParaRPr lang="en-US"/>
          </a:p>
        </p:txBody>
      </p:sp>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9" name="Group 8"/>
          <p:cNvGrpSpPr/>
          <p:nvPr userDrawn="1"/>
        </p:nvGrpSpPr>
        <p:grpSpPr bwMode="hidden">
          <a:xfrm>
            <a:off x="-1" y="0"/>
            <a:ext cx="12192002" cy="6858000"/>
            <a:chOff x="-1" y="0"/>
            <a:chExt cx="12192002" cy="6858000"/>
          </a:xfrm>
        </p:grpSpPr>
        <p:cxnSp>
          <p:nvCxnSpPr>
            <p:cNvPr id="10" name="Straight Connector 9"/>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6" name="Group 25"/>
            <p:cNvGrpSpPr/>
            <p:nvPr userDrawn="1"/>
          </p:nvGrpSpPr>
          <p:grpSpPr bwMode="hidden">
            <a:xfrm>
              <a:off x="-1" y="0"/>
              <a:ext cx="12192001" cy="6858000"/>
              <a:chOff x="-1" y="0"/>
              <a:chExt cx="12192001" cy="6858000"/>
            </a:xfrm>
          </p:grpSpPr>
          <p:cxnSp>
            <p:nvCxnSpPr>
              <p:cNvPr id="44" name="Straight Connector 43"/>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bwMode="hidden">
              <a:xfrm>
                <a:off x="6327885" y="0"/>
                <a:ext cx="5864115" cy="5898673"/>
                <a:chOff x="6327885" y="0"/>
                <a:chExt cx="5864115" cy="5898673"/>
              </a:xfrm>
            </p:grpSpPr>
            <p:cxnSp>
              <p:nvCxnSpPr>
                <p:cNvPr id="55" name="Straight Connector 54"/>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50" name="Straight Connector 49"/>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7" name="Group 26"/>
            <p:cNvGrpSpPr/>
            <p:nvPr userDrawn="1"/>
          </p:nvGrpSpPr>
          <p:grpSpPr bwMode="hidden">
            <a:xfrm flipH="1">
              <a:off x="0" y="0"/>
              <a:ext cx="12192001" cy="6858000"/>
              <a:chOff x="-1" y="0"/>
              <a:chExt cx="12192001" cy="6858000"/>
            </a:xfrm>
          </p:grpSpPr>
          <p:cxnSp>
            <p:nvCxnSpPr>
              <p:cNvPr id="28" name="Straight Connector 27"/>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bwMode="hidden">
              <a:xfrm>
                <a:off x="6327885" y="0"/>
                <a:ext cx="5864115" cy="5898673"/>
                <a:chOff x="6327885" y="0"/>
                <a:chExt cx="5864115" cy="5898673"/>
              </a:xfrm>
            </p:grpSpPr>
            <p:cxnSp>
              <p:nvCxnSpPr>
                <p:cNvPr id="39" name="Straight Connector 38"/>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7" name="Rectangle 6"/>
          <p:cNvSpPr/>
          <p:nvPr userDrawn="1"/>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13152" y="571500"/>
            <a:ext cx="3657600" cy="2197100"/>
          </a:xfrm>
        </p:spPr>
        <p:txBody>
          <a:bodyPr anchor="b">
            <a:normAutofit/>
          </a:bodyPr>
          <a:lstStyle>
            <a:lvl1pPr>
              <a:defRPr sz="2600">
                <a:solidFill>
                  <a:schemeClr val="bg1"/>
                </a:solidFill>
              </a:defRPr>
            </a:lvl1pPr>
          </a:lstStyle>
          <a:p>
            <a:r>
              <a:rPr lang="en-US"/>
              <a:t>Click to edit Master title style</a:t>
            </a:r>
            <a:endParaRPr lang="en-US" dirty="0"/>
          </a:p>
        </p:txBody>
      </p:sp>
      <p:sp>
        <p:nvSpPr>
          <p:cNvPr id="3" name="Content Placeholder 2"/>
          <p:cNvSpPr>
            <a:spLocks noGrp="1"/>
          </p:cNvSpPr>
          <p:nvPr>
            <p:ph idx="1"/>
          </p:nvPr>
        </p:nvSpPr>
        <p:spPr>
          <a:xfrm>
            <a:off x="543197" y="571500"/>
            <a:ext cx="6217920" cy="5715000"/>
          </a:xfrm>
        </p:spPr>
        <p:txBody>
          <a:bodyPr>
            <a:normAutofit/>
          </a:bodyP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913152" y="2995012"/>
            <a:ext cx="3657600" cy="2285950"/>
          </a:xfrm>
        </p:spPr>
        <p:txBody>
          <a:bodyPr>
            <a:normAutofit/>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60" name="Straight Connector 59"/>
          <p:cNvCxnSpPr/>
          <p:nvPr userDrawn="1"/>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lvl1pPr>
              <a:defRPr>
                <a:solidFill>
                  <a:schemeClr val="bg1"/>
                </a:solidFill>
              </a:defRPr>
            </a:lvl1pPr>
          </a:lstStyle>
          <a:p>
            <a:fld id="{F5BAF629-ECA2-4CF3-B790-9D9BDED98269}" type="datetime1">
              <a:rPr lang="en-US" smtClean="0"/>
              <a:pPr/>
              <a:t>7/9/2022</a:t>
            </a:fld>
            <a:endParaRPr lang="en-US"/>
          </a:p>
        </p:txBody>
      </p:sp>
      <p:sp>
        <p:nvSpPr>
          <p:cNvPr id="8" name="Slide Number Placeholder 7"/>
          <p:cNvSpPr>
            <a:spLocks noGrp="1"/>
          </p:cNvSpPr>
          <p:nvPr>
            <p:ph type="sldNum" sz="quarter" idx="12"/>
          </p:nvPr>
        </p:nvSpPr>
        <p:spPr/>
        <p:txBody>
          <a:bodyPr/>
          <a:lstStyle>
            <a:lvl1pPr>
              <a:defRPr>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Pr>
        <a:gradFill flip="none" rotWithShape="1">
          <a:gsLst>
            <a:gs pos="0">
              <a:schemeClr val="accent1"/>
            </a:gs>
            <a:gs pos="100000">
              <a:schemeClr val="accent1">
                <a:lumMod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8" name="Group 7"/>
          <p:cNvGrpSpPr/>
          <p:nvPr/>
        </p:nvGrpSpPr>
        <p:grpSpPr bwMode="hidden">
          <a:xfrm>
            <a:off x="-1" y="0"/>
            <a:ext cx="12192002" cy="6858000"/>
            <a:chOff x="-1" y="0"/>
            <a:chExt cx="12192002" cy="6858000"/>
          </a:xfrm>
        </p:grpSpPr>
        <p:cxnSp>
          <p:nvCxnSpPr>
            <p:cNvPr id="9" name="Straight Connector 8"/>
            <p:cNvCxnSpPr/>
            <p:nvPr/>
          </p:nvCxnSpPr>
          <p:spPr bwMode="hidden">
            <a:xfrm>
              <a:off x="61019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bwMode="hidden">
            <a:xfrm>
              <a:off x="182933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bwMode="hidden">
            <a:xfrm>
              <a:off x="304847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hidden">
            <a:xfrm>
              <a:off x="426760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bwMode="hidden">
            <a:xfrm>
              <a:off x="548674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bwMode="hidden">
            <a:xfrm>
              <a:off x="6705884"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bwMode="hidden">
            <a:xfrm>
              <a:off x="7925022"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bwMode="hidden">
            <a:xfrm>
              <a:off x="9144160"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bwMode="hidden">
            <a:xfrm>
              <a:off x="10363298"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bwMode="hidden">
            <a:xfrm>
              <a:off x="11582436" y="0"/>
              <a:ext cx="0"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bwMode="hidden">
            <a:xfrm>
              <a:off x="2819" y="38648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bwMode="hidden">
            <a:xfrm>
              <a:off x="2819" y="1611181"/>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bwMode="hidden">
            <a:xfrm>
              <a:off x="2819" y="2835877"/>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bwMode="hidden">
            <a:xfrm>
              <a:off x="2819" y="4060573"/>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bwMode="hidden">
            <a:xfrm>
              <a:off x="2819" y="5285269"/>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bwMode="hidden">
            <a:xfrm>
              <a:off x="2819" y="6509965"/>
              <a:ext cx="12188952" cy="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bwMode="hidden">
            <a:xfrm>
              <a:off x="-1" y="0"/>
              <a:ext cx="12192001" cy="6858000"/>
              <a:chOff x="-1" y="0"/>
              <a:chExt cx="12192001" cy="6858000"/>
            </a:xfrm>
          </p:grpSpPr>
          <p:cxnSp>
            <p:nvCxnSpPr>
              <p:cNvPr id="43" name="Straight Connector 42"/>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bwMode="hidden">
              <a:xfrm>
                <a:off x="510650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bwMode="hidden">
              <a:xfrm>
                <a:off x="6327885" y="0"/>
                <a:ext cx="5864115" cy="5898673"/>
                <a:chOff x="6327885" y="0"/>
                <a:chExt cx="5864115" cy="5898673"/>
              </a:xfrm>
            </p:grpSpPr>
            <p:cxnSp>
              <p:nvCxnSpPr>
                <p:cNvPr id="54" name="Straight Connector 53"/>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49" name="Straight Connector 48"/>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bwMode="hidden">
            <a:xfrm flipH="1">
              <a:off x="0" y="0"/>
              <a:ext cx="12192001" cy="6858000"/>
              <a:chOff x="-1" y="0"/>
              <a:chExt cx="12192001" cy="6858000"/>
            </a:xfrm>
          </p:grpSpPr>
          <p:cxnSp>
            <p:nvCxnSpPr>
              <p:cNvPr id="27" name="Straight Connector 26"/>
              <p:cNvCxnSpPr/>
              <p:nvPr/>
            </p:nvCxnSpPr>
            <p:spPr bwMode="hidden">
              <a:xfrm>
                <a:off x="225425"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bwMode="hidden">
              <a:xfrm>
                <a:off x="144915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bwMode="hidden">
              <a:xfrm>
                <a:off x="2665982"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bwMode="hidden">
              <a:xfrm>
                <a:off x="3885119"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bwMode="hidden">
              <a:xfrm>
                <a:off x="5150644" y="0"/>
                <a:ext cx="6815931" cy="6858000"/>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bwMode="hidden">
              <a:xfrm>
                <a:off x="6327885" y="0"/>
                <a:ext cx="5864115" cy="5898673"/>
                <a:chOff x="6327885" y="0"/>
                <a:chExt cx="5864115" cy="5898673"/>
              </a:xfrm>
            </p:grpSpPr>
            <p:cxnSp>
              <p:nvCxnSpPr>
                <p:cNvPr id="38" name="Straight Connector 37"/>
                <p:cNvCxnSpPr/>
                <p:nvPr/>
              </p:nvCxnSpPr>
              <p:spPr bwMode="hidden">
                <a:xfrm>
                  <a:off x="6327885" y="0"/>
                  <a:ext cx="5864115" cy="5898673"/>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bwMode="hidden">
                <a:xfrm>
                  <a:off x="7549268" y="0"/>
                  <a:ext cx="4642732" cy="467242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bwMode="hidden">
                <a:xfrm>
                  <a:off x="8772997" y="0"/>
                  <a:ext cx="3419003" cy="34567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bwMode="hidden">
                <a:xfrm>
                  <a:off x="9982200" y="0"/>
                  <a:ext cx="2209800" cy="222646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bwMode="hidden">
                <a:xfrm>
                  <a:off x="11199019" y="0"/>
                  <a:ext cx="992981" cy="1002506"/>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33" name="Straight Connector 32"/>
              <p:cNvCxnSpPr/>
              <p:nvPr/>
            </p:nvCxnSpPr>
            <p:spPr bwMode="hidden">
              <a:xfrm flipH="1" flipV="1">
                <a:off x="-1" y="1012053"/>
                <a:ext cx="5828811" cy="58459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hidden">
              <a:xfrm flipH="1" flipV="1">
                <a:off x="-1" y="2227340"/>
                <a:ext cx="4614781" cy="4630658"/>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bwMode="hidden">
              <a:xfrm flipH="1" flipV="1">
                <a:off x="-1" y="3432149"/>
                <a:ext cx="3398419" cy="3425849"/>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bwMode="hidden">
              <a:xfrm flipH="1" flipV="1">
                <a:off x="-1" y="4651431"/>
                <a:ext cx="2196496" cy="2206567"/>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bwMode="hidden">
              <a:xfrm flipH="1" flipV="1">
                <a:off x="-1" y="5864453"/>
                <a:ext cx="987003" cy="993545"/>
              </a:xfrm>
              <a:prstGeom prst="line">
                <a:avLst/>
              </a:prstGeom>
              <a:ln>
                <a:solidFill>
                  <a:schemeClr val="accent1">
                    <a:lumMod val="7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60" name="Rectangle 59"/>
          <p:cNvSpPr/>
          <p:nvPr/>
        </p:nvSpPr>
        <p:spPr>
          <a:xfrm>
            <a:off x="0" y="0"/>
            <a:ext cx="7315200" cy="6858000"/>
          </a:xfrm>
          <a:prstGeom prst="rect">
            <a:avLst/>
          </a:prstGeom>
          <a:gradFill>
            <a:gsLst>
              <a:gs pos="69000">
                <a:schemeClr val="bg1"/>
              </a:gs>
              <a:gs pos="0">
                <a:schemeClr val="bg1"/>
              </a:gs>
              <a:gs pos="100000">
                <a:schemeClr val="bg1">
                  <a:lumMod val="95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9" name="Straight Connector 58"/>
          <p:cNvCxnSpPr/>
          <p:nvPr/>
        </p:nvCxnSpPr>
        <p:spPr>
          <a:xfrm>
            <a:off x="7923089" y="2895600"/>
            <a:ext cx="365931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909560" y="576072"/>
            <a:ext cx="3657600" cy="2194560"/>
          </a:xfrm>
        </p:spPr>
        <p:txBody>
          <a:bodyPr anchor="b">
            <a:normAutofit/>
          </a:bodyPr>
          <a:lstStyle>
            <a:lvl1pPr>
              <a:defRPr sz="2600">
                <a:solidFill>
                  <a:schemeClr val="bg1"/>
                </a:solidFill>
              </a:defRPr>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4412" y="-159"/>
            <a:ext cx="7315200" cy="6858000"/>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7909560" y="2999232"/>
            <a:ext cx="3657600" cy="2286000"/>
          </a:xfrm>
        </p:spPr>
        <p:txBody>
          <a:bodyPr/>
          <a:lstStyle>
            <a:lvl1pPr marL="0" indent="0">
              <a:spcBef>
                <a:spcPts val="12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2031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3000">
              <a:schemeClr val="bg1"/>
            </a:gs>
            <a:gs pos="0">
              <a:schemeClr val="bg1">
                <a:lumMod val="100000"/>
              </a:schemeClr>
            </a:gs>
            <a:gs pos="100000">
              <a:schemeClr val="bg1">
                <a:lumMod val="95000"/>
                <a:alpha val="65000"/>
              </a:schemeClr>
            </a:gs>
          </a:gsLst>
          <a:lin ang="5400000" scaled="1"/>
          <a:tileRect/>
        </a:gradFill>
        <a:effectLst/>
      </p:bgPr>
    </p:bg>
    <p:spTree>
      <p:nvGrpSpPr>
        <p:cNvPr id="1" name=""/>
        <p:cNvGrpSpPr/>
        <p:nvPr/>
      </p:nvGrpSpPr>
      <p:grpSpPr>
        <a:xfrm>
          <a:off x="0" y="0"/>
          <a:ext cx="0" cy="0"/>
          <a:chOff x="0" y="0"/>
          <a:chExt cx="0" cy="0"/>
        </a:xfrm>
      </p:grpSpPr>
      <p:grpSp>
        <p:nvGrpSpPr>
          <p:cNvPr id="96" name="Group 95"/>
          <p:cNvGrpSpPr/>
          <p:nvPr userDrawn="1"/>
        </p:nvGrpSpPr>
        <p:grpSpPr bwMode="hidden">
          <a:xfrm>
            <a:off x="-1" y="-195943"/>
            <a:ext cx="12192002" cy="6858000"/>
            <a:chOff x="-1" y="0"/>
            <a:chExt cx="12192002" cy="6858000"/>
          </a:xfrm>
        </p:grpSpPr>
        <p:cxnSp>
          <p:nvCxnSpPr>
            <p:cNvPr id="97" name="Straight Connector 96"/>
            <p:cNvCxnSpPr/>
            <p:nvPr/>
          </p:nvCxnSpPr>
          <p:spPr bwMode="hidden">
            <a:xfrm>
              <a:off x="61019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bwMode="hidden">
            <a:xfrm>
              <a:off x="182933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bwMode="hidden">
            <a:xfrm>
              <a:off x="304847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bwMode="hidden">
            <a:xfrm>
              <a:off x="426760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bwMode="hidden">
            <a:xfrm>
              <a:off x="548674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bwMode="hidden">
            <a:xfrm>
              <a:off x="6705884"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bwMode="hidden">
            <a:xfrm>
              <a:off x="7925022"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bwMode="hidden">
            <a:xfrm>
              <a:off x="9144160"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bwMode="hidden">
            <a:xfrm>
              <a:off x="10363298"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bwMode="hidden">
            <a:xfrm>
              <a:off x="11582436" y="0"/>
              <a:ext cx="0"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bwMode="hidden">
            <a:xfrm>
              <a:off x="2819" y="38648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bwMode="hidden">
            <a:xfrm>
              <a:off x="2819" y="1611181"/>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bwMode="hidden">
            <a:xfrm>
              <a:off x="2819" y="2835877"/>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bwMode="hidden">
            <a:xfrm>
              <a:off x="2819" y="4060573"/>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bwMode="hidden">
            <a:xfrm>
              <a:off x="2819" y="5285269"/>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bwMode="hidden">
            <a:xfrm>
              <a:off x="2819" y="6509965"/>
              <a:ext cx="12188952" cy="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p:cNvGrpSpPr/>
            <p:nvPr userDrawn="1"/>
          </p:nvGrpSpPr>
          <p:grpSpPr bwMode="hidden">
            <a:xfrm>
              <a:off x="-1" y="0"/>
              <a:ext cx="12192001" cy="6858000"/>
              <a:chOff x="-1" y="0"/>
              <a:chExt cx="12192001" cy="6858000"/>
            </a:xfrm>
          </p:grpSpPr>
          <p:cxnSp>
            <p:nvCxnSpPr>
              <p:cNvPr id="131" name="Straight Connector 130"/>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36" name="Group 135"/>
              <p:cNvGrpSpPr/>
              <p:nvPr/>
            </p:nvGrpSpPr>
            <p:grpSpPr bwMode="hidden">
              <a:xfrm>
                <a:off x="6327885" y="0"/>
                <a:ext cx="5864115" cy="5898673"/>
                <a:chOff x="6327885" y="0"/>
                <a:chExt cx="5864115" cy="5898673"/>
              </a:xfrm>
            </p:grpSpPr>
            <p:cxnSp>
              <p:nvCxnSpPr>
                <p:cNvPr id="142" name="Straight Connector 141"/>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37" name="Straight Connector 136"/>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nvGrpSpPr>
            <p:cNvPr id="114" name="Group 113"/>
            <p:cNvGrpSpPr/>
            <p:nvPr userDrawn="1"/>
          </p:nvGrpSpPr>
          <p:grpSpPr bwMode="hidden">
            <a:xfrm flipH="1">
              <a:off x="0" y="0"/>
              <a:ext cx="12192001" cy="6858000"/>
              <a:chOff x="-1" y="0"/>
              <a:chExt cx="12192001" cy="6858000"/>
            </a:xfrm>
          </p:grpSpPr>
          <p:cxnSp>
            <p:nvCxnSpPr>
              <p:cNvPr id="115" name="Straight Connector 114"/>
              <p:cNvCxnSpPr/>
              <p:nvPr/>
            </p:nvCxnSpPr>
            <p:spPr bwMode="hidden">
              <a:xfrm>
                <a:off x="225425"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bwMode="hidden">
              <a:xfrm>
                <a:off x="1449154"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bwMode="hidden">
              <a:xfrm>
                <a:off x="266598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bwMode="hidden">
              <a:xfrm>
                <a:off x="3885119"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bwMode="hidden">
              <a:xfrm>
                <a:off x="5106502" y="0"/>
                <a:ext cx="6815931" cy="6858000"/>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nvGrpSpPr>
              <p:cNvPr id="120" name="Group 119"/>
              <p:cNvGrpSpPr/>
              <p:nvPr/>
            </p:nvGrpSpPr>
            <p:grpSpPr bwMode="hidden">
              <a:xfrm>
                <a:off x="6327885" y="0"/>
                <a:ext cx="5864115" cy="5898673"/>
                <a:chOff x="6327885" y="0"/>
                <a:chExt cx="5864115" cy="5898673"/>
              </a:xfrm>
            </p:grpSpPr>
            <p:cxnSp>
              <p:nvCxnSpPr>
                <p:cNvPr id="126" name="Straight Connector 125"/>
                <p:cNvCxnSpPr/>
                <p:nvPr/>
              </p:nvCxnSpPr>
              <p:spPr bwMode="hidden">
                <a:xfrm>
                  <a:off x="6327885" y="0"/>
                  <a:ext cx="5864115" cy="5898673"/>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bwMode="hidden">
                <a:xfrm>
                  <a:off x="7549268" y="0"/>
                  <a:ext cx="4642732" cy="467242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bwMode="hidden">
                <a:xfrm>
                  <a:off x="8772997" y="0"/>
                  <a:ext cx="3419003" cy="34567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bwMode="hidden">
                <a:xfrm>
                  <a:off x="9982200" y="0"/>
                  <a:ext cx="2209800" cy="222646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bwMode="hidden">
                <a:xfrm>
                  <a:off x="11199019" y="0"/>
                  <a:ext cx="992981" cy="1002506"/>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cxnSp>
            <p:nvCxnSpPr>
              <p:cNvPr id="121" name="Straight Connector 120"/>
              <p:cNvCxnSpPr/>
              <p:nvPr/>
            </p:nvCxnSpPr>
            <p:spPr bwMode="hidden">
              <a:xfrm flipH="1" flipV="1">
                <a:off x="-1" y="1012053"/>
                <a:ext cx="5828811" cy="58459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bwMode="hidden">
              <a:xfrm flipH="1" flipV="1">
                <a:off x="-1" y="2227340"/>
                <a:ext cx="4614781" cy="4630658"/>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bwMode="hidden">
              <a:xfrm flipH="1" flipV="1">
                <a:off x="-1" y="3432149"/>
                <a:ext cx="3398419" cy="3425849"/>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bwMode="hidden">
              <a:xfrm flipH="1" flipV="1">
                <a:off x="-1" y="4651431"/>
                <a:ext cx="2196496" cy="2206567"/>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bwMode="hidden">
              <a:xfrm flipH="1" flipV="1">
                <a:off x="-1" y="5864453"/>
                <a:ext cx="987003" cy="993545"/>
              </a:xfrm>
              <a:prstGeom prst="line">
                <a:avLst/>
              </a:prstGeom>
              <a:ln>
                <a:solidFill>
                  <a:schemeClr val="bg1">
                    <a:lumMod val="85000"/>
                    <a:alpha val="25000"/>
                  </a:schemeClr>
                </a:solidFill>
              </a:ln>
            </p:spPr>
            <p:style>
              <a:lnRef idx="1">
                <a:schemeClr val="accent1"/>
              </a:lnRef>
              <a:fillRef idx="0">
                <a:schemeClr val="accent1"/>
              </a:fillRef>
              <a:effectRef idx="0">
                <a:schemeClr val="accent1"/>
              </a:effectRef>
              <a:fontRef idx="minor">
                <a:schemeClr val="tx1"/>
              </a:fontRef>
            </p:style>
          </p:cxnSp>
        </p:grpSp>
      </p:grpSp>
      <p:sp>
        <p:nvSpPr>
          <p:cNvPr id="2" name="Title Placeholder 1"/>
          <p:cNvSpPr>
            <a:spLocks noGrp="1"/>
          </p:cNvSpPr>
          <p:nvPr>
            <p:ph type="title"/>
          </p:nvPr>
        </p:nvSpPr>
        <p:spPr>
          <a:xfrm>
            <a:off x="1295400" y="503853"/>
            <a:ext cx="9601200" cy="1142385"/>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95400" y="1981201"/>
            <a:ext cx="96012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48" name="Straight Connector 147"/>
          <p:cNvCxnSpPr/>
          <p:nvPr userDrawn="1"/>
        </p:nvCxnSpPr>
        <p:spPr>
          <a:xfrm>
            <a:off x="609600" y="6172200"/>
            <a:ext cx="10972800"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5" name="Footer Placeholder 4"/>
          <p:cNvSpPr>
            <a:spLocks noGrp="1"/>
          </p:cNvSpPr>
          <p:nvPr>
            <p:ph type="ftr" sz="quarter" idx="3"/>
          </p:nvPr>
        </p:nvSpPr>
        <p:spPr>
          <a:xfrm>
            <a:off x="609601" y="6289679"/>
            <a:ext cx="6128030" cy="222436"/>
          </a:xfrm>
          <a:prstGeom prst="rect">
            <a:avLst/>
          </a:prstGeom>
        </p:spPr>
        <p:txBody>
          <a:bodyPr vert="horz" lIns="91440" tIns="45720" rIns="91440" bIns="45720" rtlCol="0" anchor="ctr"/>
          <a:lstStyle>
            <a:lvl1pPr algn="l">
              <a:defRPr sz="1100">
                <a:solidFill>
                  <a:schemeClr val="tx1">
                    <a:lumMod val="90000"/>
                    <a:lumOff val="10000"/>
                  </a:schemeClr>
                </a:solidFill>
              </a:defRPr>
            </a:lvl1pPr>
          </a:lstStyle>
          <a:p>
            <a:r>
              <a:rPr lang="en-US" dirty="0"/>
              <a:t>Add a footer</a:t>
            </a:r>
          </a:p>
        </p:txBody>
      </p:sp>
      <p:sp>
        <p:nvSpPr>
          <p:cNvPr id="4" name="Date Placeholder 3"/>
          <p:cNvSpPr>
            <a:spLocks noGrp="1"/>
          </p:cNvSpPr>
          <p:nvPr>
            <p:ph type="dt" sz="half" idx="2"/>
          </p:nvPr>
        </p:nvSpPr>
        <p:spPr>
          <a:xfrm>
            <a:off x="9294042" y="6289679"/>
            <a:ext cx="965946"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B51B2453-8663-4C69-AF73-9FD7B1DEC5D0}" type="datetime1">
              <a:rPr lang="en-US" smtClean="0"/>
              <a:pPr/>
              <a:t>7/9/2022</a:t>
            </a:fld>
            <a:endParaRPr lang="en-US" dirty="0"/>
          </a:p>
        </p:txBody>
      </p:sp>
      <p:sp>
        <p:nvSpPr>
          <p:cNvPr id="6" name="Slide Number Placeholder 5"/>
          <p:cNvSpPr>
            <a:spLocks noGrp="1"/>
          </p:cNvSpPr>
          <p:nvPr>
            <p:ph type="sldNum" sz="quarter" idx="4"/>
          </p:nvPr>
        </p:nvSpPr>
        <p:spPr>
          <a:xfrm>
            <a:off x="10665311" y="6289679"/>
            <a:ext cx="918882" cy="222436"/>
          </a:xfrm>
          <a:prstGeom prst="rect">
            <a:avLst/>
          </a:prstGeom>
        </p:spPr>
        <p:txBody>
          <a:bodyPr vert="horz" lIns="91440" tIns="45720" rIns="91440" bIns="45720" rtlCol="0" anchor="ctr"/>
          <a:lstStyle>
            <a:lvl1pPr algn="r">
              <a:defRPr sz="1100">
                <a:solidFill>
                  <a:schemeClr val="tx1">
                    <a:lumMod val="90000"/>
                    <a:lumOff val="10000"/>
                  </a:schemeClr>
                </a:solidFill>
              </a:defRPr>
            </a:lvl1pPr>
          </a:lstStyle>
          <a:p>
            <a:fld id="{E31375A4-56A4-47D6-9801-1991572033F7}" type="slidenum">
              <a:rPr lang="en-US" smtClean="0"/>
              <a:pPr/>
              <a:t>‹#›</a:t>
            </a:fld>
            <a:endParaRPr lang="en-US" dirty="0"/>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9"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b="1"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youtu.be/pgG88p7F98c"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youtu.be/sQHlNITOmiU" TargetMode="External"/><Relationship Id="rId5" Type="http://schemas.openxmlformats.org/officeDocument/2006/relationships/hyperlink" Target="https://youtu.be/iid8xE6lazY" TargetMode="Externa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hyperlink" Target="mailto:Amelie.macaud@gmail.com" TargetMode="External"/><Relationship Id="rId2" Type="http://schemas.openxmlformats.org/officeDocument/2006/relationships/hyperlink" Target="mailto:Amelie.Macaud@etu.u-Bordeaux-Montaigne.fr" TargetMode="Externa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QuickStyle" Target="../diagrams/quickStyle1.xml"/><Relationship Id="rId11" Type="http://schemas.openxmlformats.org/officeDocument/2006/relationships/hyperlink" Target="https://www.youtube.com/watch?v=kRskU92PrPc&amp;ab_channel=AndreasH%C3%B6rmark" TargetMode="External"/><Relationship Id="rId5" Type="http://schemas.openxmlformats.org/officeDocument/2006/relationships/diagramLayout" Target="../diagrams/layout1.xml"/><Relationship Id="rId10" Type="http://schemas.openxmlformats.org/officeDocument/2006/relationships/hyperlink" Target="https://www.youtube.com/watch?v=uWSg1z0hzjs&amp;ab_channel=KCET" TargetMode="External"/><Relationship Id="rId4" Type="http://schemas.openxmlformats.org/officeDocument/2006/relationships/diagramData" Target="../diagrams/data1.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hyperlink" Target="https://bukowski.net/poems/crunches.php" TargetMode="External"/><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hyperlink" Target="https://bukowski.net/poems/crunches.php" TargetMode="External"/><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hyperlink" Target="https://bukowski.net/poems/crunches.php" TargetMode="External"/><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playlist?list=PL8O0X5hr8SgmYcmFDjkJzIxgnCR-_Bp6R" TargetMode="External"/><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3845" y="1737360"/>
            <a:ext cx="9604310" cy="3383280"/>
          </a:xfrm>
        </p:spPr>
        <p:txBody>
          <a:bodyPr>
            <a:normAutofit fontScale="90000"/>
          </a:bodyPr>
          <a:lstStyle/>
          <a:p>
            <a:r>
              <a:rPr lang="en-US" dirty="0"/>
              <a:t>Charles Bukowski’s poetry re-performed online </a:t>
            </a:r>
          </a:p>
        </p:txBody>
      </p:sp>
      <p:sp>
        <p:nvSpPr>
          <p:cNvPr id="3" name="Subtitle 2"/>
          <p:cNvSpPr>
            <a:spLocks noGrp="1"/>
          </p:cNvSpPr>
          <p:nvPr>
            <p:ph type="subTitle" idx="1"/>
          </p:nvPr>
        </p:nvSpPr>
        <p:spPr>
          <a:xfrm>
            <a:off x="1293845" y="5271247"/>
            <a:ext cx="9604310" cy="457200"/>
          </a:xfrm>
        </p:spPr>
        <p:txBody>
          <a:bodyPr>
            <a:normAutofit/>
          </a:bodyPr>
          <a:lstStyle/>
          <a:p>
            <a:r>
              <a:rPr lang="en-US" dirty="0"/>
              <a:t>Amélie Macaud, Ph.D. 		</a:t>
            </a:r>
          </a:p>
        </p:txBody>
      </p:sp>
      <p:pic>
        <p:nvPicPr>
          <p:cNvPr id="5" name="Picture 4">
            <a:extLst>
              <a:ext uri="{FF2B5EF4-FFF2-40B4-BE49-F238E27FC236}">
                <a16:creationId xmlns:a16="http://schemas.microsoft.com/office/drawing/2014/main" id="{0146B579-B3A9-C48A-2E40-C6072D7A9D33}"/>
              </a:ext>
            </a:extLst>
          </p:cNvPr>
          <p:cNvPicPr>
            <a:picLocks noChangeAspect="1"/>
          </p:cNvPicPr>
          <p:nvPr/>
        </p:nvPicPr>
        <p:blipFill rotWithShape="1">
          <a:blip r:embed="rId2"/>
          <a:srcRect l="11985" t="12287" r="13530" b="74200"/>
          <a:stretch/>
        </p:blipFill>
        <p:spPr>
          <a:xfrm>
            <a:off x="1963270" y="5728447"/>
            <a:ext cx="9081248" cy="926726"/>
          </a:xfrm>
          <a:prstGeom prst="rect">
            <a:avLst/>
          </a:prstGeom>
        </p:spPr>
      </p:pic>
    </p:spTree>
    <p:extLst>
      <p:ext uri="{BB962C8B-B14F-4D97-AF65-F5344CB8AC3E}">
        <p14:creationId xmlns:p14="http://schemas.microsoft.com/office/powerpoint/2010/main" val="10690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Similarities</a:t>
            </a:r>
          </a:p>
        </p:txBody>
      </p:sp>
      <p:sp>
        <p:nvSpPr>
          <p:cNvPr id="3" name="Content Placeholder 2"/>
          <p:cNvSpPr>
            <a:spLocks noGrp="1"/>
          </p:cNvSpPr>
          <p:nvPr>
            <p:ph sz="half" idx="1"/>
          </p:nvPr>
        </p:nvSpPr>
        <p:spPr>
          <a:xfrm>
            <a:off x="1107142" y="2407559"/>
            <a:ext cx="4424082" cy="2205319"/>
          </a:xfrm>
        </p:spPr>
        <p:txBody>
          <a:bodyPr>
            <a:normAutofit/>
          </a:bodyPr>
          <a:lstStyle/>
          <a:p>
            <a:r>
              <a:rPr lang="en-US" dirty="0"/>
              <a:t>Year: between 2008 and 2022</a:t>
            </a:r>
          </a:p>
          <a:p>
            <a:endParaRPr lang="en-US" dirty="0"/>
          </a:p>
          <a:p>
            <a:endParaRPr lang="en-US" dirty="0"/>
          </a:p>
          <a:p>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525559959"/>
              </p:ext>
            </p:extLst>
          </p:nvPr>
        </p:nvGraphicFramePr>
        <p:xfrm>
          <a:off x="6324600" y="2109974"/>
          <a:ext cx="4572000" cy="1606434"/>
        </p:xfrm>
        <a:graphic>
          <a:graphicData uri="http://schemas.openxmlformats.org/drawingml/2006/table">
            <a:tbl>
              <a:tblPr firstRow="1" bandRow="1">
                <a:tableStyleId>{BC89EF96-8CEA-46FF-86C4-4CE0E7609802}</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tblGrid>
              <a:tr h="535478">
                <a:tc>
                  <a:txBody>
                    <a:bodyPr/>
                    <a:lstStyle/>
                    <a:p>
                      <a:r>
                        <a:rPr lang="en-US" dirty="0"/>
                        <a:t>Music </a:t>
                      </a:r>
                    </a:p>
                  </a:txBody>
                  <a:tcPr anchor="ctr"/>
                </a:tc>
                <a:tc>
                  <a:txBody>
                    <a:bodyPr/>
                    <a:lstStyle/>
                    <a:p>
                      <a:pPr algn="ctr"/>
                      <a:r>
                        <a:rPr lang="en-US" dirty="0"/>
                        <a:t># Videos </a:t>
                      </a:r>
                    </a:p>
                  </a:txBody>
                  <a:tcPr anchor="ctr"/>
                </a:tc>
                <a:tc>
                  <a:txBody>
                    <a:bodyPr/>
                    <a:lstStyle/>
                    <a:p>
                      <a:pPr algn="ctr"/>
                      <a:r>
                        <a:rPr lang="en-US" dirty="0"/>
                        <a:t>% </a:t>
                      </a:r>
                    </a:p>
                  </a:txBody>
                  <a:tcPr anchor="ctr"/>
                </a:tc>
                <a:extLst>
                  <a:ext uri="{0D108BD9-81ED-4DB2-BD59-A6C34878D82A}">
                    <a16:rowId xmlns:a16="http://schemas.microsoft.com/office/drawing/2014/main" val="10000"/>
                  </a:ext>
                </a:extLst>
              </a:tr>
              <a:tr h="535478">
                <a:tc>
                  <a:txBody>
                    <a:bodyPr/>
                    <a:lstStyle/>
                    <a:p>
                      <a:r>
                        <a:rPr lang="en-US" dirty="0"/>
                        <a:t>Yes </a:t>
                      </a:r>
                    </a:p>
                  </a:txBody>
                  <a:tcPr anchor="ctr"/>
                </a:tc>
                <a:tc>
                  <a:txBody>
                    <a:bodyPr/>
                    <a:lstStyle/>
                    <a:p>
                      <a:pPr algn="ctr"/>
                      <a:r>
                        <a:rPr lang="en-US" dirty="0"/>
                        <a:t>19</a:t>
                      </a:r>
                    </a:p>
                  </a:txBody>
                  <a:tcPr anchor="ctr"/>
                </a:tc>
                <a:tc>
                  <a:txBody>
                    <a:bodyPr/>
                    <a:lstStyle/>
                    <a:p>
                      <a:pPr algn="ctr"/>
                      <a:r>
                        <a:rPr lang="en-US" dirty="0"/>
                        <a:t>63%</a:t>
                      </a:r>
                    </a:p>
                  </a:txBody>
                  <a:tcPr anchor="ctr"/>
                </a:tc>
                <a:extLst>
                  <a:ext uri="{0D108BD9-81ED-4DB2-BD59-A6C34878D82A}">
                    <a16:rowId xmlns:a16="http://schemas.microsoft.com/office/drawing/2014/main" val="10001"/>
                  </a:ext>
                </a:extLst>
              </a:tr>
              <a:tr h="535478">
                <a:tc>
                  <a:txBody>
                    <a:bodyPr/>
                    <a:lstStyle/>
                    <a:p>
                      <a:r>
                        <a:rPr lang="en-US" dirty="0"/>
                        <a:t>No </a:t>
                      </a:r>
                    </a:p>
                  </a:txBody>
                  <a:tcPr anchor="ctr"/>
                </a:tc>
                <a:tc>
                  <a:txBody>
                    <a:bodyPr/>
                    <a:lstStyle/>
                    <a:p>
                      <a:pPr algn="ctr"/>
                      <a:r>
                        <a:rPr lang="en-US" dirty="0"/>
                        <a:t>11</a:t>
                      </a:r>
                    </a:p>
                  </a:txBody>
                  <a:tcPr anchor="ctr"/>
                </a:tc>
                <a:tc>
                  <a:txBody>
                    <a:bodyPr/>
                    <a:lstStyle/>
                    <a:p>
                      <a:pPr algn="ctr"/>
                      <a:r>
                        <a:rPr lang="en-US" dirty="0"/>
                        <a:t>37%</a:t>
                      </a:r>
                    </a:p>
                  </a:txBody>
                  <a:tcPr anchor="ctr"/>
                </a:tc>
                <a:extLst>
                  <a:ext uri="{0D108BD9-81ED-4DB2-BD59-A6C34878D82A}">
                    <a16:rowId xmlns:a16="http://schemas.microsoft.com/office/drawing/2014/main" val="10002"/>
                  </a:ext>
                </a:extLst>
              </a:tr>
            </a:tbl>
          </a:graphicData>
        </a:graphic>
      </p:graphicFrame>
      <p:graphicFrame>
        <p:nvGraphicFramePr>
          <p:cNvPr id="4" name="Table 3">
            <a:extLst>
              <a:ext uri="{FF2B5EF4-FFF2-40B4-BE49-F238E27FC236}">
                <a16:creationId xmlns:a16="http://schemas.microsoft.com/office/drawing/2014/main" id="{BA8ED4CA-D881-67BD-D47C-890EB6BFD056}"/>
              </a:ext>
            </a:extLst>
          </p:cNvPr>
          <p:cNvGraphicFramePr>
            <a:graphicFrameLocks noGrp="1"/>
          </p:cNvGraphicFramePr>
          <p:nvPr>
            <p:extLst>
              <p:ext uri="{D42A27DB-BD31-4B8C-83A1-F6EECF244321}">
                <p14:modId xmlns:p14="http://schemas.microsoft.com/office/powerpoint/2010/main" val="3679621356"/>
              </p:ext>
            </p:extLst>
          </p:nvPr>
        </p:nvGraphicFramePr>
        <p:xfrm>
          <a:off x="6324600" y="4185163"/>
          <a:ext cx="4719921" cy="1646238"/>
        </p:xfrm>
        <a:graphic>
          <a:graphicData uri="http://schemas.openxmlformats.org/drawingml/2006/table">
            <a:tbl>
              <a:tblPr firstRow="1" firstCol="1" bandRow="1">
                <a:tableStyleId>{BC89EF96-8CEA-46FF-86C4-4CE0E7609802}</a:tableStyleId>
              </a:tblPr>
              <a:tblGrid>
                <a:gridCol w="1573307">
                  <a:extLst>
                    <a:ext uri="{9D8B030D-6E8A-4147-A177-3AD203B41FA5}">
                      <a16:colId xmlns:a16="http://schemas.microsoft.com/office/drawing/2014/main" val="1131065990"/>
                    </a:ext>
                  </a:extLst>
                </a:gridCol>
                <a:gridCol w="1573307">
                  <a:extLst>
                    <a:ext uri="{9D8B030D-6E8A-4147-A177-3AD203B41FA5}">
                      <a16:colId xmlns:a16="http://schemas.microsoft.com/office/drawing/2014/main" val="2618784450"/>
                    </a:ext>
                  </a:extLst>
                </a:gridCol>
                <a:gridCol w="1573307">
                  <a:extLst>
                    <a:ext uri="{9D8B030D-6E8A-4147-A177-3AD203B41FA5}">
                      <a16:colId xmlns:a16="http://schemas.microsoft.com/office/drawing/2014/main" val="612197970"/>
                    </a:ext>
                  </a:extLst>
                </a:gridCol>
              </a:tblGrid>
              <a:tr h="548746">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Length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US" sz="1500" dirty="0">
                          <a:effectLst/>
                          <a:latin typeface="Calibri" panose="020F0502020204030204" pitchFamily="34" charset="0"/>
                          <a:cs typeface="Calibri" panose="020F0502020204030204" pitchFamily="34" charset="0"/>
                        </a:rPr>
                        <a:t># videos </a:t>
                      </a:r>
                      <a:endParaRPr lang="en-US" sz="15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107000"/>
                        </a:lnSpc>
                        <a:spcAft>
                          <a:spcPts val="800"/>
                        </a:spcAft>
                      </a:pPr>
                      <a:r>
                        <a:rPr lang="en-US" sz="1500" dirty="0">
                          <a:effectLst/>
                          <a:latin typeface="Calibri" panose="020F0502020204030204" pitchFamily="34" charset="0"/>
                          <a:cs typeface="Calibri" panose="020F0502020204030204" pitchFamily="34" charset="0"/>
                        </a:rPr>
                        <a:t>%</a:t>
                      </a:r>
                      <a:endParaRPr lang="en-US" sz="15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313588303"/>
                  </a:ext>
                </a:extLst>
              </a:tr>
              <a:tr h="548746">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Below 3 minutes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11</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dirty="0">
                          <a:effectLst/>
                          <a:latin typeface="Calibri" panose="020F0502020204030204" pitchFamily="34" charset="0"/>
                          <a:cs typeface="Calibri" panose="020F0502020204030204" pitchFamily="34" charset="0"/>
                        </a:rPr>
                        <a:t>37%</a:t>
                      </a:r>
                      <a:endParaRPr lang="en-US" sz="15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56767432"/>
                  </a:ext>
                </a:extLst>
              </a:tr>
              <a:tr h="548746">
                <a:tc>
                  <a:txBody>
                    <a:bodyPr/>
                    <a:lstStyle/>
                    <a:p>
                      <a:pPr>
                        <a:lnSpc>
                          <a:spcPct val="107000"/>
                        </a:lnSpc>
                        <a:spcAft>
                          <a:spcPts val="800"/>
                        </a:spcAft>
                      </a:pPr>
                      <a:r>
                        <a:rPr lang="en-US" sz="1500" dirty="0">
                          <a:effectLst/>
                          <a:latin typeface="Calibri" panose="020F0502020204030204" pitchFamily="34" charset="0"/>
                          <a:cs typeface="Calibri" panose="020F0502020204030204" pitchFamily="34" charset="0"/>
                        </a:rPr>
                        <a:t>Between 3 and 6 minutes </a:t>
                      </a:r>
                      <a:endParaRPr lang="en-US" sz="15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19</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dirty="0">
                          <a:effectLst/>
                          <a:latin typeface="Calibri" panose="020F0502020204030204" pitchFamily="34" charset="0"/>
                          <a:cs typeface="Calibri" panose="020F0502020204030204" pitchFamily="34" charset="0"/>
                        </a:rPr>
                        <a:t>63%</a:t>
                      </a:r>
                      <a:endParaRPr lang="en-US" sz="15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715863111"/>
                  </a:ext>
                </a:extLst>
              </a:tr>
            </a:tbl>
          </a:graphicData>
        </a:graphic>
      </p:graphicFrame>
      <p:graphicFrame>
        <p:nvGraphicFramePr>
          <p:cNvPr id="8" name="Table 8">
            <a:extLst>
              <a:ext uri="{FF2B5EF4-FFF2-40B4-BE49-F238E27FC236}">
                <a16:creationId xmlns:a16="http://schemas.microsoft.com/office/drawing/2014/main" id="{3E23F89C-8521-8B99-007A-02C66F231613}"/>
              </a:ext>
            </a:extLst>
          </p:cNvPr>
          <p:cNvGraphicFramePr>
            <a:graphicFrameLocks noGrp="1"/>
          </p:cNvGraphicFramePr>
          <p:nvPr>
            <p:extLst>
              <p:ext uri="{D42A27DB-BD31-4B8C-83A1-F6EECF244321}">
                <p14:modId xmlns:p14="http://schemas.microsoft.com/office/powerpoint/2010/main" val="473035873"/>
              </p:ext>
            </p:extLst>
          </p:nvPr>
        </p:nvGraphicFramePr>
        <p:xfrm>
          <a:off x="556561" y="3716407"/>
          <a:ext cx="5127063" cy="1657791"/>
        </p:xfrm>
        <a:graphic>
          <a:graphicData uri="http://schemas.openxmlformats.org/drawingml/2006/table">
            <a:tbl>
              <a:tblPr firstRow="1" bandRow="1">
                <a:tableStyleId>{BC89EF96-8CEA-46FF-86C4-4CE0E7609802}</a:tableStyleId>
              </a:tblPr>
              <a:tblGrid>
                <a:gridCol w="1709021">
                  <a:extLst>
                    <a:ext uri="{9D8B030D-6E8A-4147-A177-3AD203B41FA5}">
                      <a16:colId xmlns:a16="http://schemas.microsoft.com/office/drawing/2014/main" val="1736854852"/>
                    </a:ext>
                  </a:extLst>
                </a:gridCol>
                <a:gridCol w="1709021">
                  <a:extLst>
                    <a:ext uri="{9D8B030D-6E8A-4147-A177-3AD203B41FA5}">
                      <a16:colId xmlns:a16="http://schemas.microsoft.com/office/drawing/2014/main" val="3851760188"/>
                    </a:ext>
                  </a:extLst>
                </a:gridCol>
                <a:gridCol w="1709021">
                  <a:extLst>
                    <a:ext uri="{9D8B030D-6E8A-4147-A177-3AD203B41FA5}">
                      <a16:colId xmlns:a16="http://schemas.microsoft.com/office/drawing/2014/main" val="2431383235"/>
                    </a:ext>
                  </a:extLst>
                </a:gridCol>
              </a:tblGrid>
              <a:tr h="552597">
                <a:tc>
                  <a:txBody>
                    <a:bodyPr/>
                    <a:lstStyle/>
                    <a:p>
                      <a:r>
                        <a:rPr lang="en-US" sz="1500" dirty="0"/>
                        <a:t>Text in video (subtitles etc.)</a:t>
                      </a:r>
                    </a:p>
                  </a:txBody>
                  <a:tcPr/>
                </a:tc>
                <a:tc>
                  <a:txBody>
                    <a:bodyPr/>
                    <a:lstStyle/>
                    <a:p>
                      <a:pPr algn="ctr"/>
                      <a:r>
                        <a:rPr lang="en-US" sz="1500" dirty="0"/>
                        <a:t># videos </a:t>
                      </a:r>
                    </a:p>
                  </a:txBody>
                  <a:tcPr/>
                </a:tc>
                <a:tc>
                  <a:txBody>
                    <a:bodyPr/>
                    <a:lstStyle/>
                    <a:p>
                      <a:pPr algn="ctr"/>
                      <a:r>
                        <a:rPr lang="en-US" sz="1500" dirty="0"/>
                        <a:t>%</a:t>
                      </a:r>
                    </a:p>
                  </a:txBody>
                  <a:tcPr/>
                </a:tc>
                <a:extLst>
                  <a:ext uri="{0D108BD9-81ED-4DB2-BD59-A6C34878D82A}">
                    <a16:rowId xmlns:a16="http://schemas.microsoft.com/office/drawing/2014/main" val="3301104663"/>
                  </a:ext>
                </a:extLst>
              </a:tr>
              <a:tr h="552597">
                <a:tc>
                  <a:txBody>
                    <a:bodyPr/>
                    <a:lstStyle/>
                    <a:p>
                      <a:r>
                        <a:rPr lang="en-US" dirty="0"/>
                        <a:t>YES </a:t>
                      </a:r>
                    </a:p>
                  </a:txBody>
                  <a:tcPr/>
                </a:tc>
                <a:tc>
                  <a:txBody>
                    <a:bodyPr/>
                    <a:lstStyle/>
                    <a:p>
                      <a:r>
                        <a:rPr lang="en-US" dirty="0"/>
                        <a:t>14 </a:t>
                      </a:r>
                    </a:p>
                  </a:txBody>
                  <a:tcPr/>
                </a:tc>
                <a:tc>
                  <a:txBody>
                    <a:bodyPr/>
                    <a:lstStyle/>
                    <a:p>
                      <a:r>
                        <a:rPr lang="en-US" dirty="0"/>
                        <a:t>46.7%</a:t>
                      </a:r>
                    </a:p>
                  </a:txBody>
                  <a:tcPr/>
                </a:tc>
                <a:extLst>
                  <a:ext uri="{0D108BD9-81ED-4DB2-BD59-A6C34878D82A}">
                    <a16:rowId xmlns:a16="http://schemas.microsoft.com/office/drawing/2014/main" val="501020193"/>
                  </a:ext>
                </a:extLst>
              </a:tr>
              <a:tr h="552597">
                <a:tc>
                  <a:txBody>
                    <a:bodyPr/>
                    <a:lstStyle/>
                    <a:p>
                      <a:r>
                        <a:rPr lang="en-US" dirty="0"/>
                        <a:t>NO </a:t>
                      </a:r>
                    </a:p>
                  </a:txBody>
                  <a:tcPr/>
                </a:tc>
                <a:tc>
                  <a:txBody>
                    <a:bodyPr/>
                    <a:lstStyle/>
                    <a:p>
                      <a:r>
                        <a:rPr lang="en-US" dirty="0"/>
                        <a:t>16</a:t>
                      </a:r>
                    </a:p>
                  </a:txBody>
                  <a:tcPr/>
                </a:tc>
                <a:tc>
                  <a:txBody>
                    <a:bodyPr/>
                    <a:lstStyle/>
                    <a:p>
                      <a:r>
                        <a:rPr lang="en-US" dirty="0"/>
                        <a:t>53.3%</a:t>
                      </a:r>
                    </a:p>
                  </a:txBody>
                  <a:tcPr/>
                </a:tc>
                <a:extLst>
                  <a:ext uri="{0D108BD9-81ED-4DB2-BD59-A6C34878D82A}">
                    <a16:rowId xmlns:a16="http://schemas.microsoft.com/office/drawing/2014/main" val="1185115938"/>
                  </a:ext>
                </a:extLst>
              </a:tr>
            </a:tbl>
          </a:graphicData>
        </a:graphic>
      </p:graphicFrame>
    </p:spTree>
    <p:extLst>
      <p:ext uri="{BB962C8B-B14F-4D97-AF65-F5344CB8AC3E}">
        <p14:creationId xmlns:p14="http://schemas.microsoft.com/office/powerpoint/2010/main" val="247509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Differences</a:t>
            </a:r>
          </a:p>
        </p:txBody>
      </p:sp>
      <p:sp>
        <p:nvSpPr>
          <p:cNvPr id="3" name="Content Placeholder 2"/>
          <p:cNvSpPr>
            <a:spLocks noGrp="1"/>
          </p:cNvSpPr>
          <p:nvPr>
            <p:ph sz="half" idx="1"/>
          </p:nvPr>
        </p:nvSpPr>
        <p:spPr/>
        <p:txBody>
          <a:bodyPr/>
          <a:lstStyle/>
          <a:p>
            <a:r>
              <a:rPr lang="en-US" dirty="0"/>
              <a:t>Type of video </a:t>
            </a:r>
          </a:p>
          <a:p>
            <a:endParaRPr lang="en-US" dirty="0"/>
          </a:p>
        </p:txBody>
      </p:sp>
      <p:graphicFrame>
        <p:nvGraphicFramePr>
          <p:cNvPr id="11" name="Content Placeholder 10">
            <a:extLst>
              <a:ext uri="{FF2B5EF4-FFF2-40B4-BE49-F238E27FC236}">
                <a16:creationId xmlns:a16="http://schemas.microsoft.com/office/drawing/2014/main" id="{5C9AE7BA-9A7B-4B7A-E27E-E5957E565CD8}"/>
              </a:ext>
            </a:extLst>
          </p:cNvPr>
          <p:cNvGraphicFramePr>
            <a:graphicFrameLocks noGrp="1"/>
          </p:cNvGraphicFramePr>
          <p:nvPr>
            <p:ph sz="half" idx="2"/>
            <p:extLst>
              <p:ext uri="{D42A27DB-BD31-4B8C-83A1-F6EECF244321}">
                <p14:modId xmlns:p14="http://schemas.microsoft.com/office/powerpoint/2010/main" val="1310149399"/>
              </p:ext>
            </p:extLst>
          </p:nvPr>
        </p:nvGraphicFramePr>
        <p:xfrm>
          <a:off x="6423212" y="2456329"/>
          <a:ext cx="4572000" cy="3622678"/>
        </p:xfrm>
        <a:graphic>
          <a:graphicData uri="http://schemas.openxmlformats.org/drawingml/2006/table">
            <a:tbl>
              <a:tblPr firstRow="1" firstCol="1" bandRow="1">
                <a:tableStyleId>{BC89EF96-8CEA-46FF-86C4-4CE0E7609802}</a:tableStyleId>
              </a:tblPr>
              <a:tblGrid>
                <a:gridCol w="1524000">
                  <a:extLst>
                    <a:ext uri="{9D8B030D-6E8A-4147-A177-3AD203B41FA5}">
                      <a16:colId xmlns:a16="http://schemas.microsoft.com/office/drawing/2014/main" val="422609757"/>
                    </a:ext>
                  </a:extLst>
                </a:gridCol>
                <a:gridCol w="1524000">
                  <a:extLst>
                    <a:ext uri="{9D8B030D-6E8A-4147-A177-3AD203B41FA5}">
                      <a16:colId xmlns:a16="http://schemas.microsoft.com/office/drawing/2014/main" val="1051821343"/>
                    </a:ext>
                  </a:extLst>
                </a:gridCol>
                <a:gridCol w="1524000">
                  <a:extLst>
                    <a:ext uri="{9D8B030D-6E8A-4147-A177-3AD203B41FA5}">
                      <a16:colId xmlns:a16="http://schemas.microsoft.com/office/drawing/2014/main" val="2594469760"/>
                    </a:ext>
                  </a:extLst>
                </a:gridCol>
              </a:tblGrid>
              <a:tr h="402348">
                <a:tc>
                  <a:txBody>
                    <a:bodyPr/>
                    <a:lstStyle/>
                    <a:p>
                      <a:pPr>
                        <a:lnSpc>
                          <a:spcPct val="107000"/>
                        </a:lnSpc>
                        <a:spcAft>
                          <a:spcPts val="800"/>
                        </a:spcAft>
                      </a:pPr>
                      <a:r>
                        <a:rPr lang="en-US" sz="1500" dirty="0">
                          <a:effectLst/>
                          <a:latin typeface="Calibri" panose="020F0502020204030204" pitchFamily="34" charset="0"/>
                          <a:cs typeface="Calibri" panose="020F0502020204030204" pitchFamily="34" charset="0"/>
                        </a:rPr>
                        <a:t>Voice or voice-over </a:t>
                      </a:r>
                      <a:endParaRPr lang="en-US" sz="1500" dirty="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 videos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extLst>
                  <a:ext uri="{0D108BD9-81ED-4DB2-BD59-A6C34878D82A}">
                    <a16:rowId xmlns:a16="http://schemas.microsoft.com/office/drawing/2014/main" val="905313363"/>
                  </a:ext>
                </a:extLst>
              </a:tr>
              <a:tr h="337075">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Bono  </a:t>
                      </a:r>
                    </a:p>
                    <a:p>
                      <a:pPr>
                        <a:lnSpc>
                          <a:spcPct val="107000"/>
                        </a:lnSpc>
                        <a:spcAft>
                          <a:spcPts val="800"/>
                        </a:spcAft>
                      </a:pPr>
                      <a:r>
                        <a:rPr lang="en-US" sz="1500">
                          <a:effectLst/>
                          <a:latin typeface="Calibri" panose="020F0502020204030204" pitchFamily="34" charset="0"/>
                          <a:cs typeface="Calibri" panose="020F0502020204030204" pitchFamily="34" charset="0"/>
                        </a:rPr>
                        <a:t>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3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10%</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extLst>
                  <a:ext uri="{0D108BD9-81ED-4DB2-BD59-A6C34878D82A}">
                    <a16:rowId xmlns:a16="http://schemas.microsoft.com/office/drawing/2014/main" val="92689146"/>
                  </a:ext>
                </a:extLst>
              </a:tr>
              <a:tr h="337075">
                <a:tc>
                  <a:txBody>
                    <a:bodyPr/>
                    <a:lstStyle/>
                    <a:p>
                      <a:pPr>
                        <a:lnSpc>
                          <a:spcPct val="107000"/>
                        </a:lnSpc>
                        <a:spcAft>
                          <a:spcPts val="800"/>
                        </a:spcAft>
                      </a:pPr>
                      <a:r>
                        <a:rPr lang="en-US" sz="1500" dirty="0">
                          <a:effectLst/>
                          <a:latin typeface="Calibri" panose="020F0502020204030204" pitchFamily="34" charset="0"/>
                          <a:cs typeface="Calibri" panose="020F0502020204030204" pitchFamily="34" charset="0"/>
                        </a:rPr>
                        <a:t>Tom </a:t>
                      </a:r>
                      <a:r>
                        <a:rPr lang="en-US" sz="1500" dirty="0" err="1">
                          <a:effectLst/>
                          <a:latin typeface="Calibri" panose="020F0502020204030204" pitchFamily="34" charset="0"/>
                          <a:cs typeface="Calibri" panose="020F0502020204030204" pitchFamily="34" charset="0"/>
                        </a:rPr>
                        <a:t>O’Bedlam</a:t>
                      </a:r>
                      <a:r>
                        <a:rPr lang="en-US" sz="1500" dirty="0">
                          <a:effectLst/>
                          <a:latin typeface="Calibri" panose="020F0502020204030204" pitchFamily="34" charset="0"/>
                          <a:cs typeface="Calibri" panose="020F0502020204030204" pitchFamily="34" charset="0"/>
                        </a:rPr>
                        <a:t>  </a:t>
                      </a:r>
                    </a:p>
                    <a:p>
                      <a:pPr>
                        <a:lnSpc>
                          <a:spcPct val="107000"/>
                        </a:lnSpc>
                        <a:spcAft>
                          <a:spcPts val="800"/>
                        </a:spcAft>
                      </a:pPr>
                      <a:r>
                        <a:rPr lang="en-US" sz="1500" dirty="0">
                          <a:effectLst/>
                          <a:latin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9</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30%</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extLst>
                  <a:ext uri="{0D108BD9-81ED-4DB2-BD59-A6C34878D82A}">
                    <a16:rowId xmlns:a16="http://schemas.microsoft.com/office/drawing/2014/main" val="416987988"/>
                  </a:ext>
                </a:extLst>
              </a:tr>
              <a:tr h="337075">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Charles Bukowski </a:t>
                      </a:r>
                    </a:p>
                    <a:p>
                      <a:pPr>
                        <a:lnSpc>
                          <a:spcPct val="107000"/>
                        </a:lnSpc>
                        <a:spcAft>
                          <a:spcPts val="800"/>
                        </a:spcAft>
                      </a:pPr>
                      <a:r>
                        <a:rPr lang="en-US" sz="1500">
                          <a:effectLst/>
                          <a:latin typeface="Calibri" panose="020F0502020204030204" pitchFamily="34" charset="0"/>
                          <a:cs typeface="Calibri" panose="020F0502020204030204" pitchFamily="34" charset="0"/>
                        </a:rPr>
                        <a:t>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10</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33.3%</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extLst>
                  <a:ext uri="{0D108BD9-81ED-4DB2-BD59-A6C34878D82A}">
                    <a16:rowId xmlns:a16="http://schemas.microsoft.com/office/drawing/2014/main" val="4167913574"/>
                  </a:ext>
                </a:extLst>
              </a:tr>
              <a:tr h="337075">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Content Creator(s)</a:t>
                      </a:r>
                    </a:p>
                    <a:p>
                      <a:pPr>
                        <a:lnSpc>
                          <a:spcPct val="107000"/>
                        </a:lnSpc>
                        <a:spcAft>
                          <a:spcPts val="800"/>
                        </a:spcAft>
                      </a:pPr>
                      <a:r>
                        <a:rPr lang="en-US" sz="1500">
                          <a:effectLst/>
                          <a:latin typeface="Calibri" panose="020F0502020204030204" pitchFamily="34" charset="0"/>
                          <a:cs typeface="Calibri" panose="020F0502020204030204" pitchFamily="34" charset="0"/>
                        </a:rPr>
                        <a:t>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7</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23.3%</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extLst>
                  <a:ext uri="{0D108BD9-81ED-4DB2-BD59-A6C34878D82A}">
                    <a16:rowId xmlns:a16="http://schemas.microsoft.com/office/drawing/2014/main" val="3003422357"/>
                  </a:ext>
                </a:extLst>
              </a:tr>
              <a:tr h="337075">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No voice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1</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tc>
                  <a:txBody>
                    <a:bodyPr/>
                    <a:lstStyle/>
                    <a:p>
                      <a:pPr>
                        <a:lnSpc>
                          <a:spcPct val="107000"/>
                        </a:lnSpc>
                        <a:spcAft>
                          <a:spcPts val="800"/>
                        </a:spcAft>
                      </a:pPr>
                      <a:r>
                        <a:rPr lang="en-US" sz="1500" dirty="0">
                          <a:effectLst/>
                          <a:latin typeface="Calibri" panose="020F0502020204030204" pitchFamily="34" charset="0"/>
                          <a:cs typeface="Calibri" panose="020F0502020204030204" pitchFamily="34" charset="0"/>
                        </a:rPr>
                        <a:t>3.3%</a:t>
                      </a:r>
                    </a:p>
                    <a:p>
                      <a:pPr>
                        <a:lnSpc>
                          <a:spcPct val="107000"/>
                        </a:lnSpc>
                        <a:spcAft>
                          <a:spcPts val="800"/>
                        </a:spcAft>
                      </a:pPr>
                      <a:r>
                        <a:rPr lang="en-US" sz="1500" dirty="0">
                          <a:effectLst/>
                          <a:latin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Calibri" panose="020F0502020204030204" pitchFamily="34" charset="0"/>
                      </a:endParaRPr>
                    </a:p>
                  </a:txBody>
                  <a:tcPr marL="51564" marR="51564" marT="0" marB="0"/>
                </a:tc>
                <a:extLst>
                  <a:ext uri="{0D108BD9-81ED-4DB2-BD59-A6C34878D82A}">
                    <a16:rowId xmlns:a16="http://schemas.microsoft.com/office/drawing/2014/main" val="1961101583"/>
                  </a:ext>
                </a:extLst>
              </a:tr>
            </a:tbl>
          </a:graphicData>
        </a:graphic>
      </p:graphicFrame>
      <p:graphicFrame>
        <p:nvGraphicFramePr>
          <p:cNvPr id="12" name="Table 11">
            <a:extLst>
              <a:ext uri="{FF2B5EF4-FFF2-40B4-BE49-F238E27FC236}">
                <a16:creationId xmlns:a16="http://schemas.microsoft.com/office/drawing/2014/main" id="{C12FE49E-38F5-6010-1DBF-BFF85745A672}"/>
              </a:ext>
            </a:extLst>
          </p:cNvPr>
          <p:cNvGraphicFramePr>
            <a:graphicFrameLocks noGrp="1"/>
          </p:cNvGraphicFramePr>
          <p:nvPr>
            <p:extLst>
              <p:ext uri="{D42A27DB-BD31-4B8C-83A1-F6EECF244321}">
                <p14:modId xmlns:p14="http://schemas.microsoft.com/office/powerpoint/2010/main" val="563166387"/>
              </p:ext>
            </p:extLst>
          </p:nvPr>
        </p:nvGraphicFramePr>
        <p:xfrm>
          <a:off x="809963" y="2523946"/>
          <a:ext cx="4958826" cy="3487443"/>
        </p:xfrm>
        <a:graphic>
          <a:graphicData uri="http://schemas.openxmlformats.org/drawingml/2006/table">
            <a:tbl>
              <a:tblPr firstRow="1" firstCol="1" bandRow="1">
                <a:tableStyleId>{BC89EF96-8CEA-46FF-86C4-4CE0E7609802}</a:tableStyleId>
              </a:tblPr>
              <a:tblGrid>
                <a:gridCol w="1652942">
                  <a:extLst>
                    <a:ext uri="{9D8B030D-6E8A-4147-A177-3AD203B41FA5}">
                      <a16:colId xmlns:a16="http://schemas.microsoft.com/office/drawing/2014/main" val="3643663977"/>
                    </a:ext>
                  </a:extLst>
                </a:gridCol>
                <a:gridCol w="1652942">
                  <a:extLst>
                    <a:ext uri="{9D8B030D-6E8A-4147-A177-3AD203B41FA5}">
                      <a16:colId xmlns:a16="http://schemas.microsoft.com/office/drawing/2014/main" val="2571543853"/>
                    </a:ext>
                  </a:extLst>
                </a:gridCol>
                <a:gridCol w="1652942">
                  <a:extLst>
                    <a:ext uri="{9D8B030D-6E8A-4147-A177-3AD203B41FA5}">
                      <a16:colId xmlns:a16="http://schemas.microsoft.com/office/drawing/2014/main" val="3853862354"/>
                    </a:ext>
                  </a:extLst>
                </a:gridCol>
              </a:tblGrid>
              <a:tr h="235779">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Type of video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 videos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788207301"/>
                  </a:ext>
                </a:extLst>
              </a:tr>
              <a:tr h="632179">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Video montage  </a:t>
                      </a:r>
                    </a:p>
                    <a:p>
                      <a:pPr>
                        <a:lnSpc>
                          <a:spcPct val="107000"/>
                        </a:lnSpc>
                        <a:spcAft>
                          <a:spcPts val="800"/>
                        </a:spcAft>
                      </a:pPr>
                      <a:r>
                        <a:rPr lang="en-US" sz="1500">
                          <a:effectLst/>
                          <a:latin typeface="Calibri" panose="020F0502020204030204" pitchFamily="34" charset="0"/>
                          <a:cs typeface="Calibri" panose="020F0502020204030204" pitchFamily="34" charset="0"/>
                        </a:rPr>
                        <a:t>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10</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33.3%</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35865888"/>
                  </a:ext>
                </a:extLst>
              </a:tr>
              <a:tr h="632179">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Still Photograph</a:t>
                      </a:r>
                    </a:p>
                    <a:p>
                      <a:pPr>
                        <a:lnSpc>
                          <a:spcPct val="107000"/>
                        </a:lnSpc>
                        <a:spcAft>
                          <a:spcPts val="800"/>
                        </a:spcAft>
                      </a:pPr>
                      <a:r>
                        <a:rPr lang="en-US" sz="1500">
                          <a:effectLst/>
                          <a:latin typeface="Calibri" panose="020F0502020204030204" pitchFamily="34" charset="0"/>
                          <a:cs typeface="Calibri" panose="020F0502020204030204" pitchFamily="34" charset="0"/>
                        </a:rPr>
                        <a:t>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6</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20%</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70128550"/>
                  </a:ext>
                </a:extLst>
              </a:tr>
              <a:tr h="632179">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Original content </a:t>
                      </a:r>
                    </a:p>
                    <a:p>
                      <a:pPr>
                        <a:lnSpc>
                          <a:spcPct val="107000"/>
                        </a:lnSpc>
                        <a:spcAft>
                          <a:spcPts val="800"/>
                        </a:spcAft>
                      </a:pPr>
                      <a:r>
                        <a:rPr lang="en-US" sz="1500">
                          <a:effectLst/>
                          <a:latin typeface="Calibri" panose="020F0502020204030204" pitchFamily="34" charset="0"/>
                          <a:cs typeface="Calibri" panose="020F0502020204030204" pitchFamily="34" charset="0"/>
                        </a:rPr>
                        <a:t>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7</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23.3%</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5655457"/>
                  </a:ext>
                </a:extLst>
              </a:tr>
              <a:tr h="632179">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Text only </a:t>
                      </a:r>
                    </a:p>
                    <a:p>
                      <a:pPr>
                        <a:lnSpc>
                          <a:spcPct val="107000"/>
                        </a:lnSpc>
                        <a:spcAft>
                          <a:spcPts val="800"/>
                        </a:spcAft>
                      </a:pPr>
                      <a:r>
                        <a:rPr lang="en-US" sz="1500">
                          <a:effectLst/>
                          <a:latin typeface="Calibri" panose="020F0502020204030204" pitchFamily="34" charset="0"/>
                          <a:cs typeface="Calibri" panose="020F0502020204030204" pitchFamily="34" charset="0"/>
                        </a:rPr>
                        <a:t>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1</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3.3%</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01346572"/>
                  </a:ext>
                </a:extLst>
              </a:tr>
              <a:tr h="632179">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Uploads of documentary excerpts  </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a:effectLst/>
                          <a:latin typeface="Calibri" panose="020F0502020204030204" pitchFamily="34" charset="0"/>
                          <a:cs typeface="Calibri" panose="020F0502020204030204" pitchFamily="34" charset="0"/>
                        </a:rPr>
                        <a:t>6</a:t>
                      </a:r>
                      <a:endParaRPr lang="en-US" sz="15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107000"/>
                        </a:lnSpc>
                        <a:spcAft>
                          <a:spcPts val="800"/>
                        </a:spcAft>
                      </a:pPr>
                      <a:r>
                        <a:rPr lang="en-US" sz="1500" dirty="0">
                          <a:effectLst/>
                          <a:latin typeface="Calibri" panose="020F0502020204030204" pitchFamily="34" charset="0"/>
                          <a:cs typeface="Calibri" panose="020F0502020204030204" pitchFamily="34" charset="0"/>
                        </a:rPr>
                        <a:t>20%</a:t>
                      </a:r>
                    </a:p>
                    <a:p>
                      <a:pPr>
                        <a:lnSpc>
                          <a:spcPct val="107000"/>
                        </a:lnSpc>
                        <a:spcAft>
                          <a:spcPts val="800"/>
                        </a:spcAft>
                      </a:pPr>
                      <a:r>
                        <a:rPr lang="en-US" sz="1500" dirty="0">
                          <a:effectLst/>
                          <a:latin typeface="Calibri" panose="020F0502020204030204" pitchFamily="34" charset="0"/>
                          <a:cs typeface="Calibri" panose="020F0502020204030204" pitchFamily="34" charset="0"/>
                        </a:rPr>
                        <a:t> </a:t>
                      </a:r>
                      <a:endParaRPr lang="en-US" sz="15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751985420"/>
                  </a:ext>
                </a:extLst>
              </a:tr>
            </a:tbl>
          </a:graphicData>
        </a:graphic>
      </p:graphicFrame>
      <p:sp>
        <p:nvSpPr>
          <p:cNvPr id="13" name="Content Placeholder 2">
            <a:extLst>
              <a:ext uri="{FF2B5EF4-FFF2-40B4-BE49-F238E27FC236}">
                <a16:creationId xmlns:a16="http://schemas.microsoft.com/office/drawing/2014/main" id="{D95D41FD-023E-AC6F-6A0A-FD12CDAFF0AB}"/>
              </a:ext>
            </a:extLst>
          </p:cNvPr>
          <p:cNvSpPr txBox="1">
            <a:spLocks/>
          </p:cNvSpPr>
          <p:nvPr/>
        </p:nvSpPr>
        <p:spPr>
          <a:xfrm>
            <a:off x="6254226" y="1828799"/>
            <a:ext cx="4572000" cy="381000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800" kern="1200">
                <a:solidFill>
                  <a:schemeClr val="tx1"/>
                </a:solidFill>
                <a:latin typeface="+mn-lt"/>
                <a:ea typeface="+mn-ea"/>
                <a:cs typeface="+mn-cs"/>
              </a:defRPr>
            </a:lvl9pPr>
          </a:lstStyle>
          <a:p>
            <a:r>
              <a:rPr lang="en-US" dirty="0"/>
              <a:t>Audio and Voice</a:t>
            </a:r>
          </a:p>
          <a:p>
            <a:endParaRPr lang="en-US" dirty="0"/>
          </a:p>
        </p:txBody>
      </p:sp>
    </p:spTree>
    <p:extLst>
      <p:ext uri="{BB962C8B-B14F-4D97-AF65-F5344CB8AC3E}">
        <p14:creationId xmlns:p14="http://schemas.microsoft.com/office/powerpoint/2010/main" val="3793077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DF385-4251-E5FA-AA12-3F5123C66512}"/>
              </a:ext>
            </a:extLst>
          </p:cNvPr>
          <p:cNvSpPr>
            <a:spLocks noGrp="1"/>
          </p:cNvSpPr>
          <p:nvPr>
            <p:ph type="title"/>
          </p:nvPr>
        </p:nvSpPr>
        <p:spPr/>
        <p:txBody>
          <a:bodyPr/>
          <a:lstStyle/>
          <a:p>
            <a:r>
              <a:rPr lang="en-US" dirty="0"/>
              <a:t>YouTube videos </a:t>
            </a:r>
          </a:p>
        </p:txBody>
      </p:sp>
      <p:sp>
        <p:nvSpPr>
          <p:cNvPr id="3" name="Text Placeholder 2">
            <a:extLst>
              <a:ext uri="{FF2B5EF4-FFF2-40B4-BE49-F238E27FC236}">
                <a16:creationId xmlns:a16="http://schemas.microsoft.com/office/drawing/2014/main" id="{3A147A02-7F5C-9AB4-6A1F-05A214FEF8D2}"/>
              </a:ext>
            </a:extLst>
          </p:cNvPr>
          <p:cNvSpPr>
            <a:spLocks noGrp="1"/>
          </p:cNvSpPr>
          <p:nvPr>
            <p:ph type="body" idx="1"/>
          </p:nvPr>
        </p:nvSpPr>
        <p:spPr/>
        <p:txBody>
          <a:bodyPr/>
          <a:lstStyle/>
          <a:p>
            <a:r>
              <a:rPr lang="en-US" dirty="0"/>
              <a:t>Comments analysis and two examples </a:t>
            </a:r>
          </a:p>
        </p:txBody>
      </p:sp>
    </p:spTree>
    <p:extLst>
      <p:ext uri="{BB962C8B-B14F-4D97-AF65-F5344CB8AC3E}">
        <p14:creationId xmlns:p14="http://schemas.microsoft.com/office/powerpoint/2010/main" val="87482143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0270" y="-75585"/>
            <a:ext cx="9601200" cy="1142385"/>
          </a:xfrm>
        </p:spPr>
        <p:txBody>
          <a:bodyPr>
            <a:normAutofit/>
          </a:bodyPr>
          <a:lstStyle/>
          <a:p>
            <a:r>
              <a:rPr lang="en-US" sz="2500" dirty="0"/>
              <a:t>YouTube comments analysis “</a:t>
            </a:r>
            <a:r>
              <a:rPr lang="en-US" sz="2500" dirty="0">
                <a:hlinkClick r:id="rId2"/>
              </a:rPr>
              <a:t>People aren’t Good</a:t>
            </a:r>
            <a:r>
              <a:rPr lang="en-US" sz="2500" dirty="0"/>
              <a:t>” – 2,065 comments (last consulted 31.05.2022)</a:t>
            </a:r>
          </a:p>
        </p:txBody>
      </p:sp>
      <p:pic>
        <p:nvPicPr>
          <p:cNvPr id="12" name="Content Placeholder 11">
            <a:extLst>
              <a:ext uri="{FF2B5EF4-FFF2-40B4-BE49-F238E27FC236}">
                <a16:creationId xmlns:a16="http://schemas.microsoft.com/office/drawing/2014/main" id="{63A64019-3B7C-A9F6-5102-3E7C7FB05F24}"/>
              </a:ext>
            </a:extLst>
          </p:cNvPr>
          <p:cNvPicPr>
            <a:picLocks noGrp="1" noChangeAspect="1"/>
          </p:cNvPicPr>
          <p:nvPr>
            <p:ph idx="1"/>
          </p:nvPr>
        </p:nvPicPr>
        <p:blipFill rotWithShape="1">
          <a:blip r:embed="rId3"/>
          <a:srcRect t="11765" b="4471"/>
          <a:stretch/>
        </p:blipFill>
        <p:spPr>
          <a:xfrm>
            <a:off x="1159879" y="1169458"/>
            <a:ext cx="10159995" cy="4787153"/>
          </a:xfrm>
        </p:spPr>
      </p:pic>
      <p:sp>
        <p:nvSpPr>
          <p:cNvPr id="10" name="TextBox 9">
            <a:extLst>
              <a:ext uri="{FF2B5EF4-FFF2-40B4-BE49-F238E27FC236}">
                <a16:creationId xmlns:a16="http://schemas.microsoft.com/office/drawing/2014/main" id="{DBFEBDAB-1B64-E630-AE72-08D0B8CE166D}"/>
              </a:ext>
            </a:extLst>
          </p:cNvPr>
          <p:cNvSpPr txBox="1"/>
          <p:nvPr/>
        </p:nvSpPr>
        <p:spPr>
          <a:xfrm>
            <a:off x="2649071" y="6059269"/>
            <a:ext cx="6104964" cy="646331"/>
          </a:xfrm>
          <a:prstGeom prst="rect">
            <a:avLst/>
          </a:prstGeom>
          <a:noFill/>
        </p:spPr>
        <p:txBody>
          <a:bodyPr wrap="square">
            <a:spAutoFit/>
          </a:bodyPr>
          <a:lstStyle/>
          <a:p>
            <a:r>
              <a:rPr lang="en-US" dirty="0"/>
              <a:t>https://voyant-tools.org/?corpus=52fa4f6cffc30fff6cef61b29e92a6af</a:t>
            </a:r>
          </a:p>
        </p:txBody>
      </p:sp>
    </p:spTree>
    <p:extLst>
      <p:ext uri="{BB962C8B-B14F-4D97-AF65-F5344CB8AC3E}">
        <p14:creationId xmlns:p14="http://schemas.microsoft.com/office/powerpoint/2010/main" val="1476019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877ED-458B-EAFE-092E-A3F3EE622A60}"/>
              </a:ext>
            </a:extLst>
          </p:cNvPr>
          <p:cNvSpPr>
            <a:spLocks noGrp="1"/>
          </p:cNvSpPr>
          <p:nvPr>
            <p:ph type="title"/>
          </p:nvPr>
        </p:nvSpPr>
        <p:spPr>
          <a:xfrm>
            <a:off x="1295400" y="190089"/>
            <a:ext cx="9601200" cy="1142385"/>
          </a:xfrm>
        </p:spPr>
        <p:txBody>
          <a:bodyPr/>
          <a:lstStyle/>
          <a:p>
            <a:r>
              <a:rPr lang="en-US" dirty="0"/>
              <a:t>YouTube videos: “The Crunch” re-performed</a:t>
            </a:r>
          </a:p>
        </p:txBody>
      </p:sp>
      <p:pic>
        <p:nvPicPr>
          <p:cNvPr id="7" name="Bukowski reperformed">
            <a:hlinkClick r:id="" action="ppaction://media"/>
            <a:extLst>
              <a:ext uri="{FF2B5EF4-FFF2-40B4-BE49-F238E27FC236}">
                <a16:creationId xmlns:a16="http://schemas.microsoft.com/office/drawing/2014/main" id="{ED86F61D-D3D2-35F6-BFBD-117BA4F323E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709069" y="1524000"/>
            <a:ext cx="6773862" cy="3810000"/>
          </a:xfrm>
        </p:spPr>
      </p:pic>
      <p:sp>
        <p:nvSpPr>
          <p:cNvPr id="3" name="TextBox 2">
            <a:extLst>
              <a:ext uri="{FF2B5EF4-FFF2-40B4-BE49-F238E27FC236}">
                <a16:creationId xmlns:a16="http://schemas.microsoft.com/office/drawing/2014/main" id="{9E5857A6-6262-F9AD-C2BD-AF45D43E53F1}"/>
              </a:ext>
            </a:extLst>
          </p:cNvPr>
          <p:cNvSpPr txBox="1"/>
          <p:nvPr/>
        </p:nvSpPr>
        <p:spPr>
          <a:xfrm>
            <a:off x="1030941" y="5593976"/>
            <a:ext cx="9722224" cy="923330"/>
          </a:xfrm>
          <a:prstGeom prst="rect">
            <a:avLst/>
          </a:prstGeom>
          <a:noFill/>
        </p:spPr>
        <p:txBody>
          <a:bodyPr wrap="square" rtlCol="0">
            <a:spAutoFit/>
          </a:bodyPr>
          <a:lstStyle/>
          <a:p>
            <a:r>
              <a:rPr lang="en-US" dirty="0"/>
              <a:t>Excerpts from: </a:t>
            </a:r>
          </a:p>
          <a:p>
            <a:r>
              <a:rPr lang="en-US" dirty="0"/>
              <a:t>Video 1: </a:t>
            </a:r>
            <a:r>
              <a:rPr lang="en-US" dirty="0">
                <a:hlinkClick r:id="rId5"/>
              </a:rPr>
              <a:t>“The Crunch narrated by Charles Bukowski”</a:t>
            </a:r>
            <a:r>
              <a:rPr lang="en-US" dirty="0"/>
              <a:t>, AJ Ox, </a:t>
            </a:r>
            <a:r>
              <a:rPr lang="en-US" dirty="0" err="1"/>
              <a:t>Youtube</a:t>
            </a:r>
            <a:r>
              <a:rPr lang="en-US" dirty="0"/>
              <a:t> (2012)</a:t>
            </a:r>
          </a:p>
          <a:p>
            <a:r>
              <a:rPr lang="en-US" dirty="0"/>
              <a:t>Video 2: </a:t>
            </a:r>
            <a:r>
              <a:rPr lang="en-US" dirty="0">
                <a:hlinkClick r:id="rId6"/>
              </a:rPr>
              <a:t>“The Crunch by (Charles Bukowski) x Kids (1995)”, </a:t>
            </a:r>
            <a:r>
              <a:rPr lang="en-US" dirty="0" err="1"/>
              <a:t>ClydeCreates</a:t>
            </a:r>
            <a:r>
              <a:rPr lang="en-US" dirty="0"/>
              <a:t>, YouTube (2020)</a:t>
            </a:r>
          </a:p>
        </p:txBody>
      </p:sp>
    </p:spTree>
    <p:extLst>
      <p:ext uri="{BB962C8B-B14F-4D97-AF65-F5344CB8AC3E}">
        <p14:creationId xmlns:p14="http://schemas.microsoft.com/office/powerpoint/2010/main" val="4106939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E5426-552D-B9F1-B4C1-4483E04F923F}"/>
              </a:ext>
            </a:extLst>
          </p:cNvPr>
          <p:cNvSpPr>
            <a:spLocks noGrp="1"/>
          </p:cNvSpPr>
          <p:nvPr>
            <p:ph type="title"/>
          </p:nvPr>
        </p:nvSpPr>
        <p:spPr/>
        <p:txBody>
          <a:bodyPr/>
          <a:lstStyle/>
          <a:p>
            <a:r>
              <a:rPr lang="en-US" dirty="0" err="1"/>
              <a:t>VideoPad</a:t>
            </a:r>
            <a:r>
              <a:rPr lang="en-US" dirty="0"/>
              <a:t> sequence image/audio comparisons </a:t>
            </a:r>
          </a:p>
        </p:txBody>
      </p:sp>
      <p:pic>
        <p:nvPicPr>
          <p:cNvPr id="1025" name="Picture 4">
            <a:extLst>
              <a:ext uri="{FF2B5EF4-FFF2-40B4-BE49-F238E27FC236}">
                <a16:creationId xmlns:a16="http://schemas.microsoft.com/office/drawing/2014/main" id="{B14395F7-D4F2-56E5-416C-C72B4B8C43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411" t="65640" r="3333" b="12479"/>
          <a:stretch>
            <a:fillRect/>
          </a:stretch>
        </p:blipFill>
        <p:spPr bwMode="auto">
          <a:xfrm>
            <a:off x="1866754" y="2137940"/>
            <a:ext cx="8420532" cy="12055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84B971-74A5-6421-D8D1-41B4257466FE}"/>
              </a:ext>
            </a:extLst>
          </p:cNvPr>
          <p:cNvSpPr>
            <a:spLocks noChangeArrowheads="1"/>
          </p:cNvSpPr>
          <p:nvPr/>
        </p:nvSpPr>
        <p:spPr bwMode="auto">
          <a:xfrm>
            <a:off x="2707342" y="15891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Rectangle 4">
            <a:extLst>
              <a:ext uri="{FF2B5EF4-FFF2-40B4-BE49-F238E27FC236}">
                <a16:creationId xmlns:a16="http://schemas.microsoft.com/office/drawing/2014/main" id="{30BABF09-2FEA-8E33-AEDC-495A6821747B}"/>
              </a:ext>
            </a:extLst>
          </p:cNvPr>
          <p:cNvSpPr>
            <a:spLocks noChangeArrowheads="1"/>
          </p:cNvSpPr>
          <p:nvPr/>
        </p:nvSpPr>
        <p:spPr bwMode="auto">
          <a:xfrm>
            <a:off x="2707342" y="273218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id="{67DECE1C-E236-8AD1-F831-F2FA09491E31}"/>
              </a:ext>
            </a:extLst>
          </p:cNvPr>
          <p:cNvPicPr>
            <a:picLocks noChangeAspect="1"/>
          </p:cNvPicPr>
          <p:nvPr/>
        </p:nvPicPr>
        <p:blipFill rotWithShape="1">
          <a:blip r:embed="rId3"/>
          <a:srcRect l="10770" t="66325" r="15513" b="14302"/>
          <a:stretch/>
        </p:blipFill>
        <p:spPr bwMode="auto">
          <a:xfrm>
            <a:off x="1866754" y="4029307"/>
            <a:ext cx="8420532" cy="1244879"/>
          </a:xfrm>
          <a:prstGeom prst="rect">
            <a:avLst/>
          </a:prstGeom>
          <a:ln>
            <a:noFill/>
          </a:ln>
          <a:extLst>
            <a:ext uri="{53640926-AAD7-44D8-BBD7-CCE9431645EC}">
              <a14:shadowObscured xmlns:a14="http://schemas.microsoft.com/office/drawing/2010/main"/>
            </a:ext>
          </a:extLst>
        </p:spPr>
      </p:pic>
      <p:sp>
        <p:nvSpPr>
          <p:cNvPr id="7" name="TextBox 6">
            <a:extLst>
              <a:ext uri="{FF2B5EF4-FFF2-40B4-BE49-F238E27FC236}">
                <a16:creationId xmlns:a16="http://schemas.microsoft.com/office/drawing/2014/main" id="{81211D21-20C4-BD44-9B97-58839D4389F5}"/>
              </a:ext>
            </a:extLst>
          </p:cNvPr>
          <p:cNvSpPr txBox="1"/>
          <p:nvPr/>
        </p:nvSpPr>
        <p:spPr>
          <a:xfrm>
            <a:off x="1866753" y="3429000"/>
            <a:ext cx="4146119" cy="369332"/>
          </a:xfrm>
          <a:prstGeom prst="rect">
            <a:avLst/>
          </a:prstGeom>
          <a:noFill/>
        </p:spPr>
        <p:txBody>
          <a:bodyPr wrap="square" rtlCol="0">
            <a:spAutoFit/>
          </a:bodyPr>
          <a:lstStyle/>
          <a:p>
            <a:r>
              <a:rPr lang="en-US" dirty="0"/>
              <a:t>“The Crunch” by Bukowski – Video 1 </a:t>
            </a:r>
          </a:p>
        </p:txBody>
      </p:sp>
      <p:sp>
        <p:nvSpPr>
          <p:cNvPr id="12" name="TextBox 11">
            <a:extLst>
              <a:ext uri="{FF2B5EF4-FFF2-40B4-BE49-F238E27FC236}">
                <a16:creationId xmlns:a16="http://schemas.microsoft.com/office/drawing/2014/main" id="{03C8DB81-7381-A771-7A21-2A23839ACCA3}"/>
              </a:ext>
            </a:extLst>
          </p:cNvPr>
          <p:cNvSpPr txBox="1"/>
          <p:nvPr/>
        </p:nvSpPr>
        <p:spPr>
          <a:xfrm>
            <a:off x="1866754" y="5505161"/>
            <a:ext cx="4072228" cy="369332"/>
          </a:xfrm>
          <a:prstGeom prst="rect">
            <a:avLst/>
          </a:prstGeom>
          <a:noFill/>
        </p:spPr>
        <p:txBody>
          <a:bodyPr wrap="square" rtlCol="0">
            <a:spAutoFit/>
          </a:bodyPr>
          <a:lstStyle/>
          <a:p>
            <a:r>
              <a:rPr lang="en-US" dirty="0"/>
              <a:t>“The Crunch” by Bukowski – Video 2 </a:t>
            </a:r>
          </a:p>
        </p:txBody>
      </p:sp>
    </p:spTree>
    <p:extLst>
      <p:ext uri="{BB962C8B-B14F-4D97-AF65-F5344CB8AC3E}">
        <p14:creationId xmlns:p14="http://schemas.microsoft.com/office/powerpoint/2010/main" val="96432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625927"/>
            <a:ext cx="9601200" cy="1142385"/>
          </a:xfrm>
        </p:spPr>
        <p:txBody>
          <a:bodyPr/>
          <a:lstStyle/>
          <a:p>
            <a:r>
              <a:rPr lang="en-US" dirty="0"/>
              <a:t>Conclusion </a:t>
            </a:r>
            <a:br>
              <a:rPr lang="en-US" dirty="0"/>
            </a:br>
            <a:endParaRPr lang="en-US" dirty="0"/>
          </a:p>
        </p:txBody>
      </p:sp>
      <p:sp>
        <p:nvSpPr>
          <p:cNvPr id="3" name="Content Placeholder 3">
            <a:extLst>
              <a:ext uri="{FF2B5EF4-FFF2-40B4-BE49-F238E27FC236}">
                <a16:creationId xmlns:a16="http://schemas.microsoft.com/office/drawing/2014/main" id="{8713A8EC-8CBD-9ECC-82EB-50057B5BE3A1}"/>
              </a:ext>
            </a:extLst>
          </p:cNvPr>
          <p:cNvSpPr txBox="1">
            <a:spLocks/>
          </p:cNvSpPr>
          <p:nvPr/>
        </p:nvSpPr>
        <p:spPr>
          <a:xfrm>
            <a:off x="1295400" y="2503713"/>
            <a:ext cx="4572000" cy="3287487"/>
          </a:xfrm>
          <a:prstGeom prst="rect">
            <a:avLst/>
          </a:prstGeom>
        </p:spPr>
        <p:txBody>
          <a:bodyPr/>
          <a:lstStyle>
            <a:lvl1pPr marL="228600" indent="-228600" algn="l" defTabSz="914400" rtl="0" eaLnBrk="1" latinLnBrk="0" hangingPunct="1">
              <a:lnSpc>
                <a:spcPct val="90000"/>
              </a:lnSpc>
              <a:spcBef>
                <a:spcPts val="1800"/>
              </a:spcBef>
              <a:buClr>
                <a:schemeClr val="accent1">
                  <a:lumMod val="75000"/>
                </a:schemeClr>
              </a:buClr>
              <a:buSzPct val="100000"/>
              <a:buFont typeface="Arial" pitchFamily="34" charset="0"/>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1200"/>
              </a:spcBef>
              <a:buClr>
                <a:schemeClr val="accent1">
                  <a:lumMod val="75000"/>
                </a:schemeClr>
              </a:buClr>
              <a:buSzPct val="100000"/>
              <a:buFont typeface="Arial" pitchFamily="34" charset="0"/>
              <a:buChar char="▪"/>
              <a:defRPr sz="1800" kern="1200">
                <a:solidFill>
                  <a:schemeClr val="tx1"/>
                </a:solidFill>
                <a:latin typeface="+mn-lt"/>
                <a:ea typeface="+mn-ea"/>
                <a:cs typeface="+mn-cs"/>
              </a:defRPr>
            </a:lvl2pPr>
            <a:lvl3pPr marL="685800" indent="-179388" algn="l" defTabSz="914400" rtl="0" eaLnBrk="1" latinLnBrk="0" hangingPunct="1">
              <a:lnSpc>
                <a:spcPct val="90000"/>
              </a:lnSpc>
              <a:spcBef>
                <a:spcPts val="800"/>
              </a:spcBef>
              <a:buClr>
                <a:schemeClr val="accent1">
                  <a:lumMod val="75000"/>
                </a:schemeClr>
              </a:buClr>
              <a:buSzPct val="100000"/>
              <a:buFont typeface="Arial" pitchFamily="34" charset="0"/>
              <a:buChar char="▪"/>
              <a:defRPr sz="1600" kern="1200">
                <a:solidFill>
                  <a:schemeClr val="tx1"/>
                </a:solidFill>
                <a:latin typeface="+mn-lt"/>
                <a:ea typeface="+mn-ea"/>
                <a:cs typeface="+mn-cs"/>
              </a:defRPr>
            </a:lvl3pPr>
            <a:lvl4pPr marL="914400" indent="-182880" algn="l" defTabSz="914400" rtl="0" eaLnBrk="1" latinLnBrk="0" hangingPunct="1">
              <a:lnSpc>
                <a:spcPct val="90000"/>
              </a:lnSpc>
              <a:spcBef>
                <a:spcPts val="8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4pPr>
            <a:lvl5pPr marL="11430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5pPr>
            <a:lvl6pPr marL="13716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6pPr>
            <a:lvl7pPr marL="1600200" indent="-179388"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Clr>
                <a:schemeClr val="accent1">
                  <a:lumMod val="75000"/>
                </a:schemeClr>
              </a:buClr>
              <a:buSzPct val="100000"/>
              <a:buFont typeface="Arial" pitchFamily="34" charset="0"/>
              <a:buChar char="▪"/>
              <a:defRPr sz="1400" kern="1200">
                <a:solidFill>
                  <a:schemeClr val="tx1"/>
                </a:solidFill>
                <a:latin typeface="+mn-lt"/>
                <a:ea typeface="+mn-ea"/>
                <a:cs typeface="+mn-cs"/>
              </a:defRPr>
            </a:lvl8pPr>
            <a:lvl9pPr marL="1878012" indent="0" algn="l" defTabSz="914400" rtl="0" eaLnBrk="1" latinLnBrk="0" hangingPunct="1">
              <a:lnSpc>
                <a:spcPct val="90000"/>
              </a:lnSpc>
              <a:spcBef>
                <a:spcPts val="600"/>
              </a:spcBef>
              <a:buClr>
                <a:schemeClr val="accent1">
                  <a:lumMod val="75000"/>
                </a:schemeClr>
              </a:buClr>
              <a:buSzPct val="100000"/>
              <a:buFont typeface="Arial" pitchFamily="34" charset="0"/>
              <a:buNone/>
              <a:defRPr sz="1400" kern="1200">
                <a:solidFill>
                  <a:schemeClr val="tx1"/>
                </a:solidFill>
                <a:latin typeface="+mn-lt"/>
                <a:ea typeface="+mn-ea"/>
                <a:cs typeface="+mn-cs"/>
              </a:defRPr>
            </a:lvl9pPr>
          </a:lstStyle>
          <a:p>
            <a:endParaRPr lang="en-US" dirty="0"/>
          </a:p>
        </p:txBody>
      </p:sp>
      <p:sp>
        <p:nvSpPr>
          <p:cNvPr id="4" name="TextBox 3">
            <a:extLst>
              <a:ext uri="{FF2B5EF4-FFF2-40B4-BE49-F238E27FC236}">
                <a16:creationId xmlns:a16="http://schemas.microsoft.com/office/drawing/2014/main" id="{D925C657-4286-10C6-2D0E-40B8E2E202DC}"/>
              </a:ext>
            </a:extLst>
          </p:cNvPr>
          <p:cNvSpPr txBox="1"/>
          <p:nvPr/>
        </p:nvSpPr>
        <p:spPr>
          <a:xfrm>
            <a:off x="1143000" y="1926771"/>
            <a:ext cx="9601201" cy="2015936"/>
          </a:xfrm>
          <a:prstGeom prst="rect">
            <a:avLst/>
          </a:prstGeom>
          <a:noFill/>
        </p:spPr>
        <p:txBody>
          <a:bodyPr wrap="square" rtlCol="0">
            <a:spAutoFit/>
          </a:bodyPr>
          <a:lstStyle/>
          <a:p>
            <a:pPr marL="285750" indent="-285750">
              <a:buFontTx/>
              <a:buChar char="-"/>
            </a:pPr>
            <a:r>
              <a:rPr lang="en-US" sz="2500" dirty="0"/>
              <a:t>Extraction of image/audio corpus, metadata processing</a:t>
            </a:r>
          </a:p>
          <a:p>
            <a:r>
              <a:rPr lang="en-US" sz="2500" dirty="0"/>
              <a:t>- Vectorization of images and texts (+audio) (captions);</a:t>
            </a:r>
          </a:p>
          <a:p>
            <a:r>
              <a:rPr lang="en-US" sz="2500" dirty="0"/>
              <a:t>- Comparison and search for similarities and duplicates between images (ImageJ);</a:t>
            </a:r>
          </a:p>
          <a:p>
            <a:r>
              <a:rPr lang="en-US" sz="2500" dirty="0"/>
              <a:t>- Visualization and classification (D3.js, UMAP);</a:t>
            </a:r>
          </a:p>
        </p:txBody>
      </p:sp>
    </p:spTree>
    <p:extLst>
      <p:ext uri="{BB962C8B-B14F-4D97-AF65-F5344CB8AC3E}">
        <p14:creationId xmlns:p14="http://schemas.microsoft.com/office/powerpoint/2010/main" val="452733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396A9-3A7E-6391-E111-7C25EC42AB88}"/>
              </a:ext>
            </a:extLst>
          </p:cNvPr>
          <p:cNvSpPr>
            <a:spLocks noGrp="1"/>
          </p:cNvSpPr>
          <p:nvPr>
            <p:ph type="title"/>
          </p:nvPr>
        </p:nvSpPr>
        <p:spPr/>
        <p:txBody>
          <a:bodyPr/>
          <a:lstStyle/>
          <a:p>
            <a:r>
              <a:rPr lang="en-US" dirty="0"/>
              <a:t>Thank you </a:t>
            </a:r>
          </a:p>
        </p:txBody>
      </p:sp>
      <p:sp>
        <p:nvSpPr>
          <p:cNvPr id="3" name="TextBox 2">
            <a:extLst>
              <a:ext uri="{FF2B5EF4-FFF2-40B4-BE49-F238E27FC236}">
                <a16:creationId xmlns:a16="http://schemas.microsoft.com/office/drawing/2014/main" id="{3C929583-C74F-A6E3-C52E-869E99146737}"/>
              </a:ext>
            </a:extLst>
          </p:cNvPr>
          <p:cNvSpPr txBox="1"/>
          <p:nvPr/>
        </p:nvSpPr>
        <p:spPr>
          <a:xfrm>
            <a:off x="1425388" y="2501153"/>
            <a:ext cx="6158753" cy="2031325"/>
          </a:xfrm>
          <a:prstGeom prst="rect">
            <a:avLst/>
          </a:prstGeom>
          <a:noFill/>
        </p:spPr>
        <p:txBody>
          <a:bodyPr wrap="square" rtlCol="0">
            <a:spAutoFit/>
          </a:bodyPr>
          <a:lstStyle/>
          <a:p>
            <a:r>
              <a:rPr lang="en-US" dirty="0"/>
              <a:t>Amélie Macaud, Ph.D. </a:t>
            </a:r>
          </a:p>
          <a:p>
            <a:endParaRPr lang="en-US" dirty="0"/>
          </a:p>
          <a:p>
            <a:r>
              <a:rPr lang="en-US" dirty="0" err="1"/>
              <a:t>Climas</a:t>
            </a:r>
            <a:r>
              <a:rPr lang="en-US" dirty="0"/>
              <a:t> EA 4196</a:t>
            </a:r>
          </a:p>
          <a:p>
            <a:r>
              <a:rPr lang="en-US" dirty="0"/>
              <a:t>University Bordeaux Montaigne </a:t>
            </a:r>
          </a:p>
          <a:p>
            <a:endParaRPr lang="en-US" dirty="0"/>
          </a:p>
          <a:p>
            <a:r>
              <a:rPr lang="en-US" dirty="0">
                <a:hlinkClick r:id="rId2"/>
              </a:rPr>
              <a:t>Amelie.Macaud@etu.u-Bordeaux-Montaigne.fr</a:t>
            </a:r>
            <a:endParaRPr lang="en-US" dirty="0"/>
          </a:p>
          <a:p>
            <a:r>
              <a:rPr lang="en-US" dirty="0">
                <a:hlinkClick r:id="rId3"/>
              </a:rPr>
              <a:t>Amelie.macaud@gmail.com</a:t>
            </a:r>
            <a:r>
              <a:rPr lang="en-US" dirty="0"/>
              <a:t> </a:t>
            </a:r>
          </a:p>
        </p:txBody>
      </p:sp>
      <p:pic>
        <p:nvPicPr>
          <p:cNvPr id="4" name="Picture 3">
            <a:extLst>
              <a:ext uri="{FF2B5EF4-FFF2-40B4-BE49-F238E27FC236}">
                <a16:creationId xmlns:a16="http://schemas.microsoft.com/office/drawing/2014/main" id="{25A647F8-D359-D045-EDFB-D209284B1471}"/>
              </a:ext>
            </a:extLst>
          </p:cNvPr>
          <p:cNvPicPr>
            <a:picLocks noChangeAspect="1"/>
          </p:cNvPicPr>
          <p:nvPr/>
        </p:nvPicPr>
        <p:blipFill rotWithShape="1">
          <a:blip r:embed="rId4"/>
          <a:srcRect l="11985" t="12287" r="13530" b="74200"/>
          <a:stretch/>
        </p:blipFill>
        <p:spPr>
          <a:xfrm>
            <a:off x="1815352" y="5047129"/>
            <a:ext cx="9081248" cy="926726"/>
          </a:xfrm>
          <a:prstGeom prst="rect">
            <a:avLst/>
          </a:prstGeom>
        </p:spPr>
      </p:pic>
    </p:spTree>
    <p:extLst>
      <p:ext uri="{BB962C8B-B14F-4D97-AF65-F5344CB8AC3E}">
        <p14:creationId xmlns:p14="http://schemas.microsoft.com/office/powerpoint/2010/main" val="207781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Charles Bukowski’s poetry re-performed online </a:t>
            </a:r>
          </a:p>
        </p:txBody>
      </p:sp>
      <p:sp>
        <p:nvSpPr>
          <p:cNvPr id="3" name="Content Placeholder 2"/>
          <p:cNvSpPr>
            <a:spLocks noGrp="1"/>
          </p:cNvSpPr>
          <p:nvPr>
            <p:ph idx="1"/>
          </p:nvPr>
        </p:nvSpPr>
        <p:spPr/>
        <p:txBody>
          <a:bodyPr>
            <a:normAutofit lnSpcReduction="10000"/>
          </a:bodyPr>
          <a:lstStyle/>
          <a:p>
            <a:r>
              <a:rPr lang="en-US" sz="1800" b="1" dirty="0">
                <a:solidFill>
                  <a:srgbClr val="3A343A"/>
                </a:solidFill>
                <a:latin typeface="Times New Roman" panose="02020603050405020304" pitchFamily="18" charset="0"/>
                <a:ea typeface="Calibri" panose="020F0502020204030204" pitchFamily="34" charset="0"/>
                <a:cs typeface="Times New Roman" panose="02020603050405020304" pitchFamily="18" charset="0"/>
              </a:rPr>
              <a:t>Remediation </a:t>
            </a:r>
            <a:endParaRPr lang="en-US" sz="1800" dirty="0">
              <a:solidFill>
                <a:srgbClr val="3A343A"/>
              </a:solidFill>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r>
              <a:rPr lang="en-US" sz="1800" dirty="0">
                <a:solidFill>
                  <a:srgbClr val="3A343A"/>
                </a:solidFill>
                <a:latin typeface="Times New Roman" panose="02020603050405020304" pitchFamily="18" charset="0"/>
                <a:ea typeface="Calibri" panose="020F0502020204030204" pitchFamily="34" charset="0"/>
                <a:cs typeface="Times New Roman" panose="02020603050405020304" pitchFamily="18" charset="0"/>
              </a:rPr>
              <a:t>“</a:t>
            </a:r>
            <a:r>
              <a:rPr lang="en-US" sz="1800" dirty="0">
                <a:solidFill>
                  <a:srgbClr val="3A343A"/>
                </a:solidFill>
                <a:effectLst/>
                <a:latin typeface="Times New Roman" panose="02020603050405020304" pitchFamily="18" charset="0"/>
                <a:ea typeface="Calibri" panose="020F0502020204030204" pitchFamily="34" charset="0"/>
                <a:cs typeface="Times New Roman" panose="02020603050405020304" pitchFamily="18" charset="0"/>
              </a:rPr>
              <a:t>the way in which one medium is seen by our culture as reforming or improving upon another”(59); it is ‘the formal logic by which new media refashion prior media forms’ (273).</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indent="0">
              <a:buNone/>
            </a:pP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Bolter, D., </a:t>
            </a:r>
            <a:r>
              <a:rPr lang="en-US" sz="1800" dirty="0" err="1">
                <a:effectLst/>
                <a:latin typeface="Times New Roman" panose="02020603050405020304" pitchFamily="18" charset="0"/>
                <a:ea typeface="Calibri" panose="020F0502020204030204" pitchFamily="34" charset="0"/>
                <a:cs typeface="Times New Roman" panose="02020603050405020304" pitchFamily="18" charset="0"/>
              </a:rPr>
              <a:t>Grusin</a:t>
            </a:r>
            <a:r>
              <a:rPr lang="en-US" sz="1800" dirty="0">
                <a:effectLst/>
                <a:latin typeface="Times New Roman" panose="02020603050405020304" pitchFamily="18" charset="0"/>
                <a:ea typeface="Calibri" panose="020F0502020204030204" pitchFamily="34" charset="0"/>
                <a:cs typeface="Times New Roman" panose="02020603050405020304" pitchFamily="18" charset="0"/>
              </a:rPr>
              <a:t>, R. (2000), </a:t>
            </a:r>
            <a:r>
              <a:rPr lang="en-US" sz="1800" i="1" dirty="0">
                <a:effectLst/>
                <a:latin typeface="Times New Roman" panose="02020603050405020304" pitchFamily="18" charset="0"/>
                <a:ea typeface="Calibri" panose="020F0502020204030204" pitchFamily="34" charset="0"/>
                <a:cs typeface="Times New Roman" panose="02020603050405020304" pitchFamily="18" charset="0"/>
              </a:rPr>
              <a:t>Remediation: Understandin</a:t>
            </a:r>
            <a:r>
              <a:rPr lang="en-US" sz="1800" i="1" dirty="0">
                <a:latin typeface="Times New Roman" panose="02020603050405020304" pitchFamily="18" charset="0"/>
                <a:ea typeface="Calibri" panose="020F0502020204030204" pitchFamily="34" charset="0"/>
                <a:cs typeface="Times New Roman" panose="02020603050405020304" pitchFamily="18" charset="0"/>
              </a:rPr>
              <a:t>g New Media</a:t>
            </a:r>
            <a:r>
              <a:rPr lang="en-US" sz="1800" dirty="0">
                <a:latin typeface="Times New Roman" panose="02020603050405020304" pitchFamily="18" charset="0"/>
                <a:ea typeface="Calibri" panose="020F0502020204030204" pitchFamily="34" charset="0"/>
                <a:cs typeface="Times New Roman" panose="02020603050405020304" pitchFamily="18" charset="0"/>
              </a:rPr>
              <a:t>, Cambridge: MIT Press. </a:t>
            </a: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en-US" sz="1800" b="1" dirty="0" err="1">
                <a:latin typeface="Times New Roman" panose="02020603050405020304" pitchFamily="18" charset="0"/>
                <a:cs typeface="Times New Roman" panose="02020603050405020304" pitchFamily="18" charset="0"/>
              </a:rPr>
              <a:t>Youtube</a:t>
            </a:r>
            <a:r>
              <a:rPr lang="en-US" sz="1800" dirty="0">
                <a:latin typeface="Times New Roman" panose="02020603050405020304" pitchFamily="18" charset="0"/>
                <a:cs typeface="Times New Roman" panose="02020603050405020304" pitchFamily="18" charset="0"/>
              </a:rPr>
              <a:t> </a:t>
            </a:r>
          </a:p>
          <a:p>
            <a:pPr marL="0" indent="0">
              <a:buNone/>
            </a:pPr>
            <a:r>
              <a:rPr lang="en-US" sz="1800" dirty="0">
                <a:latin typeface="Times New Roman" panose="02020603050405020304" pitchFamily="18" charset="0"/>
                <a:cs typeface="Times New Roman" panose="02020603050405020304" pitchFamily="18" charset="0"/>
              </a:rPr>
              <a:t>“YouTube’s immense popularity has created various forms of public and informal collections and archives that have allowed us greater access to overwhelming amounts of moving image media and data, including materials that extend beyond YouTube.” (196)</a:t>
            </a:r>
          </a:p>
          <a:p>
            <a:pPr marL="0" indent="0" algn="l">
              <a:buNone/>
            </a:pPr>
            <a:r>
              <a:rPr lang="en-US" sz="1600" i="0" u="none" strike="noStrike" baseline="0" dirty="0">
                <a:solidFill>
                  <a:srgbClr val="000000"/>
                </a:solidFill>
                <a:latin typeface="Times New Roman" panose="02020603050405020304" pitchFamily="18" charset="0"/>
                <a:cs typeface="Times New Roman" panose="02020603050405020304" pitchFamily="18" charset="0"/>
              </a:rPr>
              <a:t>Tran, T. (2016) Coding and Visualizing the Beauty in Hating Michelle Phan: Exploratory Experiments with YouTube, Images, and Discussion Boards, in </a:t>
            </a:r>
            <a:r>
              <a:rPr lang="en-US" sz="1600" i="1" u="none" strike="noStrike" baseline="0" dirty="0">
                <a:solidFill>
                  <a:srgbClr val="000000"/>
                </a:solidFill>
                <a:latin typeface="Times New Roman" panose="02020603050405020304" pitchFamily="18" charset="0"/>
                <a:cs typeface="Times New Roman" panose="02020603050405020304" pitchFamily="18" charset="0"/>
              </a:rPr>
              <a:t>The </a:t>
            </a:r>
            <a:r>
              <a:rPr lang="en-US" sz="1600" i="1" u="none" strike="noStrike" baseline="0" dirty="0" err="1">
                <a:solidFill>
                  <a:srgbClr val="000000"/>
                </a:solidFill>
                <a:latin typeface="Times New Roman" panose="02020603050405020304" pitchFamily="18" charset="0"/>
                <a:cs typeface="Times New Roman" panose="02020603050405020304" pitchFamily="18" charset="0"/>
              </a:rPr>
              <a:t>Archlight</a:t>
            </a:r>
            <a:r>
              <a:rPr lang="en-US" sz="1600" i="1" u="none" strike="noStrike" baseline="0" dirty="0">
                <a:solidFill>
                  <a:srgbClr val="000000"/>
                </a:solidFill>
                <a:latin typeface="Times New Roman" panose="02020603050405020304" pitchFamily="18" charset="0"/>
                <a:cs typeface="Times New Roman" panose="02020603050405020304" pitchFamily="18" charset="0"/>
              </a:rPr>
              <a:t> Guidebook to Media History and The Digital Humanities</a:t>
            </a:r>
            <a:r>
              <a:rPr lang="en-US" sz="1600" i="0" u="none" strike="noStrike" baseline="0" dirty="0">
                <a:solidFill>
                  <a:srgbClr val="000000"/>
                </a:solidFill>
                <a:latin typeface="Times New Roman" panose="02020603050405020304" pitchFamily="18" charset="0"/>
                <a:cs typeface="Times New Roman" panose="02020603050405020304" pitchFamily="18" charset="0"/>
              </a:rPr>
              <a:t>, Acland, C.R. and Hoyt E., (Eds.), 196-215.</a:t>
            </a:r>
          </a:p>
        </p:txBody>
      </p:sp>
    </p:spTree>
    <p:extLst>
      <p:ext uri="{BB962C8B-B14F-4D97-AF65-F5344CB8AC3E}">
        <p14:creationId xmlns:p14="http://schemas.microsoft.com/office/powerpoint/2010/main" val="398461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Bukowski’s performance on stage</a:t>
            </a:r>
          </a:p>
        </p:txBody>
      </p:sp>
      <p:graphicFrame>
        <p:nvGraphicFramePr>
          <p:cNvPr id="4" name="Content Placeholder 3" descr="Process Arrows diagram showing 3 steps arranged from left to right with task descriptions for each group"/>
          <p:cNvGraphicFramePr>
            <a:graphicFrameLocks noGrp="1"/>
          </p:cNvGraphicFramePr>
          <p:nvPr>
            <p:ph idx="1"/>
            <p:extLst>
              <p:ext uri="{D42A27DB-BD31-4B8C-83A1-F6EECF244321}">
                <p14:modId xmlns:p14="http://schemas.microsoft.com/office/powerpoint/2010/main" val="2023534799"/>
              </p:ext>
            </p:extLst>
          </p:nvPr>
        </p:nvGraphicFramePr>
        <p:xfrm>
          <a:off x="1295400" y="1981200"/>
          <a:ext cx="9601200" cy="3810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bukowski video">
            <a:hlinkClick r:id="" action="ppaction://media"/>
            <a:extLst>
              <a:ext uri="{FF2B5EF4-FFF2-40B4-BE49-F238E27FC236}">
                <a16:creationId xmlns:a16="http://schemas.microsoft.com/office/drawing/2014/main" id="{1F6F1628-2788-EA88-932E-A6F70AA73736}"/>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657600" y="1981200"/>
            <a:ext cx="4876800" cy="2743200"/>
          </a:xfrm>
          <a:prstGeom prst="rect">
            <a:avLst/>
          </a:prstGeom>
        </p:spPr>
      </p:pic>
      <p:sp>
        <p:nvSpPr>
          <p:cNvPr id="5" name="TextBox 4">
            <a:extLst>
              <a:ext uri="{FF2B5EF4-FFF2-40B4-BE49-F238E27FC236}">
                <a16:creationId xmlns:a16="http://schemas.microsoft.com/office/drawing/2014/main" id="{07E48ECC-716F-F416-F791-324FE58B1E6F}"/>
              </a:ext>
            </a:extLst>
          </p:cNvPr>
          <p:cNvSpPr txBox="1"/>
          <p:nvPr/>
        </p:nvSpPr>
        <p:spPr>
          <a:xfrm>
            <a:off x="1541929" y="5199529"/>
            <a:ext cx="9354671" cy="923330"/>
          </a:xfrm>
          <a:prstGeom prst="rect">
            <a:avLst/>
          </a:prstGeom>
          <a:noFill/>
        </p:spPr>
        <p:txBody>
          <a:bodyPr wrap="square" rtlCol="0">
            <a:spAutoFit/>
          </a:bodyPr>
          <a:lstStyle/>
          <a:p>
            <a:r>
              <a:rPr lang="en-US" dirty="0"/>
              <a:t>Excerpts from : </a:t>
            </a:r>
          </a:p>
          <a:p>
            <a:r>
              <a:rPr lang="en-US" dirty="0"/>
              <a:t>Video 1: </a:t>
            </a:r>
            <a:r>
              <a:rPr lang="en-US" dirty="0">
                <a:hlinkClick r:id="rId10"/>
              </a:rPr>
              <a:t>“Bukowski Reads Bukowski, </a:t>
            </a:r>
            <a:r>
              <a:rPr lang="en-US" dirty="0" err="1">
                <a:hlinkClick r:id="rId10"/>
              </a:rPr>
              <a:t>Artbound</a:t>
            </a:r>
            <a:r>
              <a:rPr lang="en-US" dirty="0">
                <a:hlinkClick r:id="rId10"/>
              </a:rPr>
              <a:t>”</a:t>
            </a:r>
            <a:r>
              <a:rPr lang="en-US" dirty="0"/>
              <a:t>, </a:t>
            </a:r>
            <a:r>
              <a:rPr lang="en-US" dirty="0">
                <a:solidFill>
                  <a:srgbClr val="030303"/>
                </a:solidFill>
                <a:effectLst/>
                <a:latin typeface="YouTube Sans"/>
              </a:rPr>
              <a:t>KCET, </a:t>
            </a:r>
            <a:r>
              <a:rPr lang="en-US" dirty="0" err="1">
                <a:solidFill>
                  <a:srgbClr val="030303"/>
                </a:solidFill>
                <a:effectLst/>
                <a:latin typeface="YouTube Sans"/>
              </a:rPr>
              <a:t>Youtube</a:t>
            </a:r>
            <a:r>
              <a:rPr lang="en-US" dirty="0">
                <a:solidFill>
                  <a:srgbClr val="030303"/>
                </a:solidFill>
                <a:effectLst/>
                <a:latin typeface="YouTube Sans"/>
              </a:rPr>
              <a:t> (2014)</a:t>
            </a:r>
            <a:r>
              <a:rPr lang="en-US" dirty="0"/>
              <a:t> </a:t>
            </a:r>
          </a:p>
          <a:p>
            <a:r>
              <a:rPr lang="en-US" dirty="0"/>
              <a:t>Video 2: </a:t>
            </a:r>
            <a:r>
              <a:rPr lang="en-US" dirty="0">
                <a:latin typeface="Arial Body"/>
                <a:hlinkClick r:id="rId11"/>
              </a:rPr>
              <a:t>“</a:t>
            </a:r>
            <a:r>
              <a:rPr lang="en-US" i="0" dirty="0">
                <a:solidFill>
                  <a:srgbClr val="030303"/>
                </a:solidFill>
                <a:effectLst/>
                <a:latin typeface="Arial Body"/>
                <a:hlinkClick r:id="rId11"/>
              </a:rPr>
              <a:t>Charles Bukowski - The Last Reading”</a:t>
            </a:r>
            <a:r>
              <a:rPr lang="en-US" i="0" dirty="0">
                <a:solidFill>
                  <a:srgbClr val="030303"/>
                </a:solidFill>
                <a:effectLst/>
                <a:latin typeface="Arial Body"/>
              </a:rPr>
              <a:t>, Andreas </a:t>
            </a:r>
            <a:r>
              <a:rPr lang="en-US" i="0" dirty="0" err="1">
                <a:solidFill>
                  <a:srgbClr val="030303"/>
                </a:solidFill>
                <a:effectLst/>
                <a:latin typeface="Arial Body"/>
              </a:rPr>
              <a:t>Hörmark</a:t>
            </a:r>
            <a:r>
              <a:rPr lang="en-US" i="0" dirty="0">
                <a:solidFill>
                  <a:srgbClr val="030303"/>
                </a:solidFill>
                <a:effectLst/>
                <a:latin typeface="Arial Body"/>
              </a:rPr>
              <a:t>, </a:t>
            </a:r>
            <a:r>
              <a:rPr lang="en-US" i="0" dirty="0" err="1">
                <a:solidFill>
                  <a:srgbClr val="030303"/>
                </a:solidFill>
                <a:effectLst/>
                <a:latin typeface="Arial Body"/>
              </a:rPr>
              <a:t>Youtube</a:t>
            </a:r>
            <a:r>
              <a:rPr lang="en-US" i="0" dirty="0">
                <a:solidFill>
                  <a:srgbClr val="030303"/>
                </a:solidFill>
                <a:effectLst/>
                <a:latin typeface="Arial Body"/>
              </a:rPr>
              <a:t> (2021)</a:t>
            </a:r>
          </a:p>
        </p:txBody>
      </p:sp>
    </p:spTree>
    <p:extLst>
      <p:ext uri="{BB962C8B-B14F-4D97-AF65-F5344CB8AC3E}">
        <p14:creationId xmlns:p14="http://schemas.microsoft.com/office/powerpoint/2010/main" val="2761515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86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6D47C-686A-AE11-D7BE-B9E5357FA60F}"/>
              </a:ext>
            </a:extLst>
          </p:cNvPr>
          <p:cNvSpPr>
            <a:spLocks noGrp="1"/>
          </p:cNvSpPr>
          <p:nvPr>
            <p:ph type="title"/>
          </p:nvPr>
        </p:nvSpPr>
        <p:spPr>
          <a:xfrm>
            <a:off x="587188" y="45138"/>
            <a:ext cx="9601200" cy="1142385"/>
          </a:xfrm>
        </p:spPr>
        <p:txBody>
          <a:bodyPr/>
          <a:lstStyle/>
          <a:p>
            <a:r>
              <a:rPr lang="en-US" dirty="0"/>
              <a:t>The Crunch : first version, Second Coming vol.5, 37% of videos</a:t>
            </a:r>
          </a:p>
        </p:txBody>
      </p:sp>
      <p:pic>
        <p:nvPicPr>
          <p:cNvPr id="6" name="Content Placeholder 5">
            <a:extLst>
              <a:ext uri="{FF2B5EF4-FFF2-40B4-BE49-F238E27FC236}">
                <a16:creationId xmlns:a16="http://schemas.microsoft.com/office/drawing/2014/main" id="{A286D571-4166-F893-0FA3-889CE9A49905}"/>
              </a:ext>
            </a:extLst>
          </p:cNvPr>
          <p:cNvPicPr>
            <a:picLocks noGrp="1" noChangeAspect="1"/>
          </p:cNvPicPr>
          <p:nvPr>
            <p:ph sz="half" idx="1"/>
          </p:nvPr>
        </p:nvPicPr>
        <p:blipFill rotWithShape="1">
          <a:blip r:embed="rId2"/>
          <a:srcRect l="18137" t="23367" r="31667" b="11132"/>
          <a:stretch/>
        </p:blipFill>
        <p:spPr>
          <a:xfrm>
            <a:off x="2684929" y="1187522"/>
            <a:ext cx="6822142" cy="5007535"/>
          </a:xfrm>
        </p:spPr>
      </p:pic>
      <p:sp>
        <p:nvSpPr>
          <p:cNvPr id="7" name="Oval 6">
            <a:extLst>
              <a:ext uri="{FF2B5EF4-FFF2-40B4-BE49-F238E27FC236}">
                <a16:creationId xmlns:a16="http://schemas.microsoft.com/office/drawing/2014/main" id="{76EB4C17-29F5-880D-5967-1D04528E9DC3}"/>
              </a:ext>
            </a:extLst>
          </p:cNvPr>
          <p:cNvSpPr/>
          <p:nvPr/>
        </p:nvSpPr>
        <p:spPr>
          <a:xfrm>
            <a:off x="7216588" y="3186436"/>
            <a:ext cx="1452283" cy="8606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EEEB7E7-EF0B-2CED-B4A6-948191504391}"/>
              </a:ext>
            </a:extLst>
          </p:cNvPr>
          <p:cNvSpPr/>
          <p:nvPr/>
        </p:nvSpPr>
        <p:spPr>
          <a:xfrm>
            <a:off x="5145742" y="1266006"/>
            <a:ext cx="1398494" cy="4103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6C5EB2-F82E-3A16-8525-7D6705D3D8CF}"/>
              </a:ext>
            </a:extLst>
          </p:cNvPr>
          <p:cNvSpPr/>
          <p:nvPr/>
        </p:nvSpPr>
        <p:spPr>
          <a:xfrm>
            <a:off x="5145742" y="2447365"/>
            <a:ext cx="1371599" cy="457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C304948-868D-9F3D-DA18-A658CDD566DC}"/>
              </a:ext>
            </a:extLst>
          </p:cNvPr>
          <p:cNvSpPr/>
          <p:nvPr/>
        </p:nvSpPr>
        <p:spPr>
          <a:xfrm>
            <a:off x="7243482" y="5510570"/>
            <a:ext cx="1398494" cy="41039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58FF8A3E-56F4-85CA-0787-CB93C19E486A}"/>
              </a:ext>
            </a:extLst>
          </p:cNvPr>
          <p:cNvSpPr txBox="1"/>
          <p:nvPr/>
        </p:nvSpPr>
        <p:spPr>
          <a:xfrm>
            <a:off x="439272" y="6146847"/>
            <a:ext cx="6104964" cy="646331"/>
          </a:xfrm>
          <a:prstGeom prst="rect">
            <a:avLst/>
          </a:prstGeom>
          <a:noFill/>
        </p:spPr>
        <p:txBody>
          <a:bodyPr wrap="square">
            <a:spAutoFit/>
          </a:bodyPr>
          <a:lstStyle/>
          <a:p>
            <a:r>
              <a:rPr lang="en-US" dirty="0"/>
              <a:t>Adapted from </a:t>
            </a:r>
            <a:r>
              <a:rPr lang="en-US" dirty="0">
                <a:hlinkClick r:id="rId3"/>
              </a:rPr>
              <a:t>https://bukowski.net/poems/crunches.php</a:t>
            </a:r>
            <a:r>
              <a:rPr lang="en-US" dirty="0"/>
              <a:t> (last consulted 9.07.2022)</a:t>
            </a:r>
          </a:p>
        </p:txBody>
      </p:sp>
    </p:spTree>
    <p:extLst>
      <p:ext uri="{BB962C8B-B14F-4D97-AF65-F5344CB8AC3E}">
        <p14:creationId xmlns:p14="http://schemas.microsoft.com/office/powerpoint/2010/main" val="2833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647CC-B901-C54A-0264-978093D699D3}"/>
              </a:ext>
            </a:extLst>
          </p:cNvPr>
          <p:cNvSpPr>
            <a:spLocks noGrp="1"/>
          </p:cNvSpPr>
          <p:nvPr>
            <p:ph type="title"/>
          </p:nvPr>
        </p:nvSpPr>
        <p:spPr/>
        <p:txBody>
          <a:bodyPr/>
          <a:lstStyle/>
          <a:p>
            <a:r>
              <a:rPr lang="en-US" dirty="0"/>
              <a:t>Second Version: </a:t>
            </a:r>
            <a:r>
              <a:rPr lang="en-US" i="1" dirty="0"/>
              <a:t>Love is a Dog from Hell </a:t>
            </a:r>
            <a:r>
              <a:rPr lang="en-US" dirty="0"/>
              <a:t>(1977), 63% videos </a:t>
            </a:r>
          </a:p>
        </p:txBody>
      </p:sp>
      <p:pic>
        <p:nvPicPr>
          <p:cNvPr id="6" name="Content Placeholder 5">
            <a:extLst>
              <a:ext uri="{FF2B5EF4-FFF2-40B4-BE49-F238E27FC236}">
                <a16:creationId xmlns:a16="http://schemas.microsoft.com/office/drawing/2014/main" id="{BEC97C62-D671-9066-F309-91B071CD01E2}"/>
              </a:ext>
            </a:extLst>
          </p:cNvPr>
          <p:cNvPicPr>
            <a:picLocks noGrp="1" noChangeAspect="1"/>
          </p:cNvPicPr>
          <p:nvPr>
            <p:ph sz="half" idx="1"/>
          </p:nvPr>
        </p:nvPicPr>
        <p:blipFill rotWithShape="1">
          <a:blip r:embed="rId2"/>
          <a:srcRect l="3824" t="24031" r="29902" b="13225"/>
          <a:stretch/>
        </p:blipFill>
        <p:spPr>
          <a:xfrm>
            <a:off x="1954306" y="1646238"/>
            <a:ext cx="8283388" cy="4411272"/>
          </a:xfrm>
        </p:spPr>
      </p:pic>
      <p:sp>
        <p:nvSpPr>
          <p:cNvPr id="7" name="Oval 6">
            <a:extLst>
              <a:ext uri="{FF2B5EF4-FFF2-40B4-BE49-F238E27FC236}">
                <a16:creationId xmlns:a16="http://schemas.microsoft.com/office/drawing/2014/main" id="{CA8388DE-F0FB-9623-F150-BAE853BA9170}"/>
              </a:ext>
            </a:extLst>
          </p:cNvPr>
          <p:cNvSpPr/>
          <p:nvPr/>
        </p:nvSpPr>
        <p:spPr>
          <a:xfrm>
            <a:off x="3711388" y="4988342"/>
            <a:ext cx="1452283" cy="86061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63DACABC-A74F-9F77-11D7-ABA11428659A}"/>
              </a:ext>
            </a:extLst>
          </p:cNvPr>
          <p:cNvSpPr/>
          <p:nvPr/>
        </p:nvSpPr>
        <p:spPr>
          <a:xfrm>
            <a:off x="5369858" y="1734153"/>
            <a:ext cx="1604683" cy="5787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6A5A4EFB-252D-BF97-5F85-9D0C0A00AE18}"/>
              </a:ext>
            </a:extLst>
          </p:cNvPr>
          <p:cNvSpPr/>
          <p:nvPr/>
        </p:nvSpPr>
        <p:spPr>
          <a:xfrm>
            <a:off x="5468471" y="4320988"/>
            <a:ext cx="1506070" cy="3854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F09070C-A2D2-73C0-94FF-39E97C510FCE}"/>
              </a:ext>
            </a:extLst>
          </p:cNvPr>
          <p:cNvSpPr txBox="1"/>
          <p:nvPr/>
        </p:nvSpPr>
        <p:spPr>
          <a:xfrm>
            <a:off x="533400" y="6092060"/>
            <a:ext cx="6104964" cy="646331"/>
          </a:xfrm>
          <a:prstGeom prst="rect">
            <a:avLst/>
          </a:prstGeom>
          <a:noFill/>
        </p:spPr>
        <p:txBody>
          <a:bodyPr wrap="square">
            <a:spAutoFit/>
          </a:bodyPr>
          <a:lstStyle/>
          <a:p>
            <a:r>
              <a:rPr lang="en-US" dirty="0"/>
              <a:t>Adapted from </a:t>
            </a:r>
            <a:r>
              <a:rPr lang="en-US" dirty="0">
                <a:hlinkClick r:id="rId3"/>
              </a:rPr>
              <a:t>https://bukowski.net/poems/crunches.php</a:t>
            </a:r>
            <a:r>
              <a:rPr lang="en-US" dirty="0"/>
              <a:t> (last consulted 9.07.2022)</a:t>
            </a:r>
          </a:p>
        </p:txBody>
      </p:sp>
    </p:spTree>
    <p:extLst>
      <p:ext uri="{BB962C8B-B14F-4D97-AF65-F5344CB8AC3E}">
        <p14:creationId xmlns:p14="http://schemas.microsoft.com/office/powerpoint/2010/main" val="150478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37250-AAAD-0FA0-8DA0-43821C5EDD75}"/>
              </a:ext>
            </a:extLst>
          </p:cNvPr>
          <p:cNvSpPr>
            <a:spLocks noGrp="1"/>
          </p:cNvSpPr>
          <p:nvPr>
            <p:ph type="title"/>
          </p:nvPr>
        </p:nvSpPr>
        <p:spPr/>
        <p:txBody>
          <a:bodyPr>
            <a:normAutofit fontScale="90000"/>
          </a:bodyPr>
          <a:lstStyle/>
          <a:p>
            <a:pPr>
              <a:lnSpc>
                <a:spcPct val="107000"/>
              </a:lnSpc>
              <a:spcAft>
                <a:spcPts val="80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US" dirty="0"/>
              <a:t>Third Version: 0%</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sz="180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W</a:t>
            </a:r>
            <a:r>
              <a:rPr lang="en-US" sz="1800"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hat matters most is how well you walk through the fire </a:t>
            </a:r>
            <a:r>
              <a:rPr lang="en-US" sz="18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- 1999</a:t>
            </a:r>
            <a:br>
              <a:rPr lang="en-US" sz="1800" dirty="0">
                <a:effectLst/>
                <a:latin typeface="Times New Roman" panose="02020603050405020304" pitchFamily="18" charset="0"/>
                <a:ea typeface="Calibri" panose="020F0502020204030204" pitchFamily="34" charset="0"/>
                <a:cs typeface="Times New Roman" panose="02020603050405020304" pitchFamily="18" charset="0"/>
              </a:rPr>
            </a:br>
            <a:r>
              <a:rPr lang="en-US" dirty="0"/>
              <a:t> </a:t>
            </a:r>
          </a:p>
        </p:txBody>
      </p:sp>
      <p:pic>
        <p:nvPicPr>
          <p:cNvPr id="6" name="Content Placeholder 5">
            <a:extLst>
              <a:ext uri="{FF2B5EF4-FFF2-40B4-BE49-F238E27FC236}">
                <a16:creationId xmlns:a16="http://schemas.microsoft.com/office/drawing/2014/main" id="{FD050586-76EC-1E34-030C-AC244134A653}"/>
              </a:ext>
            </a:extLst>
          </p:cNvPr>
          <p:cNvPicPr>
            <a:picLocks noGrp="1" noChangeAspect="1"/>
          </p:cNvPicPr>
          <p:nvPr>
            <p:ph sz="half" idx="1"/>
          </p:nvPr>
        </p:nvPicPr>
        <p:blipFill rotWithShape="1">
          <a:blip r:embed="rId2"/>
          <a:srcRect l="21275" t="20197" r="19706" b="10435"/>
          <a:stretch/>
        </p:blipFill>
        <p:spPr>
          <a:xfrm>
            <a:off x="627529" y="1233137"/>
            <a:ext cx="7593105" cy="5020029"/>
          </a:xfrm>
        </p:spPr>
      </p:pic>
      <p:sp>
        <p:nvSpPr>
          <p:cNvPr id="7" name="TextBox 6">
            <a:extLst>
              <a:ext uri="{FF2B5EF4-FFF2-40B4-BE49-F238E27FC236}">
                <a16:creationId xmlns:a16="http://schemas.microsoft.com/office/drawing/2014/main" id="{C044C157-B5F4-7E19-E90E-FB179BBEC59B}"/>
              </a:ext>
            </a:extLst>
          </p:cNvPr>
          <p:cNvSpPr txBox="1"/>
          <p:nvPr/>
        </p:nvSpPr>
        <p:spPr>
          <a:xfrm>
            <a:off x="8444753" y="1646238"/>
            <a:ext cx="3119718" cy="923330"/>
          </a:xfrm>
          <a:prstGeom prst="rect">
            <a:avLst/>
          </a:prstGeom>
          <a:noFill/>
        </p:spPr>
        <p:txBody>
          <a:bodyPr wrap="square" rtlCol="0">
            <a:spAutoFit/>
          </a:bodyPr>
          <a:lstStyle/>
          <a:p>
            <a:r>
              <a:rPr lang="en-US" dirty="0"/>
              <a:t>Deletions </a:t>
            </a:r>
          </a:p>
          <a:p>
            <a:r>
              <a:rPr lang="en-US" dirty="0"/>
              <a:t>Add-ons </a:t>
            </a:r>
          </a:p>
          <a:p>
            <a:r>
              <a:rPr lang="en-US" dirty="0"/>
              <a:t>Modified </a:t>
            </a:r>
          </a:p>
        </p:txBody>
      </p:sp>
      <p:sp>
        <p:nvSpPr>
          <p:cNvPr id="8" name="Oval 7">
            <a:extLst>
              <a:ext uri="{FF2B5EF4-FFF2-40B4-BE49-F238E27FC236}">
                <a16:creationId xmlns:a16="http://schemas.microsoft.com/office/drawing/2014/main" id="{19F189A7-2F67-5DC8-49FC-67136B9430DA}"/>
              </a:ext>
            </a:extLst>
          </p:cNvPr>
          <p:cNvSpPr/>
          <p:nvPr/>
        </p:nvSpPr>
        <p:spPr>
          <a:xfrm>
            <a:off x="5293658" y="3352801"/>
            <a:ext cx="2048436" cy="7807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0F12A64-467C-03DD-CCEC-0E9FE3F677C0}"/>
              </a:ext>
            </a:extLst>
          </p:cNvPr>
          <p:cNvSpPr/>
          <p:nvPr/>
        </p:nvSpPr>
        <p:spPr>
          <a:xfrm>
            <a:off x="3081614" y="4007225"/>
            <a:ext cx="2048436" cy="7807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84A795A-49EC-D4DB-BFAE-5E4D57326CCA}"/>
              </a:ext>
            </a:extLst>
          </p:cNvPr>
          <p:cNvSpPr/>
          <p:nvPr/>
        </p:nvSpPr>
        <p:spPr>
          <a:xfrm>
            <a:off x="5437093" y="5234512"/>
            <a:ext cx="2048436" cy="78070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E925E29-0937-91AB-5A12-D0E2B242AC77}"/>
              </a:ext>
            </a:extLst>
          </p:cNvPr>
          <p:cNvSpPr txBox="1"/>
          <p:nvPr/>
        </p:nvSpPr>
        <p:spPr>
          <a:xfrm>
            <a:off x="1295400" y="6171324"/>
            <a:ext cx="6104964" cy="646331"/>
          </a:xfrm>
          <a:prstGeom prst="rect">
            <a:avLst/>
          </a:prstGeom>
          <a:noFill/>
        </p:spPr>
        <p:txBody>
          <a:bodyPr wrap="square">
            <a:spAutoFit/>
          </a:bodyPr>
          <a:lstStyle/>
          <a:p>
            <a:r>
              <a:rPr lang="en-US" dirty="0"/>
              <a:t>Adapted from </a:t>
            </a:r>
            <a:r>
              <a:rPr lang="en-US" dirty="0">
                <a:hlinkClick r:id="rId3"/>
              </a:rPr>
              <a:t>https://bukowski.net/poems/crunches.php</a:t>
            </a:r>
            <a:r>
              <a:rPr lang="en-US" dirty="0"/>
              <a:t> (last consulted 9.07.2022)</a:t>
            </a:r>
          </a:p>
        </p:txBody>
      </p:sp>
    </p:spTree>
    <p:extLst>
      <p:ext uri="{BB962C8B-B14F-4D97-AF65-F5344CB8AC3E}">
        <p14:creationId xmlns:p14="http://schemas.microsoft.com/office/powerpoint/2010/main" val="346847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DF385-4251-E5FA-AA12-3F5123C66512}"/>
              </a:ext>
            </a:extLst>
          </p:cNvPr>
          <p:cNvSpPr>
            <a:spLocks noGrp="1"/>
          </p:cNvSpPr>
          <p:nvPr>
            <p:ph type="title"/>
          </p:nvPr>
        </p:nvSpPr>
        <p:spPr/>
        <p:txBody>
          <a:bodyPr/>
          <a:lstStyle/>
          <a:p>
            <a:r>
              <a:rPr lang="en-US" dirty="0"/>
              <a:t>YouTube videos </a:t>
            </a:r>
          </a:p>
        </p:txBody>
      </p:sp>
      <p:sp>
        <p:nvSpPr>
          <p:cNvPr id="3" name="Text Placeholder 2">
            <a:extLst>
              <a:ext uri="{FF2B5EF4-FFF2-40B4-BE49-F238E27FC236}">
                <a16:creationId xmlns:a16="http://schemas.microsoft.com/office/drawing/2014/main" id="{3A147A02-7F5C-9AB4-6A1F-05A214FEF8D2}"/>
              </a:ext>
            </a:extLst>
          </p:cNvPr>
          <p:cNvSpPr>
            <a:spLocks noGrp="1"/>
          </p:cNvSpPr>
          <p:nvPr>
            <p:ph type="body" idx="1"/>
          </p:nvPr>
        </p:nvSpPr>
        <p:spPr/>
        <p:txBody>
          <a:bodyPr/>
          <a:lstStyle/>
          <a:p>
            <a:r>
              <a:rPr lang="en-US" dirty="0"/>
              <a:t>General data </a:t>
            </a:r>
          </a:p>
        </p:txBody>
      </p:sp>
    </p:spTree>
    <p:extLst>
      <p:ext uri="{BB962C8B-B14F-4D97-AF65-F5344CB8AC3E}">
        <p14:creationId xmlns:p14="http://schemas.microsoft.com/office/powerpoint/2010/main" val="2246481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16955D-130F-B3AF-F623-6460503367A8}"/>
              </a:ext>
            </a:extLst>
          </p:cNvPr>
          <p:cNvSpPr>
            <a:spLocks noGrp="1"/>
          </p:cNvSpPr>
          <p:nvPr>
            <p:ph type="title"/>
          </p:nvPr>
        </p:nvSpPr>
        <p:spPr/>
        <p:txBody>
          <a:bodyPr/>
          <a:lstStyle/>
          <a:p>
            <a:r>
              <a:rPr lang="en-US" dirty="0"/>
              <a:t>30 YouTube Videos: “The Crunch” (1977) </a:t>
            </a:r>
          </a:p>
        </p:txBody>
      </p:sp>
      <p:pic>
        <p:nvPicPr>
          <p:cNvPr id="5" name="Content Placeholder 4">
            <a:extLst>
              <a:ext uri="{FF2B5EF4-FFF2-40B4-BE49-F238E27FC236}">
                <a16:creationId xmlns:a16="http://schemas.microsoft.com/office/drawing/2014/main" id="{C8222522-F586-A1CA-98D7-C0ED567445D8}"/>
              </a:ext>
            </a:extLst>
          </p:cNvPr>
          <p:cNvPicPr>
            <a:picLocks noGrp="1" noChangeAspect="1"/>
          </p:cNvPicPr>
          <p:nvPr>
            <p:ph idx="1"/>
          </p:nvPr>
        </p:nvPicPr>
        <p:blipFill rotWithShape="1">
          <a:blip r:embed="rId2"/>
          <a:srcRect l="15985" t="19529" r="765" b="12000"/>
          <a:stretch/>
        </p:blipFill>
        <p:spPr>
          <a:xfrm>
            <a:off x="1912471" y="1753233"/>
            <a:ext cx="7518401" cy="3478307"/>
          </a:xfrm>
        </p:spPr>
      </p:pic>
      <p:sp>
        <p:nvSpPr>
          <p:cNvPr id="3" name="TextBox 2">
            <a:extLst>
              <a:ext uri="{FF2B5EF4-FFF2-40B4-BE49-F238E27FC236}">
                <a16:creationId xmlns:a16="http://schemas.microsoft.com/office/drawing/2014/main" id="{361F491A-F402-504A-956D-1C167CFDF09E}"/>
              </a:ext>
            </a:extLst>
          </p:cNvPr>
          <p:cNvSpPr txBox="1"/>
          <p:nvPr/>
        </p:nvSpPr>
        <p:spPr>
          <a:xfrm>
            <a:off x="1912471" y="5338535"/>
            <a:ext cx="7243484" cy="646331"/>
          </a:xfrm>
          <a:prstGeom prst="rect">
            <a:avLst/>
          </a:prstGeom>
          <a:noFill/>
        </p:spPr>
        <p:txBody>
          <a:bodyPr wrap="square" rtlCol="0">
            <a:spAutoFit/>
          </a:bodyPr>
          <a:lstStyle/>
          <a:p>
            <a:r>
              <a:rPr lang="en-US" dirty="0">
                <a:hlinkClick r:id="rId3"/>
              </a:rPr>
              <a:t>https://www.youtube.com/playlist?list=PL8O0X5hr8SgmYcmFDjkJzIxgnCR-_Bp6R</a:t>
            </a:r>
            <a:r>
              <a:rPr lang="en-US" dirty="0"/>
              <a:t> </a:t>
            </a:r>
          </a:p>
        </p:txBody>
      </p:sp>
    </p:spTree>
    <p:extLst>
      <p:ext uri="{BB962C8B-B14F-4D97-AF65-F5344CB8AC3E}">
        <p14:creationId xmlns:p14="http://schemas.microsoft.com/office/powerpoint/2010/main" val="106973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F5F0-55C8-34FE-ED12-42866FD15DE5}"/>
              </a:ext>
            </a:extLst>
          </p:cNvPr>
          <p:cNvSpPr>
            <a:spLocks noGrp="1"/>
          </p:cNvSpPr>
          <p:nvPr>
            <p:ph type="title"/>
          </p:nvPr>
        </p:nvSpPr>
        <p:spPr/>
        <p:txBody>
          <a:bodyPr/>
          <a:lstStyle/>
          <a:p>
            <a:r>
              <a:rPr lang="en-US" dirty="0"/>
              <a:t># views, comments, likes, per video </a:t>
            </a:r>
          </a:p>
        </p:txBody>
      </p:sp>
      <p:pic>
        <p:nvPicPr>
          <p:cNvPr id="7" name="Picture 6">
            <a:extLst>
              <a:ext uri="{FF2B5EF4-FFF2-40B4-BE49-F238E27FC236}">
                <a16:creationId xmlns:a16="http://schemas.microsoft.com/office/drawing/2014/main" id="{67720042-9530-F72E-68BF-AA7DE562EF1D}"/>
              </a:ext>
            </a:extLst>
          </p:cNvPr>
          <p:cNvPicPr>
            <a:picLocks noChangeAspect="1"/>
          </p:cNvPicPr>
          <p:nvPr/>
        </p:nvPicPr>
        <p:blipFill>
          <a:blip r:embed="rId2"/>
          <a:stretch>
            <a:fillRect/>
          </a:stretch>
        </p:blipFill>
        <p:spPr>
          <a:xfrm>
            <a:off x="537880" y="2033558"/>
            <a:ext cx="5957969" cy="3578348"/>
          </a:xfrm>
          <a:prstGeom prst="rect">
            <a:avLst/>
          </a:prstGeom>
        </p:spPr>
      </p:pic>
      <p:pic>
        <p:nvPicPr>
          <p:cNvPr id="4" name="Picture 3">
            <a:extLst>
              <a:ext uri="{FF2B5EF4-FFF2-40B4-BE49-F238E27FC236}">
                <a16:creationId xmlns:a16="http://schemas.microsoft.com/office/drawing/2014/main" id="{39F6A3DD-2C97-6B84-3AA2-F9BF54D57C8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4178" y="1646238"/>
            <a:ext cx="3984457" cy="2386365"/>
          </a:xfrm>
          <a:prstGeom prst="rect">
            <a:avLst/>
          </a:prstGeom>
          <a:noFill/>
          <a:ln>
            <a:noFill/>
          </a:ln>
        </p:spPr>
      </p:pic>
      <p:pic>
        <p:nvPicPr>
          <p:cNvPr id="6" name="Picture 5">
            <a:extLst>
              <a:ext uri="{FF2B5EF4-FFF2-40B4-BE49-F238E27FC236}">
                <a16:creationId xmlns:a16="http://schemas.microsoft.com/office/drawing/2014/main" id="{9090EB17-C94B-4589-2D97-E8DEEA9D3100}"/>
              </a:ext>
            </a:extLst>
          </p:cNvPr>
          <p:cNvPicPr>
            <a:picLocks noChangeAspect="1"/>
          </p:cNvPicPr>
          <p:nvPr/>
        </p:nvPicPr>
        <p:blipFill>
          <a:blip r:embed="rId4"/>
          <a:stretch>
            <a:fillRect/>
          </a:stretch>
        </p:blipFill>
        <p:spPr>
          <a:xfrm>
            <a:off x="7284178" y="4294275"/>
            <a:ext cx="4283562" cy="2059871"/>
          </a:xfrm>
          <a:prstGeom prst="rect">
            <a:avLst/>
          </a:prstGeom>
        </p:spPr>
      </p:pic>
    </p:spTree>
    <p:extLst>
      <p:ext uri="{BB962C8B-B14F-4D97-AF65-F5344CB8AC3E}">
        <p14:creationId xmlns:p14="http://schemas.microsoft.com/office/powerpoint/2010/main" val="2469930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iamond Grid 16x9">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siness diamond grid presentation (widescreen).potx" id="{B2221865-AD13-4DF0-B68E-BF08E8CC5659}" vid="{BAA0C488-98B6-4F47-8E1C-5C7CD9605F73}"/>
    </a:ext>
  </a:extLst>
</a:theme>
</file>

<file path=ppt/theme/theme2.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DiamondGrid">
      <a:dk1>
        <a:srgbClr val="2D2E2D"/>
      </a:dk1>
      <a:lt1>
        <a:sysClr val="window" lastClr="FFFFFF"/>
      </a:lt1>
      <a:dk2>
        <a:srgbClr val="000000"/>
      </a:dk2>
      <a:lt2>
        <a:srgbClr val="EAEAEA"/>
      </a:lt2>
      <a:accent1>
        <a:srgbClr val="D15A3E"/>
      </a:accent1>
      <a:accent2>
        <a:srgbClr val="B2B2B2"/>
      </a:accent2>
      <a:accent3>
        <a:srgbClr val="4F91A1"/>
      </a:accent3>
      <a:accent4>
        <a:srgbClr val="F0BA34"/>
      </a:accent4>
      <a:accent5>
        <a:srgbClr val="AEB733"/>
      </a:accent5>
      <a:accent6>
        <a:srgbClr val="926397"/>
      </a:accent6>
      <a:hlink>
        <a:srgbClr val="4F91A1"/>
      </a:hlink>
      <a:folHlink>
        <a:srgbClr val="808080"/>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57000"/>
                <a:satMod val="101000"/>
              </a:schemeClr>
            </a:gs>
            <a:gs pos="50000">
              <a:schemeClr val="phClr">
                <a:lumMod val="137000"/>
                <a:satMod val="103000"/>
              </a:schemeClr>
            </a:gs>
            <a:gs pos="100000">
              <a:schemeClr val="phClr">
                <a:lumMod val="115000"/>
                <a:satMod val="109000"/>
              </a:schemeClr>
            </a:gs>
          </a:gsLst>
          <a:lin ang="5400000" scaled="0"/>
        </a:gradFill>
        <a:gradFill rotWithShape="1">
          <a:gsLst>
            <a:gs pos="0">
              <a:schemeClr val="phClr">
                <a:satMod val="103000"/>
                <a:lumMod val="118000"/>
              </a:schemeClr>
            </a:gs>
            <a:gs pos="50000">
              <a:schemeClr val="phClr">
                <a:satMod val="89000"/>
                <a:lumMod val="91000"/>
              </a:schemeClr>
            </a:gs>
            <a:gs pos="100000">
              <a:schemeClr val="phClr">
                <a:lumMod val="6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atMod val="100000"/>
                <a:shade val="0"/>
              </a:schemeClr>
            </a:gs>
            <a:gs pos="0">
              <a:scrgbClr r="0" g="0" b="0"/>
            </a:gs>
            <a:gs pos="100000">
              <a:schemeClr val="phClr">
                <a:shade val="100000"/>
                <a:satMod val="100000"/>
              </a:schemeClr>
            </a:gs>
          </a:gsLst>
          <a:lin ang="5400000" scaled="0"/>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Business diamond grid presentation (widescreen)</Template>
  <TotalTime>0</TotalTime>
  <Words>691</Words>
  <Application>Microsoft Office PowerPoint</Application>
  <PresentationFormat>Widescreen</PresentationFormat>
  <Paragraphs>131</Paragraphs>
  <Slides>17</Slides>
  <Notes>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Arial</vt:lpstr>
      <vt:lpstr>Arial Body</vt:lpstr>
      <vt:lpstr>Calibri</vt:lpstr>
      <vt:lpstr>Times New Roman</vt:lpstr>
      <vt:lpstr>YouTube Sans</vt:lpstr>
      <vt:lpstr>Diamond Grid 16x9</vt:lpstr>
      <vt:lpstr>Charles Bukowski’s poetry re-performed online </vt:lpstr>
      <vt:lpstr>Charles Bukowski’s poetry re-performed online </vt:lpstr>
      <vt:lpstr>Bukowski’s performance on stage</vt:lpstr>
      <vt:lpstr>The Crunch : first version, Second Coming vol.5, 37% of videos</vt:lpstr>
      <vt:lpstr>Second Version: Love is a Dog from Hell (1977), 63% videos </vt:lpstr>
      <vt:lpstr>Third Version: 0%  What matters most is how well you walk through the fire - 1999  </vt:lpstr>
      <vt:lpstr>YouTube videos </vt:lpstr>
      <vt:lpstr>30 YouTube Videos: “The Crunch” (1977) </vt:lpstr>
      <vt:lpstr># views, comments, likes, per video </vt:lpstr>
      <vt:lpstr>Similarities</vt:lpstr>
      <vt:lpstr>Differences</vt:lpstr>
      <vt:lpstr>YouTube videos </vt:lpstr>
      <vt:lpstr>YouTube comments analysis “People aren’t Good” – 2,065 comments (last consulted 31.05.2022)</vt:lpstr>
      <vt:lpstr>YouTube videos: “The Crunch” re-performed</vt:lpstr>
      <vt:lpstr>VideoPad sequence image/audio comparisons </vt:lpstr>
      <vt:lpstr>Conclusion  </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Charles Bukowski’s poetry re-performed online </dc:title>
  <dc:creator>Amelie Macaud</dc:creator>
  <cp:lastModifiedBy>Amelie Macaud</cp:lastModifiedBy>
  <cp:revision>14</cp:revision>
  <dcterms:created xsi:type="dcterms:W3CDTF">2022-06-30T15:41:32Z</dcterms:created>
  <dcterms:modified xsi:type="dcterms:W3CDTF">2022-07-09T11:47:03Z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InternalTags">
    <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y fmtid="{D5CDD505-2E9C-101B-9397-08002B2CF9AE}" pid="8" name="_MarkAsFinal">
    <vt:bool>true</vt:bool>
  </property>
</Properties>
</file>