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Rubik" panose="020B0604020202020204" charset="-79"/>
      <p:regular r:id="rId24"/>
      <p:bold r:id="rId25"/>
      <p:italic r:id="rId26"/>
      <p:boldItalic r:id="rId27"/>
    </p:embeddedFont>
    <p:embeddedFont>
      <p:font typeface="Bodoni" panose="020B0604020202020204" charset="0"/>
      <p:bold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Xh0BtE+kuPkF5IeMozlllztKd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D6E0C7-761D-4960-98AC-174A47C2E183}">
  <a:tblStyle styleId="{97D6E0C7-761D-4960-98AC-174A47C2E1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4caccd4f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4caccd4f4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34caccd4f4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4caccd4f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4caccd4f4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34caccd4f4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4caccd4f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4caccd4f4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4caccd4f4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7c28a1a0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7c28a1a0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37c28a1a0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aeb6cb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aeb6cb0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3aeb6cb0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aeb6cb0f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aeb6cb0f4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3aeb6cb0f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4caccd4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4caccd4f4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34caccd4f4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7c28a1a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7c28a1a0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37c28a1a0a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4caccd4f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4caccd4f4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34caccd4f4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7c28a1a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7c28a1a0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37c28a1a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4caccd4f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4caccd4f4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34caccd4f4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4caccd4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4caccd4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34caccd4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4caccd4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4caccd4f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34caccd4f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/ut_logo.svg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/ut_logo.sv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Start_01">
  <p:cSld name="UT19_Start_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108914" y="62794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2"/>
          </p:nvPr>
        </p:nvSpPr>
        <p:spPr>
          <a:xfrm>
            <a:off x="7727950" y="5029199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3"/>
          </p:nvPr>
        </p:nvSpPr>
        <p:spPr>
          <a:xfrm>
            <a:off x="7727950" y="5507669"/>
            <a:ext cx="3854449" cy="6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3B3"/>
              </a:buClr>
              <a:buSzPts val="1800"/>
              <a:buFont typeface="Rubik"/>
              <a:buNone/>
              <a:defRPr sz="1800" b="0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>
            <a:spLocks noGrp="1"/>
          </p:cNvSpPr>
          <p:nvPr>
            <p:ph type="pic" idx="4"/>
          </p:nvPr>
        </p:nvSpPr>
        <p:spPr>
          <a:xfrm>
            <a:off x="6096000" y="4806225"/>
            <a:ext cx="1371600" cy="1365975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1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Sectionhead Blue">
  <p:cSld name="UT19_Sectionhead Blue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74" name="Google Shape;7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Image, Title and Content">
  <p:cSld name="UT19_Image, 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4038600" y="1828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>
            <a:spLocks noGrp="1"/>
          </p:cNvSpPr>
          <p:nvPr>
            <p:ph type="pic" idx="2"/>
          </p:nvPr>
        </p:nvSpPr>
        <p:spPr>
          <a:xfrm>
            <a:off x="0" y="0"/>
            <a:ext cx="3810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List and Image">
  <p:cSld name="UT19_List and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>
            <a:spLocks noGrp="1"/>
          </p:cNvSpPr>
          <p:nvPr>
            <p:ph type="pic" idx="2"/>
          </p:nvPr>
        </p:nvSpPr>
        <p:spPr>
          <a:xfrm>
            <a:off x="4038600" y="0"/>
            <a:ext cx="8153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>
            <a:off x="304154" y="685800"/>
            <a:ext cx="327724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Europe">
  <p:cSld name="UT19_Europ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304154" y="685800"/>
            <a:ext cx="579184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Estonia">
  <p:cSld name="UT19_Eston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304154" y="685800"/>
            <a:ext cx="3276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T19_Estonia_v2">
  <p:cSld name="1_UT19_Estonia_v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304154" y="685800"/>
            <a:ext cx="510604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Logo, Title and Content">
  <p:cSld name="UT19_Logo, Title and Conten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>
            <a:off x="4038600" y="1828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>
            <a:spLocks noGrp="1"/>
          </p:cNvSpPr>
          <p:nvPr>
            <p:ph type="pic" idx="2"/>
          </p:nvPr>
        </p:nvSpPr>
        <p:spPr>
          <a:xfrm>
            <a:off x="-3111" y="2169735"/>
            <a:ext cx="3203511" cy="4687597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00" name="Google Shape;10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Text on Image">
  <p:cSld name="UT19_Text on Image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2000"/>
              <a:buNone/>
              <a:defRPr sz="2000">
                <a:solidFill>
                  <a:srgbClr val="8C98B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800"/>
              <a:buNone/>
              <a:defRPr sz="1800">
                <a:solidFill>
                  <a:srgbClr val="8C98B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8B7"/>
              </a:buClr>
              <a:buSzPts val="1600"/>
              <a:buNone/>
              <a:defRPr sz="1600">
                <a:solidFill>
                  <a:srgbClr val="8C98B7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9"/>
          <p:cNvSpPr>
            <a:spLocks noGrp="1"/>
          </p:cNvSpPr>
          <p:nvPr>
            <p:ph type="pic" idx="2"/>
          </p:nvPr>
        </p:nvSpPr>
        <p:spPr>
          <a:xfrm>
            <a:off x="0" y="-6116"/>
            <a:ext cx="12204467" cy="686830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08" name="Google Shape;10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Cooperation">
  <p:cSld name="UT19_Coopera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>
            <a:spLocks noGrp="1"/>
          </p:cNvSpPr>
          <p:nvPr>
            <p:ph type="body" idx="1"/>
          </p:nvPr>
        </p:nvSpPr>
        <p:spPr>
          <a:xfrm>
            <a:off x="304154" y="685800"/>
            <a:ext cx="373444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Title and Content">
  <p:cSld name="UT19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T19_White_Logo on Media">
  <p:cSld name="1_UT19_White_Logo on Medi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pic>
        <p:nvPicPr>
          <p:cNvPr id="113" name="Google Shape;113;p4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2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Thanks">
  <p:cSld name="UT19_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3"/>
          <p:cNvSpPr txBox="1">
            <a:spLocks noGrp="1"/>
          </p:cNvSpPr>
          <p:nvPr>
            <p:ph type="body" idx="1"/>
          </p:nvPr>
        </p:nvSpPr>
        <p:spPr>
          <a:xfrm>
            <a:off x="304154" y="1371600"/>
            <a:ext cx="3276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18" name="Google Shape;11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White_Logo on BigImage">
  <p:cSld name="UT19_White_Logo on BigIm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" name="Google Shape;41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T19_Start_01">
  <p:cSld name="1_UT19_Start_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6108914" y="62794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2"/>
          </p:nvPr>
        </p:nvSpPr>
        <p:spPr>
          <a:xfrm>
            <a:off x="7727950" y="5029199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3"/>
          </p:nvPr>
        </p:nvSpPr>
        <p:spPr>
          <a:xfrm>
            <a:off x="7727950" y="5507669"/>
            <a:ext cx="3854449" cy="6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3B3"/>
              </a:buClr>
              <a:buSzPts val="1800"/>
              <a:buFont typeface="Rubik"/>
              <a:buNone/>
              <a:defRPr sz="1800" b="0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>
            <a:spLocks noGrp="1"/>
          </p:cNvSpPr>
          <p:nvPr>
            <p:ph type="pic" idx="4"/>
          </p:nvPr>
        </p:nvSpPr>
        <p:spPr>
          <a:xfrm>
            <a:off x="6096000" y="4806225"/>
            <a:ext cx="1371600" cy="136597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1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Start02">
  <p:cSld name="UT19_Start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038597" y="6279425"/>
            <a:ext cx="2070318" cy="34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4038598" y="5029199"/>
            <a:ext cx="7543800" cy="37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3"/>
          </p:nvPr>
        </p:nvSpPr>
        <p:spPr>
          <a:xfrm>
            <a:off x="4038597" y="5507669"/>
            <a:ext cx="7543801" cy="6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B3B3"/>
              </a:buClr>
              <a:buSzPts val="1800"/>
              <a:buFont typeface="Rubik"/>
              <a:buNone/>
              <a:defRPr sz="1800" b="0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>
            <a:spLocks noGrp="1"/>
          </p:cNvSpPr>
          <p:nvPr>
            <p:ph type="pic" idx="4"/>
          </p:nvPr>
        </p:nvSpPr>
        <p:spPr>
          <a:xfrm>
            <a:off x="2438400" y="4806225"/>
            <a:ext cx="1371600" cy="136597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64" name="Google Shape;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60001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Sectionhead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69" name="Google Shape;6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000" y="360000"/>
            <a:ext cx="3240000" cy="4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C98B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ctrTitle"/>
          </p:nvPr>
        </p:nvSpPr>
        <p:spPr>
          <a:xfrm>
            <a:off x="5728425" y="609845"/>
            <a:ext cx="6324600" cy="25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t-EE" sz="4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t-EE" sz="4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hyming strategies in Estonian rap lyrics: a statistical view</a:t>
            </a:r>
            <a:endParaRPr sz="4200"/>
          </a:p>
        </p:txBody>
      </p:sp>
      <p:sp>
        <p:nvSpPr>
          <p:cNvPr id="124" name="Google Shape;124;p1"/>
          <p:cNvSpPr txBox="1">
            <a:spLocks noGrp="1"/>
          </p:cNvSpPr>
          <p:nvPr>
            <p:ph type="subTitle" idx="1"/>
          </p:nvPr>
        </p:nvSpPr>
        <p:spPr>
          <a:xfrm>
            <a:off x="6671733" y="3725078"/>
            <a:ext cx="5486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t-EE" sz="3200"/>
              <a:t>Maria-Kristiina Lotman</a:t>
            </a:r>
            <a:endParaRPr sz="320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t-EE" sz="3200"/>
              <a:t>Rebekka Lotman</a:t>
            </a:r>
            <a:endParaRPr sz="3200"/>
          </a:p>
        </p:txBody>
      </p:sp>
      <p:sp>
        <p:nvSpPr>
          <p:cNvPr id="125" name="Google Shape;125;p1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20th century rhyme: modernists</a:t>
            </a:r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t-EE" sz="3200"/>
              <a:t>Diversity of approaches:</a:t>
            </a:r>
            <a:endParaRPr/>
          </a:p>
          <a:p>
            <a:pPr marL="4572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t-EE" sz="3200"/>
              <a:t>The continuance of traditional rhyme</a:t>
            </a:r>
            <a:endParaRPr sz="32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t-EE" sz="3200"/>
              <a:t>“New rhyme” (i.e near rhymes propagated by Valmar Adams)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t-EE" sz="3200"/>
              <a:t>Puristic rhyme in the poetry by the literary group Arbujad</a:t>
            </a:r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68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000"/>
              <a:t>Rhyme types in Henrik Visnapuu’s poetry</a:t>
            </a:r>
            <a:endParaRPr sz="3000"/>
          </a:p>
        </p:txBody>
      </p:sp>
      <p:sp>
        <p:nvSpPr>
          <p:cNvPr id="195" name="Google Shape;19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11</a:t>
            </a:fld>
            <a:endParaRPr/>
          </a:p>
        </p:txBody>
      </p:sp>
      <p:pic>
        <p:nvPicPr>
          <p:cNvPr id="196" name="Google Shape;1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675" y="584300"/>
            <a:ext cx="10200885" cy="62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4caccd4f4_0_2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Rhyme types in Betti Alver’s poetry</a:t>
            </a:r>
            <a:endParaRPr/>
          </a:p>
        </p:txBody>
      </p:sp>
      <p:sp>
        <p:nvSpPr>
          <p:cNvPr id="203" name="Google Shape;203;g134caccd4f4_0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12</a:t>
            </a:fld>
            <a:endParaRPr/>
          </a:p>
        </p:txBody>
      </p:sp>
      <p:pic>
        <p:nvPicPr>
          <p:cNvPr id="204" name="Google Shape;204;g134caccd4f4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875" y="1325700"/>
            <a:ext cx="8856924" cy="55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4caccd4f4_0_36"/>
          <p:cNvSpPr txBox="1">
            <a:spLocks noGrp="1"/>
          </p:cNvSpPr>
          <p:nvPr>
            <p:ph type="title"/>
          </p:nvPr>
        </p:nvSpPr>
        <p:spPr>
          <a:xfrm>
            <a:off x="8685075" y="527550"/>
            <a:ext cx="3358200" cy="522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4100"/>
              <a:t>Rhyme types in Artur Alliksaar’s poetry</a:t>
            </a:r>
            <a:endParaRPr sz="4100"/>
          </a:p>
        </p:txBody>
      </p:sp>
      <p:sp>
        <p:nvSpPr>
          <p:cNvPr id="211" name="Google Shape;211;g134caccd4f4_0_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13</a:t>
            </a:fld>
            <a:endParaRPr/>
          </a:p>
        </p:txBody>
      </p:sp>
      <p:pic>
        <p:nvPicPr>
          <p:cNvPr id="212" name="Google Shape;212;g134caccd4f4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50" y="60175"/>
            <a:ext cx="7632001" cy="67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4caccd4f4_0_45"/>
          <p:cNvSpPr txBox="1">
            <a:spLocks noGrp="1"/>
          </p:cNvSpPr>
          <p:nvPr>
            <p:ph type="title"/>
          </p:nvPr>
        </p:nvSpPr>
        <p:spPr>
          <a:xfrm>
            <a:off x="965025" y="-64350"/>
            <a:ext cx="10515600" cy="8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500"/>
              <a:t>Rhyme types in Genka’s lyrics</a:t>
            </a:r>
            <a:endParaRPr sz="3500"/>
          </a:p>
        </p:txBody>
      </p:sp>
      <p:sp>
        <p:nvSpPr>
          <p:cNvPr id="219" name="Google Shape;219;g134caccd4f4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14</a:t>
            </a:fld>
            <a:endParaRPr/>
          </a:p>
        </p:txBody>
      </p:sp>
      <p:pic>
        <p:nvPicPr>
          <p:cNvPr id="220" name="Google Shape;220;g134caccd4f4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350" y="835400"/>
            <a:ext cx="10874425" cy="60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7c28a1a0a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Genka “Pankrot”</a:t>
            </a:r>
            <a:endParaRPr/>
          </a:p>
        </p:txBody>
      </p:sp>
      <p:sp>
        <p:nvSpPr>
          <p:cNvPr id="227" name="Google Shape;227;g137c28a1a0a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361600" cy="481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Ja me pappi ei </a:t>
            </a:r>
            <a:r>
              <a:rPr lang="et-EE" sz="3200" b="1"/>
              <a:t>saagi</a:t>
            </a:r>
            <a:r>
              <a:rPr lang="et-EE" sz="3200"/>
              <a:t>, me pappi ei </a:t>
            </a:r>
            <a:r>
              <a:rPr lang="et-EE" sz="3200" b="1"/>
              <a:t>saagi</a:t>
            </a:r>
            <a:endParaRPr sz="32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Me pappi ei </a:t>
            </a:r>
            <a:r>
              <a:rPr lang="et-EE" sz="3200" b="1"/>
              <a:t>saagi</a:t>
            </a:r>
            <a:r>
              <a:rPr lang="et-EE" sz="3200"/>
              <a:t>, pole mõtet kart</a:t>
            </a:r>
            <a:r>
              <a:rPr lang="et-EE" sz="3200" b="1"/>
              <a:t>agi</a:t>
            </a:r>
            <a:endParaRPr sz="32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Kulutused meil samas tõusevad taevani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Me pappi ei </a:t>
            </a:r>
            <a:r>
              <a:rPr lang="et-EE" sz="3200" b="1"/>
              <a:t>saagi</a:t>
            </a:r>
            <a:r>
              <a:rPr lang="et-EE" sz="3200"/>
              <a:t>, a kas on vaj</a:t>
            </a:r>
            <a:r>
              <a:rPr lang="et-EE" sz="3200" b="1"/>
              <a:t>agi</a:t>
            </a:r>
            <a:endParaRPr sz="32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Ja me pappi ei </a:t>
            </a:r>
            <a:r>
              <a:rPr lang="et-EE" sz="3200" b="1"/>
              <a:t>saagi</a:t>
            </a:r>
            <a:r>
              <a:rPr lang="et-EE" sz="3200"/>
              <a:t>, me pappi ei </a:t>
            </a:r>
            <a:r>
              <a:rPr lang="et-EE" sz="3200" b="1"/>
              <a:t>saagi</a:t>
            </a:r>
            <a:endParaRPr sz="32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Me pappi ei </a:t>
            </a:r>
            <a:r>
              <a:rPr lang="et-EE" sz="3200" b="1"/>
              <a:t>saagi</a:t>
            </a:r>
            <a:r>
              <a:rPr lang="et-EE" sz="3200"/>
              <a:t>, pole mõtet kart</a:t>
            </a:r>
            <a:r>
              <a:rPr lang="et-EE" sz="3200" b="1"/>
              <a:t>agi</a:t>
            </a:r>
            <a:endParaRPr sz="32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Kulutused meil samas tõusevad taevani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Me pappi ei </a:t>
            </a:r>
            <a:r>
              <a:rPr lang="et-EE" sz="3200" b="1"/>
              <a:t>saagi</a:t>
            </a:r>
            <a:r>
              <a:rPr lang="et-EE" sz="3200"/>
              <a:t>, a kas on vaj</a:t>
            </a:r>
            <a:r>
              <a:rPr lang="et-EE" sz="3200" b="1"/>
              <a:t>agi</a:t>
            </a:r>
            <a:endParaRPr b="1"/>
          </a:p>
        </p:txBody>
      </p:sp>
      <p:sp>
        <p:nvSpPr>
          <p:cNvPr id="228" name="Google Shape;228;g137c28a1a0a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15</a:t>
            </a:fld>
            <a:endParaRPr/>
          </a:p>
        </p:txBody>
      </p:sp>
      <p:pic>
        <p:nvPicPr>
          <p:cNvPr id="229" name="Google Shape;229;g137c28a1a0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9800" y="1825625"/>
            <a:ext cx="2687401" cy="25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aeb6cb0f4_0_0"/>
          <p:cNvSpPr txBox="1">
            <a:spLocks noGrp="1"/>
          </p:cNvSpPr>
          <p:nvPr>
            <p:ph type="body" idx="1"/>
          </p:nvPr>
        </p:nvSpPr>
        <p:spPr>
          <a:xfrm>
            <a:off x="597975" y="884903"/>
            <a:ext cx="10630464" cy="52170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keevitab me keeles uusi avastusi ling</a:t>
            </a:r>
            <a:r>
              <a:rPr lang="et-EE" sz="3200" b="1" dirty="0"/>
              <a:t>vistikas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meil riime sama palju nagu numbreid sta</a:t>
            </a:r>
            <a:r>
              <a:rPr lang="et-EE" sz="3200" b="1" dirty="0"/>
              <a:t>tistikas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valimata kohta, vahendeid või </a:t>
            </a:r>
            <a:r>
              <a:rPr lang="et-EE" sz="3200" b="1" u="sng" dirty="0"/>
              <a:t>aega</a:t>
            </a:r>
            <a:endParaRPr sz="3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sõnu kirjutame palju, kasvõi puusse mootor</a:t>
            </a:r>
            <a:r>
              <a:rPr lang="et-EE" sz="3200" b="1" u="sng" dirty="0"/>
              <a:t>saega</a:t>
            </a:r>
            <a:endParaRPr sz="3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või salvrätikule mis majoneesist läbi </a:t>
            </a:r>
            <a:r>
              <a:rPr lang="et-EE" sz="3200" b="1" dirty="0" err="1"/>
              <a:t>kulund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 err="1"/>
              <a:t>kabanossist</a:t>
            </a:r>
            <a:r>
              <a:rPr lang="et-EE" sz="3200" dirty="0"/>
              <a:t> koos </a:t>
            </a:r>
            <a:r>
              <a:rPr lang="et-EE" sz="3200" dirty="0" err="1"/>
              <a:t>pahnutiga</a:t>
            </a:r>
            <a:r>
              <a:rPr lang="et-EE" sz="3200" dirty="0"/>
              <a:t> mu autosse on </a:t>
            </a:r>
            <a:r>
              <a:rPr lang="et-EE" sz="3200" b="1" dirty="0" err="1"/>
              <a:t>unund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ma </a:t>
            </a:r>
            <a:r>
              <a:rPr lang="et-EE" sz="3200" dirty="0" err="1"/>
              <a:t>respektin</a:t>
            </a:r>
            <a:r>
              <a:rPr lang="et-EE" sz="3200" dirty="0"/>
              <a:t> kui tasemel on värsi</a:t>
            </a:r>
            <a:r>
              <a:rPr lang="et-EE" sz="3200" b="1" u="sng" dirty="0"/>
              <a:t>arhitektid</a:t>
            </a:r>
            <a:endParaRPr sz="3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sest sõnadeta räpp on lahja nagu </a:t>
            </a:r>
            <a:r>
              <a:rPr lang="et-EE" sz="3200" b="1" u="sng" dirty="0" err="1"/>
              <a:t>anorektik</a:t>
            </a:r>
            <a:endParaRPr sz="32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/>
              <a:t>sestap võõrustame metsast sõbraliku </a:t>
            </a:r>
            <a:r>
              <a:rPr lang="et-EE" sz="3200" b="1" dirty="0"/>
              <a:t>krantsi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 dirty="0" err="1"/>
              <a:t>familija</a:t>
            </a:r>
            <a:r>
              <a:rPr lang="et-EE" sz="3200" dirty="0"/>
              <a:t> </a:t>
            </a:r>
            <a:r>
              <a:rPr lang="et-EE" sz="3200" dirty="0" err="1"/>
              <a:t>fucking</a:t>
            </a:r>
            <a:r>
              <a:rPr lang="et-EE" sz="3200" dirty="0"/>
              <a:t> riimid, kaifige me asso</a:t>
            </a:r>
            <a:r>
              <a:rPr lang="et-EE" sz="3200" b="1" dirty="0"/>
              <a:t>nantsi!</a:t>
            </a:r>
            <a:endParaRPr sz="3200" b="1" dirty="0"/>
          </a:p>
        </p:txBody>
      </p:sp>
      <p:sp>
        <p:nvSpPr>
          <p:cNvPr id="236" name="Google Shape;236;g13aeb6cb0f4_0_0"/>
          <p:cNvSpPr txBox="1">
            <a:spLocks noGrp="1"/>
          </p:cNvSpPr>
          <p:nvPr>
            <p:ph type="title"/>
          </p:nvPr>
        </p:nvSpPr>
        <p:spPr>
          <a:xfrm>
            <a:off x="597975" y="0"/>
            <a:ext cx="11594100" cy="112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Genka&amp;Metsakutsa “Värsiarhitektuur”</a:t>
            </a:r>
            <a:endParaRPr/>
          </a:p>
        </p:txBody>
      </p:sp>
      <p:sp>
        <p:nvSpPr>
          <p:cNvPr id="237" name="Google Shape;237;g13aeb6cb0f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aeb6cb0f4_0_8"/>
          <p:cNvSpPr txBox="1">
            <a:spLocks noGrp="1"/>
          </p:cNvSpPr>
          <p:nvPr>
            <p:ph type="title"/>
          </p:nvPr>
        </p:nvSpPr>
        <p:spPr>
          <a:xfrm>
            <a:off x="280200" y="365125"/>
            <a:ext cx="11073600" cy="101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Genka, “Legendaarne”</a:t>
            </a:r>
            <a:endParaRPr/>
          </a:p>
        </p:txBody>
      </p:sp>
      <p:sp>
        <p:nvSpPr>
          <p:cNvPr id="244" name="Google Shape;244;g13aeb6cb0f4_0_8"/>
          <p:cNvSpPr txBox="1">
            <a:spLocks noGrp="1"/>
          </p:cNvSpPr>
          <p:nvPr>
            <p:ph type="body" idx="1"/>
          </p:nvPr>
        </p:nvSpPr>
        <p:spPr>
          <a:xfrm>
            <a:off x="280300" y="1532300"/>
            <a:ext cx="11073600" cy="464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Aga o</a:t>
            </a:r>
            <a:r>
              <a:rPr lang="et-EE" sz="3200" b="1"/>
              <a:t>kei</a:t>
            </a:r>
            <a:r>
              <a:rPr lang="et-EE" sz="3200"/>
              <a:t>, see kõik </a:t>
            </a:r>
            <a:r>
              <a:rPr lang="et-EE" sz="3200" b="1"/>
              <a:t>ei</a:t>
            </a:r>
            <a:endParaRPr sz="3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Suju lihtsalt, kui sul puudub la</a:t>
            </a:r>
            <a:r>
              <a:rPr lang="et-EE" sz="3200" b="1"/>
              <a:t>kei</a:t>
            </a:r>
            <a:r>
              <a:rPr lang="et-EE" sz="3200"/>
              <a:t>,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Keegi, kes ajaks asju, sest ise </a:t>
            </a:r>
            <a:r>
              <a:rPr lang="et-EE" sz="3200" b="1"/>
              <a:t>me'i</a:t>
            </a:r>
            <a:endParaRPr sz="3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Ole </a:t>
            </a:r>
            <a:r>
              <a:rPr lang="et-EE" sz="3200" i="1" u="sng"/>
              <a:t>usinad</a:t>
            </a:r>
            <a:r>
              <a:rPr lang="et-EE" sz="3200"/>
              <a:t>, et tööle panna </a:t>
            </a:r>
            <a:r>
              <a:rPr lang="et-EE" sz="3200" i="1" u="sng"/>
              <a:t>masinad</a:t>
            </a:r>
            <a:endParaRPr sz="3200" i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Sellest räägibki hetkel see </a:t>
            </a:r>
            <a:r>
              <a:rPr lang="et-EE" sz="3200" b="1"/>
              <a:t>biit siin</a:t>
            </a:r>
            <a:endParaRPr sz="3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Kuda Toe Tag jälle ei </a:t>
            </a:r>
            <a:r>
              <a:rPr lang="et-EE" sz="3200" b="1"/>
              <a:t>viitsi</a:t>
            </a:r>
            <a:endParaRPr b="1"/>
          </a:p>
        </p:txBody>
      </p:sp>
      <p:sp>
        <p:nvSpPr>
          <p:cNvPr id="245" name="Google Shape;245;g13aeb6cb0f4_0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17</a:t>
            </a:fld>
            <a:endParaRPr/>
          </a:p>
        </p:txBody>
      </p:sp>
      <p:pic>
        <p:nvPicPr>
          <p:cNvPr id="246" name="Google Shape;246;g13aeb6cb0f4_0_8"/>
          <p:cNvPicPr preferRelativeResize="0"/>
          <p:nvPr/>
        </p:nvPicPr>
        <p:blipFill rotWithShape="1">
          <a:blip r:embed="rId3">
            <a:alphaModFix/>
          </a:blip>
          <a:srcRect l="19447" t="5105" r="6549"/>
          <a:stretch/>
        </p:blipFill>
        <p:spPr>
          <a:xfrm>
            <a:off x="7279450" y="1622725"/>
            <a:ext cx="4493101" cy="3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4caccd4f4_0_53"/>
          <p:cNvSpPr txBox="1">
            <a:spLocks noGrp="1"/>
          </p:cNvSpPr>
          <p:nvPr>
            <p:ph type="title"/>
          </p:nvPr>
        </p:nvSpPr>
        <p:spPr>
          <a:xfrm>
            <a:off x="9418475" y="87950"/>
            <a:ext cx="2578800" cy="254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4000"/>
              <a:t>R</a:t>
            </a:r>
            <a:r>
              <a:rPr lang="et-EE" sz="2800"/>
              <a:t>hyme types in Metsakutsu’s lyrics</a:t>
            </a:r>
            <a:endParaRPr sz="2800"/>
          </a:p>
        </p:txBody>
      </p:sp>
      <p:sp>
        <p:nvSpPr>
          <p:cNvPr id="253" name="Google Shape;253;g134caccd4f4_0_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18</a:t>
            </a:fld>
            <a:endParaRPr/>
          </a:p>
        </p:txBody>
      </p:sp>
      <p:pic>
        <p:nvPicPr>
          <p:cNvPr id="254" name="Google Shape;254;g134caccd4f4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00" y="0"/>
            <a:ext cx="90453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7c28a1a0a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Metsakutsu “Huntide kasvatatud”</a:t>
            </a:r>
            <a:endParaRPr/>
          </a:p>
        </p:txBody>
      </p:sp>
      <p:sp>
        <p:nvSpPr>
          <p:cNvPr id="261" name="Google Shape;261;g137c28a1a0a_0_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490300" cy="489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üksi puidust tornide vahele </a:t>
            </a:r>
            <a:r>
              <a:rPr lang="et-EE" sz="3200" b="1"/>
              <a:t>eksind</a:t>
            </a:r>
            <a:r>
              <a:rPr lang="et-EE" sz="3200"/>
              <a:t>,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tänavale loobitud koer, kes otsis oma </a:t>
            </a:r>
            <a:r>
              <a:rPr lang="et-EE" sz="3200" b="1"/>
              <a:t>ketti</a:t>
            </a:r>
            <a:r>
              <a:rPr lang="et-EE" sz="3200"/>
              <a:t>,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wild diseasega külg-külje </a:t>
            </a:r>
            <a:r>
              <a:rPr lang="et-EE" sz="3200" b="1" u="sng"/>
              <a:t>vastas</a:t>
            </a:r>
            <a:endParaRPr sz="3200" b="1" u="sng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jooksin neid radu ja hundipoeg </a:t>
            </a:r>
            <a:r>
              <a:rPr lang="et-EE" sz="3200" b="1" u="sng"/>
              <a:t>kasvas</a:t>
            </a:r>
            <a:endParaRPr sz="3200" b="1" u="sng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ja genka tegi </a:t>
            </a:r>
            <a:r>
              <a:rPr lang="et-EE" sz="3200" b="1"/>
              <a:t>siis nii seda</a:t>
            </a:r>
            <a:r>
              <a:rPr lang="et-EE" sz="3200"/>
              <a:t>,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et kutsikas haukus koos </a:t>
            </a:r>
            <a:r>
              <a:rPr lang="et-EE" sz="3200" b="1"/>
              <a:t>liidritega</a:t>
            </a:r>
            <a:endParaRPr sz="32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ja torm tõusis ja ladvad </a:t>
            </a:r>
            <a:r>
              <a:rPr lang="et-EE" sz="3200" b="1" u="sng"/>
              <a:t>murdusid</a:t>
            </a:r>
            <a:r>
              <a:rPr lang="et-EE" sz="3200"/>
              <a:t>,</a:t>
            </a:r>
            <a:endParaRPr sz="3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200"/>
              <a:t>krantsid </a:t>
            </a:r>
            <a:r>
              <a:rPr lang="et-EE" sz="3200" b="1" u="sng"/>
              <a:t>ulgusid</a:t>
            </a:r>
            <a:r>
              <a:rPr lang="et-EE" sz="3200"/>
              <a:t>, ükskõik, mis </a:t>
            </a:r>
            <a:r>
              <a:rPr lang="et-EE" sz="3200" b="1" u="sng"/>
              <a:t>tulgu siit</a:t>
            </a:r>
            <a:r>
              <a:rPr lang="et-EE" sz="3200"/>
              <a:t>,</a:t>
            </a:r>
            <a:endParaRPr sz="3200"/>
          </a:p>
        </p:txBody>
      </p:sp>
      <p:sp>
        <p:nvSpPr>
          <p:cNvPr id="262" name="Google Shape;262;g137c28a1a0a_0_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19</a:t>
            </a:fld>
            <a:endParaRPr/>
          </a:p>
        </p:txBody>
      </p:sp>
      <p:pic>
        <p:nvPicPr>
          <p:cNvPr id="263" name="Google Shape;263;g137c28a1a0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0900" y="1843225"/>
            <a:ext cx="2558699" cy="17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4caccd4f4_0_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Statistical analysis</a:t>
            </a:r>
            <a:endParaRPr/>
          </a:p>
        </p:txBody>
      </p:sp>
      <p:sp>
        <p:nvSpPr>
          <p:cNvPr id="132" name="Google Shape;132;g134caccd4f4_0_68"/>
          <p:cNvSpPr txBox="1">
            <a:spLocks noGrp="1"/>
          </p:cNvSpPr>
          <p:nvPr>
            <p:ph type="body" idx="1"/>
          </p:nvPr>
        </p:nvSpPr>
        <p:spPr>
          <a:xfrm>
            <a:off x="735275" y="1825625"/>
            <a:ext cx="11295300" cy="474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t-EE" sz="3600"/>
              <a:t>Karl-Eduard Sööt (the end of the 19th century); 424 verses</a:t>
            </a:r>
            <a:endParaRPr sz="360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t-EE" sz="3600"/>
              <a:t>Henrik Visnapuu (first half of the 20th century), 646 verses</a:t>
            </a:r>
            <a:endParaRPr sz="360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t-EE" sz="3600"/>
              <a:t>Betti Alver (1930s); 402 verses</a:t>
            </a:r>
            <a:endParaRPr sz="360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t-EE" sz="3600"/>
              <a:t>Artur Alliksaar (1950s and 1960s), 490 verses</a:t>
            </a:r>
            <a:endParaRPr sz="360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t-EE" sz="3600"/>
              <a:t> Metsakutsu and Genka (21th century); 628 and 689 verses</a:t>
            </a:r>
            <a:endParaRPr sz="3600"/>
          </a:p>
        </p:txBody>
      </p:sp>
      <p:sp>
        <p:nvSpPr>
          <p:cNvPr id="133" name="Google Shape;133;g134caccd4f4_0_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 sz="1200">
                <a:solidFill>
                  <a:srgbClr val="8C98B7"/>
                </a:solidFill>
              </a:rPr>
              <a:t>2</a:t>
            </a:fld>
            <a:endParaRPr sz="1200">
              <a:solidFill>
                <a:srgbClr val="8C98B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7c28a1a0a_0_0"/>
          <p:cNvSpPr txBox="1">
            <a:spLocks noGrp="1"/>
          </p:cNvSpPr>
          <p:nvPr>
            <p:ph type="title"/>
          </p:nvPr>
        </p:nvSpPr>
        <p:spPr>
          <a:xfrm>
            <a:off x="838200" y="900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Estonian rap rhyme: conclusions</a:t>
            </a:r>
            <a:endParaRPr/>
          </a:p>
        </p:txBody>
      </p:sp>
      <p:sp>
        <p:nvSpPr>
          <p:cNvPr id="270" name="Google Shape;270;g137c28a1a0a_0_0"/>
          <p:cNvSpPr txBox="1">
            <a:spLocks noGrp="1"/>
          </p:cNvSpPr>
          <p:nvPr>
            <p:ph type="body" idx="1"/>
          </p:nvPr>
        </p:nvSpPr>
        <p:spPr>
          <a:xfrm>
            <a:off x="838200" y="1595475"/>
            <a:ext cx="10515600" cy="51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t-EE" sz="3600"/>
              <a:t>Drastic decrease of full rhyme, as compared to literary poetry.</a:t>
            </a: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t-EE" sz="3600"/>
              <a:t>The idea that was expressed already by some modernist poets that near rhyme is a solution and an escape from the sound inertia of traditional rhyme has developed even further in rap poetry.</a:t>
            </a: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t-EE" sz="3600"/>
              <a:t>Still, Estonian rap rhyme adheres to the Western models rather than Estonian rhyming culture.</a:t>
            </a:r>
            <a:endParaRPr sz="3600"/>
          </a:p>
        </p:txBody>
      </p:sp>
      <p:sp>
        <p:nvSpPr>
          <p:cNvPr id="271" name="Google Shape;271;g137c28a1a0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ctrTitle"/>
          </p:nvPr>
        </p:nvSpPr>
        <p:spPr>
          <a:xfrm>
            <a:off x="6096000" y="381000"/>
            <a:ext cx="5486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Thank you for listening!</a:t>
            </a:r>
            <a:br>
              <a:rPr lang="et-EE" b="1"/>
            </a:br>
            <a:r>
              <a:rPr lang="et-EE" b="1"/>
              <a:t/>
            </a:r>
            <a:br>
              <a:rPr lang="et-EE" b="1"/>
            </a:br>
            <a:r>
              <a:rPr lang="et-EE"/>
              <a:t>Aitäh kuulamast!</a:t>
            </a:r>
            <a:r>
              <a:rPr lang="et-EE" b="1"/>
              <a:t/>
            </a:r>
            <a:br>
              <a:rPr lang="et-EE" b="1"/>
            </a:br>
            <a:r>
              <a:rPr lang="et-EE" b="1"/>
              <a:t/>
            </a:r>
            <a:br>
              <a:rPr lang="et-EE" b="1"/>
            </a:b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body" idx="2"/>
          </p:nvPr>
        </p:nvSpPr>
        <p:spPr>
          <a:xfrm>
            <a:off x="7727950" y="5029199"/>
            <a:ext cx="3854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t-EE" sz="3600"/>
              <a:t>						</a:t>
            </a:r>
            <a:endParaRPr sz="3600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78" name="Google Shape;278;p21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1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Problems of rhyming in Estonian language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609600" y="2431825"/>
            <a:ext cx="109728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t-EE" sz="3600"/>
              <a:t>The abundance of vowels and diphthongs:</a:t>
            </a:r>
            <a:endParaRPr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t-EE" sz="3600"/>
              <a:t>25 diphthongs according to Tiit-Rein Viitso, 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t-EE" sz="3600"/>
              <a:t>27 diphthongs according to Ilse Lehiste.</a:t>
            </a:r>
            <a:endParaRPr sz="3600"/>
          </a:p>
        </p:txBody>
      </p:sp>
      <p:sp>
        <p:nvSpPr>
          <p:cNvPr id="140" name="Google Shape;140;p2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372524" y="111125"/>
            <a:ext cx="119025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Estonian diphthongs (Lehiste 2001: 40)</a:t>
            </a:r>
            <a:endParaRPr/>
          </a:p>
        </p:txBody>
      </p:sp>
      <p:graphicFrame>
        <p:nvGraphicFramePr>
          <p:cNvPr id="146" name="Google Shape;146;p3"/>
          <p:cNvGraphicFramePr/>
          <p:nvPr/>
        </p:nvGraphicFramePr>
        <p:xfrm>
          <a:off x="457201" y="1120271"/>
          <a:ext cx="10951725" cy="5676200"/>
        </p:xfrm>
        <a:graphic>
          <a:graphicData uri="http://schemas.openxmlformats.org/drawingml/2006/table">
            <a:tbl>
              <a:tblPr>
                <a:noFill/>
                <a:tableStyleId>{97D6E0C7-761D-4960-98AC-174A47C2E183}</a:tableStyleId>
              </a:tblPr>
              <a:tblGrid>
                <a:gridCol w="323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6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First component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Second component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i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e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a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o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u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/i/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iu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/e/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ei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ea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eo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eu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/a/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ai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ae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ao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au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/o/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oi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oe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oa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ou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/u/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ui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/õ/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õi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õe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õa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õo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õu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/ä/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äi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äe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äo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äu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/ö/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öi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öe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öa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b="1" u="none" strike="noStrike" cap="none"/>
                        <a:t>/ü/</a:t>
                      </a:r>
                      <a:endParaRPr sz="2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üi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800" u="none" strike="noStrike" cap="none"/>
                        <a:t> 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575" marR="66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673925" y="777125"/>
            <a:ext cx="113952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t-EE" sz="3600"/>
              <a:t>Three degrees of duration: rhyme partners of different durations are not advisable in puristic approach.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t-EE" sz="3600"/>
              <a:t>Karl Eduard Sööt: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Homme ootab sõjapõrgu!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Aga mees ei kohku, tõrgu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(‘Pääliku hüüd’ [The shout of the chief])</a:t>
            </a:r>
            <a:endParaRPr sz="3600"/>
          </a:p>
        </p:txBody>
      </p:sp>
      <p:sp>
        <p:nvSpPr>
          <p:cNvPr id="152" name="Google Shape;152;p4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4caccd4f4_0_61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Morphological and lexical problems</a:t>
            </a:r>
            <a:endParaRPr/>
          </a:p>
        </p:txBody>
      </p:sp>
      <p:sp>
        <p:nvSpPr>
          <p:cNvPr id="159" name="Google Shape;159;g134caccd4f4_0_61"/>
          <p:cNvSpPr txBox="1">
            <a:spLocks noGrp="1"/>
          </p:cNvSpPr>
          <p:nvPr>
            <p:ph type="body" idx="1"/>
          </p:nvPr>
        </p:nvSpPr>
        <p:spPr>
          <a:xfrm>
            <a:off x="609600" y="1453950"/>
            <a:ext cx="10972800" cy="471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t-EE" sz="3600"/>
              <a:t>Inflectional types and phenomena like consonant or suffix gradation result in too large a variation of possible endings.</a:t>
            </a:r>
            <a:endParaRPr sz="360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t-EE" sz="3600"/>
              <a:t>Difficulties pertaining to vocabulary: the rhyme repertoire has had a limited time to develop, as compared to the ‘old’ European poetic cultures.</a:t>
            </a:r>
            <a:endParaRPr sz="3600"/>
          </a:p>
        </p:txBody>
      </p:sp>
      <p:sp>
        <p:nvSpPr>
          <p:cNvPr id="160" name="Google Shape;160;g134caccd4f4_0_61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4caccd4f4_0_0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Rhyme types in Estonian poetry (1)</a:t>
            </a:r>
            <a:endParaRPr/>
          </a:p>
        </p:txBody>
      </p:sp>
      <p:sp>
        <p:nvSpPr>
          <p:cNvPr id="167" name="Google Shape;167;g134caccd4f4_0_0"/>
          <p:cNvSpPr txBox="1">
            <a:spLocks noGrp="1"/>
          </p:cNvSpPr>
          <p:nvPr>
            <p:ph type="body" idx="1"/>
          </p:nvPr>
        </p:nvSpPr>
        <p:spPr>
          <a:xfrm>
            <a:off x="609600" y="1351025"/>
            <a:ext cx="11421000" cy="54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(1) full rhyme, where the only difference lies in the onset of the stressed syllable (</a:t>
            </a:r>
            <a:r>
              <a:rPr lang="et-EE" sz="3600" i="1"/>
              <a:t>nelgid</a:t>
            </a:r>
            <a:r>
              <a:rPr lang="et-EE" sz="3600"/>
              <a:t> : </a:t>
            </a:r>
            <a:r>
              <a:rPr lang="et-EE" sz="3600" i="1"/>
              <a:t>kelgid</a:t>
            </a:r>
            <a:r>
              <a:rPr lang="et-EE" sz="3600"/>
              <a:t>), and 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(2) the potential deviations from full rhyme: 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(a) differences in the vowel of the stressed syllable (</a:t>
            </a:r>
            <a:r>
              <a:rPr lang="et-EE" sz="3600" i="1"/>
              <a:t>laheneb</a:t>
            </a:r>
            <a:r>
              <a:rPr lang="et-EE" sz="3600"/>
              <a:t> : </a:t>
            </a:r>
            <a:r>
              <a:rPr lang="et-EE" sz="3600" i="1"/>
              <a:t>läheneb</a:t>
            </a:r>
            <a:r>
              <a:rPr lang="et-EE" sz="3600"/>
              <a:t>), 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(b) the vowel of the non-initial syllable (</a:t>
            </a:r>
            <a:r>
              <a:rPr lang="et-EE" sz="3600" i="1"/>
              <a:t>ikka</a:t>
            </a:r>
            <a:r>
              <a:rPr lang="et-EE" sz="3600"/>
              <a:t> : </a:t>
            </a:r>
            <a:r>
              <a:rPr lang="et-EE" sz="3600" i="1"/>
              <a:t>ikke</a:t>
            </a:r>
            <a:r>
              <a:rPr lang="et-EE" sz="3600"/>
              <a:t>), 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600"/>
              <a:t>(c) the syllable-end consonants (</a:t>
            </a:r>
            <a:r>
              <a:rPr lang="et-EE" sz="3600" i="1"/>
              <a:t>king</a:t>
            </a:r>
            <a:r>
              <a:rPr lang="et-EE" sz="3600"/>
              <a:t> : </a:t>
            </a:r>
            <a:r>
              <a:rPr lang="et-EE" sz="3600" i="1"/>
              <a:t>pilt</a:t>
            </a:r>
            <a:r>
              <a:rPr lang="et-EE" sz="3600"/>
              <a:t>), durations (</a:t>
            </a:r>
            <a:r>
              <a:rPr lang="et-EE" sz="3600" i="1"/>
              <a:t>ta</a:t>
            </a:r>
            <a:r>
              <a:rPr lang="et-EE" sz="3600"/>
              <a:t> : </a:t>
            </a:r>
            <a:r>
              <a:rPr lang="et-EE" sz="3600" i="1"/>
              <a:t>maa</a:t>
            </a:r>
            <a:r>
              <a:rPr lang="et-EE" sz="3600"/>
              <a:t>), 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68" name="Google Shape;168;g134caccd4f4_0_0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4caccd4f4_0_7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Rhyme types in Estonian poetry (2)</a:t>
            </a:r>
            <a:endParaRPr/>
          </a:p>
        </p:txBody>
      </p:sp>
      <p:sp>
        <p:nvSpPr>
          <p:cNvPr id="175" name="Google Shape;175;g134caccd4f4_0_7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1433600" cy="554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500"/>
              <a:t>(d) so-called semirhyme (in which one of the rhyming words has an additional syllable: </a:t>
            </a:r>
            <a:r>
              <a:rPr lang="et-EE" sz="3500" i="1"/>
              <a:t>vist </a:t>
            </a:r>
            <a:r>
              <a:rPr lang="et-EE" sz="3500"/>
              <a:t>: </a:t>
            </a:r>
            <a:r>
              <a:rPr lang="et-EE" sz="3500" i="1"/>
              <a:t>pistma</a:t>
            </a:r>
            <a:r>
              <a:rPr lang="et-EE" sz="3500"/>
              <a:t>), and </a:t>
            </a:r>
            <a:endParaRPr sz="3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500"/>
              <a:t>(e) identical rhyme, in which case the phonemic structure of the rhyme pairs matches completely. </a:t>
            </a:r>
            <a:endParaRPr sz="3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500"/>
              <a:t>In addition, in the case of a few authors, we encountered </a:t>
            </a:r>
            <a:endParaRPr sz="3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500"/>
              <a:t>(f) orphan rhymes, that is, verses found in a rhyme context that lack a rhyme partner, and </a:t>
            </a:r>
            <a:endParaRPr sz="3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3500"/>
              <a:t>(g) identical holorhymes where the entire verse line was repeated. </a:t>
            </a:r>
            <a:endParaRPr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 sz="1200">
                <a:solidFill>
                  <a:srgbClr val="8C98B7"/>
                </a:solidFill>
              </a:rPr>
              <a:t>9</a:t>
            </a:fld>
            <a:endParaRPr sz="1200">
              <a:solidFill>
                <a:srgbClr val="8C98B7"/>
              </a:solidFill>
            </a:endParaRPr>
          </a:p>
        </p:txBody>
      </p:sp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838200" y="77325"/>
            <a:ext cx="11102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Rhyme types in Karl Eduard Sööt’s poetry</a:t>
            </a: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403025"/>
            <a:ext cx="9075550" cy="545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Widescreen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Rubik</vt:lpstr>
      <vt:lpstr>Bodoni</vt:lpstr>
      <vt:lpstr>Roboto</vt:lpstr>
      <vt:lpstr>Calibri</vt:lpstr>
      <vt:lpstr>Arial</vt:lpstr>
      <vt:lpstr>UT_2019 Theme</vt:lpstr>
      <vt:lpstr>Rhyming strategies in Estonian rap lyrics: a statistical view</vt:lpstr>
      <vt:lpstr>Statistical analysis</vt:lpstr>
      <vt:lpstr>Problems of rhyming in Estonian language</vt:lpstr>
      <vt:lpstr>Estonian diphthongs (Lehiste 2001: 40)</vt:lpstr>
      <vt:lpstr>PowerPoint Presentation</vt:lpstr>
      <vt:lpstr>Morphological and lexical problems</vt:lpstr>
      <vt:lpstr>Rhyme types in Estonian poetry (1)</vt:lpstr>
      <vt:lpstr>Rhyme types in Estonian poetry (2)</vt:lpstr>
      <vt:lpstr>Rhyme types in Karl Eduard Sööt’s poetry</vt:lpstr>
      <vt:lpstr>20th century rhyme: modernists</vt:lpstr>
      <vt:lpstr>Rhyme types in Henrik Visnapuu’s poetry</vt:lpstr>
      <vt:lpstr>Rhyme types in Betti Alver’s poetry</vt:lpstr>
      <vt:lpstr>Rhyme types in Artur Alliksaar’s poetry</vt:lpstr>
      <vt:lpstr>Rhyme types in Genka’s lyrics</vt:lpstr>
      <vt:lpstr>Genka “Pankrot”</vt:lpstr>
      <vt:lpstr>Genka&amp;Metsakutsa “Värsiarhitektuur”</vt:lpstr>
      <vt:lpstr>Genka, “Legendaarne”</vt:lpstr>
      <vt:lpstr>Rhyme types in Metsakutsu’s lyrics</vt:lpstr>
      <vt:lpstr>Metsakutsu “Huntide kasvatatud”</vt:lpstr>
      <vt:lpstr>Estonian rap rhyme: conclusions</vt:lpstr>
      <vt:lpstr>Thank you for listening!  Aitäh kuulamast!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Rhyming strategies in Estonian rap lyrics: a statistical view</dc:title>
  <dc:creator>Heiko Unt</dc:creator>
  <cp:lastModifiedBy>Rebekka Lotman</cp:lastModifiedBy>
  <cp:revision>1</cp:revision>
  <dcterms:created xsi:type="dcterms:W3CDTF">2018-12-27T16:27:33Z</dcterms:created>
  <dcterms:modified xsi:type="dcterms:W3CDTF">2022-07-01T08:36:36Z</dcterms:modified>
</cp:coreProperties>
</file>