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257" r:id="rId3"/>
    <p:sldId id="258" r:id="rId4"/>
    <p:sldId id="359" r:id="rId5"/>
    <p:sldId id="338" r:id="rId6"/>
    <p:sldId id="332" r:id="rId7"/>
    <p:sldId id="333" r:id="rId8"/>
    <p:sldId id="334" r:id="rId9"/>
    <p:sldId id="329" r:id="rId10"/>
    <p:sldId id="335" r:id="rId11"/>
    <p:sldId id="341" r:id="rId12"/>
    <p:sldId id="342" r:id="rId13"/>
    <p:sldId id="343" r:id="rId14"/>
    <p:sldId id="344" r:id="rId15"/>
    <p:sldId id="358" r:id="rId16"/>
    <p:sldId id="360" r:id="rId17"/>
    <p:sldId id="352" r:id="rId18"/>
    <p:sldId id="357" r:id="rId19"/>
    <p:sldId id="353" r:id="rId20"/>
    <p:sldId id="339" r:id="rId21"/>
    <p:sldId id="345" r:id="rId22"/>
    <p:sldId id="346" r:id="rId23"/>
    <p:sldId id="347" r:id="rId24"/>
    <p:sldId id="348" r:id="rId25"/>
    <p:sldId id="349" r:id="rId26"/>
    <p:sldId id="350" r:id="rId27"/>
    <p:sldId id="351" r:id="rId28"/>
    <p:sldId id="331" r:id="rId29"/>
    <p:sldId id="354" r:id="rId30"/>
    <p:sldId id="355" r:id="rId31"/>
    <p:sldId id="356" r:id="rId32"/>
  </p:sldIdLst>
  <p:sldSz cx="12192000" cy="6858000"/>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727" autoAdjust="0"/>
  </p:normalViewPr>
  <p:slideViewPr>
    <p:cSldViewPr snapToGrid="0">
      <p:cViewPr>
        <p:scale>
          <a:sx n="60" d="100"/>
          <a:sy n="60" d="100"/>
        </p:scale>
        <p:origin x="76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A5894F-05D2-4C25-B35E-E7BF1B79E5D0}" type="doc">
      <dgm:prSet loTypeId="urn:microsoft.com/office/officeart/2005/8/layout/pyramid1" loCatId="pyramid" qsTypeId="urn:microsoft.com/office/officeart/2005/8/quickstyle/simple1" qsCatId="simple" csTypeId="urn:microsoft.com/office/officeart/2005/8/colors/accent6_1" csCatId="accent6" phldr="1"/>
      <dgm:spPr/>
      <dgm:t>
        <a:bodyPr/>
        <a:lstStyle/>
        <a:p>
          <a:endParaRPr lang="en-US"/>
        </a:p>
      </dgm:t>
    </dgm:pt>
    <dgm:pt modelId="{ED0901AC-B5BB-4FCC-8097-32C0FD8ED667}">
      <dgm:prSet custT="1"/>
      <dgm:spPr/>
      <dgm:t>
        <a:bodyPr/>
        <a:lstStyle/>
        <a:p>
          <a:r>
            <a:rPr lang="en-US" sz="2400" b="1" i="1">
              <a:solidFill>
                <a:schemeClr val="accent6">
                  <a:lumMod val="50000"/>
                </a:schemeClr>
              </a:solidFill>
            </a:rPr>
            <a:t>heiti</a:t>
          </a:r>
          <a:r>
            <a:rPr lang="en-US" sz="2400" b="1">
              <a:solidFill>
                <a:schemeClr val="accent6">
                  <a:lumMod val="50000"/>
                </a:schemeClr>
              </a:solidFill>
            </a:rPr>
            <a:t>, motifs</a:t>
          </a:r>
          <a:endParaRPr lang="en-US" sz="2400" b="1" dirty="0">
            <a:solidFill>
              <a:schemeClr val="accent6">
                <a:lumMod val="50000"/>
              </a:schemeClr>
            </a:solidFill>
          </a:endParaRPr>
        </a:p>
      </dgm:t>
    </dgm:pt>
    <dgm:pt modelId="{8F39C692-67DB-45E7-B63C-42898AACEC72}" type="parTrans" cxnId="{A4100CBF-9CD7-4720-ADE0-19F3FAD34D82}">
      <dgm:prSet/>
      <dgm:spPr/>
      <dgm:t>
        <a:bodyPr/>
        <a:lstStyle/>
        <a:p>
          <a:endParaRPr lang="en-US">
            <a:solidFill>
              <a:schemeClr val="accent6">
                <a:lumMod val="50000"/>
              </a:schemeClr>
            </a:solidFill>
          </a:endParaRPr>
        </a:p>
      </dgm:t>
    </dgm:pt>
    <dgm:pt modelId="{CD8773CE-1747-404E-A214-CF8BD278298C}" type="sibTrans" cxnId="{A4100CBF-9CD7-4720-ADE0-19F3FAD34D82}">
      <dgm:prSet/>
      <dgm:spPr/>
      <dgm:t>
        <a:bodyPr/>
        <a:lstStyle/>
        <a:p>
          <a:endParaRPr lang="en-US">
            <a:solidFill>
              <a:schemeClr val="accent6">
                <a:lumMod val="50000"/>
              </a:schemeClr>
            </a:solidFill>
          </a:endParaRPr>
        </a:p>
      </dgm:t>
    </dgm:pt>
    <dgm:pt modelId="{4908340F-91AD-4777-AA04-D98D308AA2A6}">
      <dgm:prSet custT="1"/>
      <dgm:spPr/>
      <dgm:t>
        <a:bodyPr anchor="b"/>
        <a:lstStyle/>
        <a:p>
          <a:r>
            <a:rPr lang="en-US" sz="2400" b="1" dirty="0">
              <a:solidFill>
                <a:schemeClr val="accent6">
                  <a:lumMod val="50000"/>
                </a:schemeClr>
              </a:solidFill>
            </a:rPr>
            <a:t>blocks</a:t>
          </a:r>
          <a:endParaRPr lang="en-US" sz="2000" b="1" dirty="0">
            <a:solidFill>
              <a:schemeClr val="accent6">
                <a:lumMod val="50000"/>
              </a:schemeClr>
            </a:solidFill>
          </a:endParaRPr>
        </a:p>
      </dgm:t>
    </dgm:pt>
    <dgm:pt modelId="{EDC01AF0-D234-436C-AE94-33A282C06863}" type="parTrans" cxnId="{BFFA7864-3D2F-48A0-8E65-EBB5176592DB}">
      <dgm:prSet/>
      <dgm:spPr/>
      <dgm:t>
        <a:bodyPr/>
        <a:lstStyle/>
        <a:p>
          <a:endParaRPr lang="en-US">
            <a:solidFill>
              <a:schemeClr val="accent6">
                <a:lumMod val="50000"/>
              </a:schemeClr>
            </a:solidFill>
          </a:endParaRPr>
        </a:p>
      </dgm:t>
    </dgm:pt>
    <dgm:pt modelId="{0A961824-8912-4620-AC36-24AC92AA137D}" type="sibTrans" cxnId="{BFFA7864-3D2F-48A0-8E65-EBB5176592DB}">
      <dgm:prSet/>
      <dgm:spPr/>
      <dgm:t>
        <a:bodyPr/>
        <a:lstStyle/>
        <a:p>
          <a:endParaRPr lang="en-US">
            <a:solidFill>
              <a:schemeClr val="accent6">
                <a:lumMod val="50000"/>
              </a:schemeClr>
            </a:solidFill>
          </a:endParaRPr>
        </a:p>
      </dgm:t>
    </dgm:pt>
    <dgm:pt modelId="{C3874E0F-1A38-4A49-92BB-86AB649E6411}" type="pres">
      <dgm:prSet presAssocID="{31A5894F-05D2-4C25-B35E-E7BF1B79E5D0}" presName="Name0" presStyleCnt="0">
        <dgm:presLayoutVars>
          <dgm:dir/>
          <dgm:animLvl val="lvl"/>
          <dgm:resizeHandles val="exact"/>
        </dgm:presLayoutVars>
      </dgm:prSet>
      <dgm:spPr/>
    </dgm:pt>
    <dgm:pt modelId="{F13B7C1E-3E92-4D23-ABED-95534A485733}" type="pres">
      <dgm:prSet presAssocID="{4908340F-91AD-4777-AA04-D98D308AA2A6}" presName="Name8" presStyleCnt="0"/>
      <dgm:spPr/>
    </dgm:pt>
    <dgm:pt modelId="{056C326A-E499-4EE2-9BDB-8FA59C05ED73}" type="pres">
      <dgm:prSet presAssocID="{4908340F-91AD-4777-AA04-D98D308AA2A6}" presName="level" presStyleLbl="node1" presStyleIdx="0" presStyleCnt="2">
        <dgm:presLayoutVars>
          <dgm:chMax val="1"/>
          <dgm:bulletEnabled val="1"/>
        </dgm:presLayoutVars>
      </dgm:prSet>
      <dgm:spPr/>
    </dgm:pt>
    <dgm:pt modelId="{013642A1-9E6B-468C-8C69-55D98A4DB4D7}" type="pres">
      <dgm:prSet presAssocID="{4908340F-91AD-4777-AA04-D98D308AA2A6}" presName="levelTx" presStyleLbl="revTx" presStyleIdx="0" presStyleCnt="0">
        <dgm:presLayoutVars>
          <dgm:chMax val="1"/>
          <dgm:bulletEnabled val="1"/>
        </dgm:presLayoutVars>
      </dgm:prSet>
      <dgm:spPr/>
    </dgm:pt>
    <dgm:pt modelId="{0AE58023-1954-40D4-9C8E-CCB928BCF712}" type="pres">
      <dgm:prSet presAssocID="{ED0901AC-B5BB-4FCC-8097-32C0FD8ED667}" presName="Name8" presStyleCnt="0"/>
      <dgm:spPr/>
    </dgm:pt>
    <dgm:pt modelId="{65E8B45C-37B6-40F1-A470-A8E7C5596C53}" type="pres">
      <dgm:prSet presAssocID="{ED0901AC-B5BB-4FCC-8097-32C0FD8ED667}" presName="level" presStyleLbl="node1" presStyleIdx="1" presStyleCnt="2">
        <dgm:presLayoutVars>
          <dgm:chMax val="1"/>
          <dgm:bulletEnabled val="1"/>
        </dgm:presLayoutVars>
      </dgm:prSet>
      <dgm:spPr/>
    </dgm:pt>
    <dgm:pt modelId="{B3DAA59B-2987-4873-A20C-0CFB8113EC9C}" type="pres">
      <dgm:prSet presAssocID="{ED0901AC-B5BB-4FCC-8097-32C0FD8ED667}" presName="levelTx" presStyleLbl="revTx" presStyleIdx="0" presStyleCnt="0">
        <dgm:presLayoutVars>
          <dgm:chMax val="1"/>
          <dgm:bulletEnabled val="1"/>
        </dgm:presLayoutVars>
      </dgm:prSet>
      <dgm:spPr/>
    </dgm:pt>
  </dgm:ptLst>
  <dgm:cxnLst>
    <dgm:cxn modelId="{BFFA7864-3D2F-48A0-8E65-EBB5176592DB}" srcId="{31A5894F-05D2-4C25-B35E-E7BF1B79E5D0}" destId="{4908340F-91AD-4777-AA04-D98D308AA2A6}" srcOrd="0" destOrd="0" parTransId="{EDC01AF0-D234-436C-AE94-33A282C06863}" sibTransId="{0A961824-8912-4620-AC36-24AC92AA137D}"/>
    <dgm:cxn modelId="{1D72CA8D-5C60-4956-A1A4-60214EC98D02}" type="presOf" srcId="{4908340F-91AD-4777-AA04-D98D308AA2A6}" destId="{013642A1-9E6B-468C-8C69-55D98A4DB4D7}" srcOrd="1" destOrd="0" presId="urn:microsoft.com/office/officeart/2005/8/layout/pyramid1"/>
    <dgm:cxn modelId="{05F4A1A2-4B5B-462B-AD8B-1C4D399484E7}" type="presOf" srcId="{31A5894F-05D2-4C25-B35E-E7BF1B79E5D0}" destId="{C3874E0F-1A38-4A49-92BB-86AB649E6411}" srcOrd="0" destOrd="0" presId="urn:microsoft.com/office/officeart/2005/8/layout/pyramid1"/>
    <dgm:cxn modelId="{A4100CBF-9CD7-4720-ADE0-19F3FAD34D82}" srcId="{31A5894F-05D2-4C25-B35E-E7BF1B79E5D0}" destId="{ED0901AC-B5BB-4FCC-8097-32C0FD8ED667}" srcOrd="1" destOrd="0" parTransId="{8F39C692-67DB-45E7-B63C-42898AACEC72}" sibTransId="{CD8773CE-1747-404E-A214-CF8BD278298C}"/>
    <dgm:cxn modelId="{307C74DD-C8F6-4E1C-A21D-863828CDC57E}" type="presOf" srcId="{ED0901AC-B5BB-4FCC-8097-32C0FD8ED667}" destId="{65E8B45C-37B6-40F1-A470-A8E7C5596C53}" srcOrd="0" destOrd="0" presId="urn:microsoft.com/office/officeart/2005/8/layout/pyramid1"/>
    <dgm:cxn modelId="{827BFDE1-C7C3-4AC2-8EF0-DC169EDC2D77}" type="presOf" srcId="{4908340F-91AD-4777-AA04-D98D308AA2A6}" destId="{056C326A-E499-4EE2-9BDB-8FA59C05ED73}" srcOrd="0" destOrd="0" presId="urn:microsoft.com/office/officeart/2005/8/layout/pyramid1"/>
    <dgm:cxn modelId="{A1D0A4F1-6EFF-4EFC-BE28-E8D3EBBDDF00}" type="presOf" srcId="{ED0901AC-B5BB-4FCC-8097-32C0FD8ED667}" destId="{B3DAA59B-2987-4873-A20C-0CFB8113EC9C}" srcOrd="1" destOrd="0" presId="urn:microsoft.com/office/officeart/2005/8/layout/pyramid1"/>
    <dgm:cxn modelId="{0967170F-9F79-47CF-985A-5857E0393231}" type="presParOf" srcId="{C3874E0F-1A38-4A49-92BB-86AB649E6411}" destId="{F13B7C1E-3E92-4D23-ABED-95534A485733}" srcOrd="0" destOrd="0" presId="urn:microsoft.com/office/officeart/2005/8/layout/pyramid1"/>
    <dgm:cxn modelId="{793CF170-8B34-42CF-994F-8EABACB784AE}" type="presParOf" srcId="{F13B7C1E-3E92-4D23-ABED-95534A485733}" destId="{056C326A-E499-4EE2-9BDB-8FA59C05ED73}" srcOrd="0" destOrd="0" presId="urn:microsoft.com/office/officeart/2005/8/layout/pyramid1"/>
    <dgm:cxn modelId="{0A45F063-961A-4A7C-B5EA-044CDC220496}" type="presParOf" srcId="{F13B7C1E-3E92-4D23-ABED-95534A485733}" destId="{013642A1-9E6B-468C-8C69-55D98A4DB4D7}" srcOrd="1" destOrd="0" presId="urn:microsoft.com/office/officeart/2005/8/layout/pyramid1"/>
    <dgm:cxn modelId="{29C1A86E-5901-49C8-A2DE-561980ED26E5}" type="presParOf" srcId="{C3874E0F-1A38-4A49-92BB-86AB649E6411}" destId="{0AE58023-1954-40D4-9C8E-CCB928BCF712}" srcOrd="1" destOrd="0" presId="urn:microsoft.com/office/officeart/2005/8/layout/pyramid1"/>
    <dgm:cxn modelId="{882A5283-76FD-449F-8A92-3C21E43E9F5D}" type="presParOf" srcId="{0AE58023-1954-40D4-9C8E-CCB928BCF712}" destId="{65E8B45C-37B6-40F1-A470-A8E7C5596C53}" srcOrd="0" destOrd="0" presId="urn:microsoft.com/office/officeart/2005/8/layout/pyramid1"/>
    <dgm:cxn modelId="{7016DA8C-E25E-4B0B-9F65-AD30AFFAF8EE}" type="presParOf" srcId="{0AE58023-1954-40D4-9C8E-CCB928BCF712}" destId="{B3DAA59B-2987-4873-A20C-0CFB8113EC9C}"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6C326A-E499-4EE2-9BDB-8FA59C05ED73}">
      <dsp:nvSpPr>
        <dsp:cNvPr id="0" name=""/>
        <dsp:cNvSpPr/>
      </dsp:nvSpPr>
      <dsp:spPr>
        <a:xfrm>
          <a:off x="808336" y="0"/>
          <a:ext cx="1616673" cy="629408"/>
        </a:xfrm>
        <a:prstGeom prst="trapezoid">
          <a:avLst>
            <a:gd name="adj" fmla="val 128428"/>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b" anchorCtr="0">
          <a:noAutofit/>
        </a:bodyPr>
        <a:lstStyle/>
        <a:p>
          <a:pPr marL="0" lvl="0" indent="0" algn="ctr" defTabSz="1066800">
            <a:lnSpc>
              <a:spcPct val="90000"/>
            </a:lnSpc>
            <a:spcBef>
              <a:spcPct val="0"/>
            </a:spcBef>
            <a:spcAft>
              <a:spcPct val="35000"/>
            </a:spcAft>
            <a:buNone/>
          </a:pPr>
          <a:r>
            <a:rPr lang="en-US" sz="2400" b="1" kern="1200" dirty="0">
              <a:solidFill>
                <a:schemeClr val="accent6">
                  <a:lumMod val="50000"/>
                </a:schemeClr>
              </a:solidFill>
            </a:rPr>
            <a:t>blocks</a:t>
          </a:r>
          <a:endParaRPr lang="en-US" sz="2000" b="1" kern="1200" dirty="0">
            <a:solidFill>
              <a:schemeClr val="accent6">
                <a:lumMod val="50000"/>
              </a:schemeClr>
            </a:solidFill>
          </a:endParaRPr>
        </a:p>
      </dsp:txBody>
      <dsp:txXfrm>
        <a:off x="808336" y="0"/>
        <a:ext cx="1616673" cy="629408"/>
      </dsp:txXfrm>
    </dsp:sp>
    <dsp:sp modelId="{65E8B45C-37B6-40F1-A470-A8E7C5596C53}">
      <dsp:nvSpPr>
        <dsp:cNvPr id="0" name=""/>
        <dsp:cNvSpPr/>
      </dsp:nvSpPr>
      <dsp:spPr>
        <a:xfrm>
          <a:off x="0" y="629408"/>
          <a:ext cx="3233347" cy="629408"/>
        </a:xfrm>
        <a:prstGeom prst="trapezoid">
          <a:avLst>
            <a:gd name="adj" fmla="val 128428"/>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i="1" kern="1200">
              <a:solidFill>
                <a:schemeClr val="accent6">
                  <a:lumMod val="50000"/>
                </a:schemeClr>
              </a:solidFill>
            </a:rPr>
            <a:t>heiti</a:t>
          </a:r>
          <a:r>
            <a:rPr lang="en-US" sz="2400" b="1" kern="1200">
              <a:solidFill>
                <a:schemeClr val="accent6">
                  <a:lumMod val="50000"/>
                </a:schemeClr>
              </a:solidFill>
            </a:rPr>
            <a:t>, motifs</a:t>
          </a:r>
          <a:endParaRPr lang="en-US" sz="2400" b="1" kern="1200" dirty="0">
            <a:solidFill>
              <a:schemeClr val="accent6">
                <a:lumMod val="50000"/>
              </a:schemeClr>
            </a:solidFill>
          </a:endParaRPr>
        </a:p>
      </dsp:txBody>
      <dsp:txXfrm>
        <a:off x="565835" y="629408"/>
        <a:ext cx="2101675" cy="629408"/>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9660FA-4C53-44C8-A0C9-DDEC7E96B3FE}" type="datetimeFigureOut">
              <a:rPr lang="is-IS" smtClean="0"/>
              <a:t>5.7.2022</a:t>
            </a:fld>
            <a:endParaRPr lang="is-I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44FFB6-538F-497A-91E6-85A281CB8953}" type="slidenum">
              <a:rPr lang="is-IS" smtClean="0"/>
              <a:t>‹#›</a:t>
            </a:fld>
            <a:endParaRPr lang="is-IS"/>
          </a:p>
        </p:txBody>
      </p:sp>
    </p:spTree>
    <p:extLst>
      <p:ext uri="{BB962C8B-B14F-4D97-AF65-F5344CB8AC3E}">
        <p14:creationId xmlns:p14="http://schemas.microsoft.com/office/powerpoint/2010/main" val="2089307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am presenting from Reykjavík; it’s early morning, my Institute is still closed, so I’m presenting from home. Here I have two very young and mischievous kittens whom I can hardly control while I am talking to you, so if you hear some weird noises – please bear with me</a:t>
            </a:r>
          </a:p>
        </p:txBody>
      </p:sp>
      <p:sp>
        <p:nvSpPr>
          <p:cNvPr id="4" name="Slide Number Placeholder 3"/>
          <p:cNvSpPr>
            <a:spLocks noGrp="1"/>
          </p:cNvSpPr>
          <p:nvPr>
            <p:ph type="sldNum" sz="quarter" idx="5"/>
          </p:nvPr>
        </p:nvSpPr>
        <p:spPr/>
        <p:txBody>
          <a:bodyPr/>
          <a:lstStyle/>
          <a:p>
            <a:fld id="{6244FFB6-538F-497A-91E6-85A281CB8953}" type="slidenum">
              <a:rPr lang="is-IS" smtClean="0"/>
              <a:t>1</a:t>
            </a:fld>
            <a:endParaRPr lang="is-IS"/>
          </a:p>
        </p:txBody>
      </p:sp>
    </p:spTree>
    <p:extLst>
      <p:ext uri="{BB962C8B-B14F-4D97-AF65-F5344CB8AC3E}">
        <p14:creationId xmlns:p14="http://schemas.microsoft.com/office/powerpoint/2010/main" val="202050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listing structure is not only one of the most </a:t>
            </a:r>
            <a:r>
              <a:rPr lang="en-US" u="sng" dirty="0"/>
              <a:t>specific</a:t>
            </a:r>
            <a:r>
              <a:rPr lang="en-US" dirty="0"/>
              <a:t> features of PMÞ – it is </a:t>
            </a:r>
            <a:r>
              <a:rPr lang="en-US" i="1" u="sng" dirty="0"/>
              <a:t>the only</a:t>
            </a:r>
            <a:r>
              <a:rPr lang="en-US" i="1" dirty="0"/>
              <a:t> </a:t>
            </a:r>
            <a:r>
              <a:rPr lang="en-US" dirty="0"/>
              <a:t>specific features of PMÞ that would be </a:t>
            </a:r>
            <a:r>
              <a:rPr lang="en-US" i="1" u="sng" dirty="0"/>
              <a:t>under­­represented</a:t>
            </a:r>
            <a:r>
              <a:rPr lang="en-US" dirty="0"/>
              <a:t> in selections of texts governed by chronological, geographical, topical or other traditional principle(s); that is, such selections would not show structural diversity of </a:t>
            </a:r>
            <a:r>
              <a:rPr lang="en-US" i="1" dirty="0" err="1"/>
              <a:t>þulur</a:t>
            </a:r>
            <a:r>
              <a:rPr lang="en-US" i="0" dirty="0"/>
              <a:t>; </a:t>
            </a:r>
            <a:r>
              <a:rPr lang="en-US" dirty="0"/>
              <a:t>hence</a:t>
            </a:r>
            <a:r>
              <a:rPr lang="en-US" i="0" dirty="0"/>
              <a:t> the idea of </a:t>
            </a:r>
            <a:r>
              <a:rPr lang="en-US" dirty="0"/>
              <a:t>making the structure central in selecting texts, </a:t>
            </a:r>
            <a:r>
              <a:rPr lang="en-US" u="sng" dirty="0"/>
              <a:t>not least</a:t>
            </a:r>
            <a:r>
              <a:rPr lang="en-US" dirty="0"/>
              <a:t> because in the case of folk poetry with unclear poem boundaries, but chiefly consisting of a limited number of structural units (such as PMÞ-blocks) which have clearer boundaries than the poems, a </a:t>
            </a:r>
            <a:r>
              <a:rPr lang="en-US" u="sng" dirty="0"/>
              <a:t>manageable and representative</a:t>
            </a:r>
            <a:r>
              <a:rPr lang="en-US" dirty="0"/>
              <a:t> </a:t>
            </a:r>
            <a:r>
              <a:rPr lang="en-US" u="sng" dirty="0"/>
              <a:t>selection</a:t>
            </a:r>
            <a:r>
              <a:rPr lang="en-US" dirty="0"/>
              <a:t> can be based on the </a:t>
            </a:r>
            <a:r>
              <a:rPr lang="en-US" u="sng" dirty="0"/>
              <a:t>typology</a:t>
            </a:r>
            <a:r>
              <a:rPr lang="en-US" dirty="0"/>
              <a:t> of these units – rather than on a fuzzy typology of the poems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solution is to make the structure of PMÞ into a tool for selecting texts</a:t>
            </a:r>
            <a:endParaRPr lang="en-US" i="1" dirty="0"/>
          </a:p>
          <a:p>
            <a:endParaRPr lang="en-US" dirty="0"/>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10</a:t>
            </a:fld>
            <a:endParaRPr lang="is-IS"/>
          </a:p>
        </p:txBody>
      </p:sp>
    </p:spTree>
    <p:extLst>
      <p:ext uri="{BB962C8B-B14F-4D97-AF65-F5344CB8AC3E}">
        <p14:creationId xmlns:p14="http://schemas.microsoft.com/office/powerpoint/2010/main" val="3818473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argue that the text selection which most adequately represents a useful overview of highly variable texts such as PMÞ - while also reflecting their </a:t>
            </a:r>
            <a:r>
              <a:rPr lang="en-US" u="sng" dirty="0"/>
              <a:t>specificity</a:t>
            </a:r>
            <a:r>
              <a:rPr lang="en-US" dirty="0"/>
              <a:t> - should be based on the </a:t>
            </a:r>
            <a:r>
              <a:rPr lang="en-US" b="0" u="sng" dirty="0">
                <a:solidFill>
                  <a:schemeClr val="accent6">
                    <a:lumMod val="50000"/>
                  </a:schemeClr>
                </a:solidFill>
              </a:rPr>
              <a:t>most typically encountered variant(s)</a:t>
            </a:r>
            <a:r>
              <a:rPr lang="en-US" b="1" dirty="0">
                <a:solidFill>
                  <a:schemeClr val="accent6">
                    <a:lumMod val="50000"/>
                  </a:schemeClr>
                </a:solidFill>
              </a:rPr>
              <a:t> </a:t>
            </a:r>
            <a:r>
              <a:rPr lang="en-US" dirty="0"/>
              <a:t>of each structural unit of PMÞ (primarily, of each block). Temporal and geographical considerations should be applied as second and third criteria. In the case of PMÞ, the very minimal-size representative selection can be based on one text of each of the roughly 50 blocks and their subtypes already identified in my diss.; each text should contain the most common variant of the respective block. The most common variants are identified using frequency analysis.</a:t>
            </a:r>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11</a:t>
            </a:fld>
            <a:endParaRPr lang="is-IS"/>
          </a:p>
        </p:txBody>
      </p:sp>
    </p:spTree>
    <p:extLst>
      <p:ext uri="{BB962C8B-B14F-4D97-AF65-F5344CB8AC3E}">
        <p14:creationId xmlns:p14="http://schemas.microsoft.com/office/powerpoint/2010/main" val="11648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95000"/>
              </a:lnSpc>
              <a:buFont typeface="+mj-lt"/>
              <a:buNone/>
            </a:pPr>
            <a:r>
              <a:rPr lang="en-US" dirty="0"/>
              <a:t>Frequency analysis consists of two steps: </a:t>
            </a:r>
            <a:r>
              <a:rPr lang="en-US" u="sng" dirty="0"/>
              <a:t>first</a:t>
            </a:r>
            <a:r>
              <a:rPr lang="en-US" dirty="0"/>
              <a:t>, encoding the block in question throughout the PMÞ text corpus. For encoding, I use (modified) methods of manually preparing texts for phylo­­genetic software analysis (which I do not use at this stage). Each sub-unit (motif, name, sometimes sub-block) or its variant is allocated a letter; so the block to the right, for instance, is described as </a:t>
            </a:r>
            <a:r>
              <a:rPr lang="en-US" b="1" i="1" dirty="0" err="1">
                <a:solidFill>
                  <a:srgbClr val="0070C0"/>
                </a:solidFill>
              </a:rPr>
              <a:t>abehklóprstvx</a:t>
            </a:r>
            <a:r>
              <a:rPr lang="en-US" b="1" dirty="0"/>
              <a:t> </a:t>
            </a:r>
            <a:r>
              <a:rPr lang="en-US" sz="2000" dirty="0"/>
              <a:t>(</a:t>
            </a:r>
            <a:r>
              <a:rPr lang="en-US" sz="2000" i="1" dirty="0"/>
              <a:t>I 4</a:t>
            </a:r>
            <a:r>
              <a:rPr lang="en-US" sz="2000" dirty="0"/>
              <a:t> = unique text number). The second step is just sorting and counting; both steps are done in Excel (just because this is the easiest way for me).</a:t>
            </a:r>
            <a:endParaRPr lang="en-US" dirty="0"/>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12</a:t>
            </a:fld>
            <a:endParaRPr lang="is-IS"/>
          </a:p>
        </p:txBody>
      </p:sp>
    </p:spTree>
    <p:extLst>
      <p:ext uri="{BB962C8B-B14F-4D97-AF65-F5344CB8AC3E}">
        <p14:creationId xmlns:p14="http://schemas.microsoft.com/office/powerpoint/2010/main" val="27505444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Identifying what is to be considered as variants is certainly challenging. At this stage, at the </a:t>
            </a:r>
            <a:r>
              <a:rPr lang="en-US" u="sng" dirty="0"/>
              <a:t>higher</a:t>
            </a:r>
            <a:r>
              <a:rPr lang="en-US" dirty="0"/>
              <a:t> level of PMÞ structure, only </a:t>
            </a:r>
            <a:r>
              <a:rPr lang="en-US" u="sng" dirty="0"/>
              <a:t>major</a:t>
            </a:r>
            <a:r>
              <a:rPr lang="en-US" dirty="0"/>
              <a:t> variants of sub-units (mainly motifs) are considered, since </a:t>
            </a:r>
            <a:r>
              <a:rPr lang="en-US" u="sng" dirty="0"/>
              <a:t>minor</a:t>
            </a:r>
            <a:r>
              <a:rPr lang="en-US" dirty="0"/>
              <a:t> variants </a:t>
            </a:r>
            <a:r>
              <a:rPr lang="en-US" u="sng" dirty="0"/>
              <a:t>within</a:t>
            </a:r>
            <a:r>
              <a:rPr lang="en-US" dirty="0"/>
              <a:t> motifs will be considered at the next stage of this project, which is similar analysis of building units at the lower structural level. Among </a:t>
            </a:r>
            <a:r>
              <a:rPr lang="en-US" u="sng" dirty="0"/>
              <a:t>major</a:t>
            </a:r>
            <a:r>
              <a:rPr lang="en-US" dirty="0"/>
              <a:t> variants, of particular importance are those that correlate with different ways to continue the text.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instance, in the block “</a:t>
            </a:r>
            <a:r>
              <a:rPr lang="en-US" sz="1200" dirty="0"/>
              <a:t>I sat under my father’s fish stack</a:t>
            </a:r>
            <a:r>
              <a:rPr lang="en-US" dirty="0"/>
              <a:t>”, the motif variant “w” (‘then she lay stone-dead’) correlates with the block “My wife in the hut” as next block in the block sequence, while variant “x” (“it [that is, the ram] became great wealth for me”) correlates with the block “&lt;They&gt; sleep, sleep both husband and wife” as next block in the block sequence.</a:t>
            </a:r>
          </a:p>
        </p:txBody>
      </p:sp>
      <p:sp>
        <p:nvSpPr>
          <p:cNvPr id="4" name="Slide Number Placeholder 3"/>
          <p:cNvSpPr>
            <a:spLocks noGrp="1"/>
          </p:cNvSpPr>
          <p:nvPr>
            <p:ph type="sldNum" sz="quarter" idx="5"/>
          </p:nvPr>
        </p:nvSpPr>
        <p:spPr/>
        <p:txBody>
          <a:bodyPr/>
          <a:lstStyle/>
          <a:p>
            <a:fld id="{6244FFB6-538F-497A-91E6-85A281CB8953}" type="slidenum">
              <a:rPr lang="is-IS" smtClean="0"/>
              <a:t>13</a:t>
            </a:fld>
            <a:endParaRPr lang="is-IS"/>
          </a:p>
        </p:txBody>
      </p:sp>
    </p:spTree>
    <p:extLst>
      <p:ext uri="{BB962C8B-B14F-4D97-AF65-F5344CB8AC3E}">
        <p14:creationId xmlns:p14="http://schemas.microsoft.com/office/powerpoint/2010/main" val="4226334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instance, in the block “</a:t>
            </a:r>
            <a:r>
              <a:rPr lang="en-US" sz="1200" dirty="0"/>
              <a:t>I sat under my father’s fish stack</a:t>
            </a:r>
            <a:r>
              <a:rPr lang="en-US" dirty="0"/>
              <a:t>”, the motif variant “x” (“it [that is, the ram] became great wealth for me”) correlates with the block “&lt;They&gt; sleep, sleep both husband and wife” as next block in the block sequence, while the variant “w” (‘then she lay stone-dead’) correlates with the block “My wife in the hut” as next block in the block sequence.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[[Paradoxically, virtually nothing in the </a:t>
            </a:r>
            <a:r>
              <a:rPr lang="en-US" sz="1200" i="1" dirty="0"/>
              <a:t>meaning</a:t>
            </a:r>
            <a:r>
              <a:rPr lang="en-US" sz="1200" dirty="0"/>
              <a:t> of the subsequent blocks correlates with the Virgin Mary giving a ram (</a:t>
            </a:r>
            <a:r>
              <a:rPr lang="en-US" sz="1200" i="1" dirty="0">
                <a:solidFill>
                  <a:srgbClr val="0070C0"/>
                </a:solidFill>
              </a:rPr>
              <a:t>v</a:t>
            </a:r>
            <a:r>
              <a:rPr lang="en-US" sz="1200" dirty="0"/>
              <a:t>) and then falling dead (</a:t>
            </a:r>
            <a:r>
              <a:rPr lang="en-US" sz="1200" i="1" dirty="0">
                <a:solidFill>
                  <a:srgbClr val="0070C0"/>
                </a:solidFill>
              </a:rPr>
              <a:t>w</a:t>
            </a:r>
            <a:r>
              <a:rPr lang="en-US" sz="1200" dirty="0"/>
              <a:t>), or with the ram becoming great wealth (</a:t>
            </a:r>
            <a:r>
              <a:rPr lang="en-US" sz="1200" i="1" dirty="0">
                <a:solidFill>
                  <a:srgbClr val="0070C0"/>
                </a:solidFill>
              </a:rPr>
              <a:t>x</a:t>
            </a:r>
            <a:r>
              <a:rPr lang="en-US" sz="1200" dirty="0"/>
              <a:t>). This correlation with the subsequent blocks seems to be exclusively a matter of structure.]]</a:t>
            </a:r>
            <a:endParaRPr lang="en-US" dirty="0"/>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14</a:t>
            </a:fld>
            <a:endParaRPr lang="is-IS"/>
          </a:p>
        </p:txBody>
      </p:sp>
    </p:spTree>
    <p:extLst>
      <p:ext uri="{BB962C8B-B14F-4D97-AF65-F5344CB8AC3E}">
        <p14:creationId xmlns:p14="http://schemas.microsoft.com/office/powerpoint/2010/main" val="2707698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Starting with</a:t>
            </a:r>
          </a:p>
          <a:p>
            <a:pPr lvl="1"/>
            <a:r>
              <a:rPr lang="en-US" dirty="0"/>
              <a:t>a corpus for analysis, ca. 2500 texts</a:t>
            </a:r>
          </a:p>
          <a:p>
            <a:pPr lvl="1"/>
            <a:r>
              <a:rPr lang="en-US" dirty="0"/>
              <a:t>a list of roughly 50 most frequent PMÞ blocks</a:t>
            </a:r>
          </a:p>
          <a:p>
            <a:r>
              <a:rPr lang="en-US" dirty="0"/>
              <a:t>At </a:t>
            </a:r>
            <a:r>
              <a:rPr lang="en-US" u="sng" dirty="0"/>
              <a:t>Step 1</a:t>
            </a:r>
            <a:r>
              <a:rPr lang="en-US" dirty="0"/>
              <a:t>, the </a:t>
            </a:r>
            <a:r>
              <a:rPr lang="en-US" u="sng" dirty="0"/>
              <a:t>whole corpus of PMÞ</a:t>
            </a:r>
            <a:r>
              <a:rPr lang="en-US" dirty="0"/>
              <a:t> under consideration is reviewed in order to identify the </a:t>
            </a:r>
            <a:r>
              <a:rPr lang="en-US" u="sng" dirty="0"/>
              <a:t>texts</a:t>
            </a:r>
            <a:r>
              <a:rPr lang="en-US" dirty="0"/>
              <a:t> containing the </a:t>
            </a:r>
            <a:r>
              <a:rPr lang="en-US" u="sng" dirty="0"/>
              <a:t>most typical textual variant(s)</a:t>
            </a:r>
            <a:r>
              <a:rPr lang="en-US" dirty="0"/>
              <a:t> of </a:t>
            </a:r>
            <a:r>
              <a:rPr lang="en-US" u="sng" dirty="0"/>
              <a:t>each</a:t>
            </a:r>
            <a:r>
              <a:rPr lang="en-US" u="none" dirty="0"/>
              <a:t> </a:t>
            </a:r>
            <a:r>
              <a:rPr lang="en-US" dirty="0"/>
              <a:t>of the </a:t>
            </a:r>
            <a:r>
              <a:rPr lang="en-US" u="sng" dirty="0"/>
              <a:t>roughly 50 blocks</a:t>
            </a:r>
            <a:r>
              <a:rPr lang="en-US" dirty="0"/>
              <a:t> occurring </a:t>
            </a:r>
            <a:r>
              <a:rPr lang="en-US" u="sng" dirty="0"/>
              <a:t>most frequently</a:t>
            </a:r>
            <a:r>
              <a:rPr lang="en-US" dirty="0"/>
              <a:t> in PMÞ </a:t>
            </a:r>
          </a:p>
          <a:p>
            <a:r>
              <a:rPr lang="en-US" u="sng" dirty="0"/>
              <a:t>Procedure</a:t>
            </a:r>
            <a:r>
              <a:rPr lang="en-US" dirty="0"/>
              <a:t>: I take the first block from the 50+ list – identify the most frequent subtype (if the block has subtypes) – then identify all the PMÞ texts containing that block (or block subtype, respectively) – then identify the </a:t>
            </a:r>
            <a:r>
              <a:rPr lang="en-US" u="sng" dirty="0"/>
              <a:t>most frequent variant</a:t>
            </a:r>
            <a:r>
              <a:rPr lang="en-US" dirty="0"/>
              <a:t> of the block – then identify all </a:t>
            </a:r>
            <a:r>
              <a:rPr lang="en-US" u="sng" dirty="0"/>
              <a:t>texts</a:t>
            </a:r>
            <a:r>
              <a:rPr lang="en-US" dirty="0"/>
              <a:t> containing </a:t>
            </a:r>
            <a:r>
              <a:rPr lang="en-US" u="sng" dirty="0"/>
              <a:t>that variant</a:t>
            </a:r>
            <a:r>
              <a:rPr lang="en-US" dirty="0"/>
              <a:t> – choose the oldest of the texts and move it to the corpus that I designate “Corpus A”, and finally move the rest of the texts, containing the most frequent variant of the block (or block subtype) in question, to another corpus that I designate “Corpus A*”.</a:t>
            </a:r>
          </a:p>
          <a:p>
            <a:r>
              <a:rPr lang="en-US" dirty="0"/>
              <a:t>This should result in a core selection of probably 50–100 texts, representing each block and their subtypes (“Corpus A”), as well as in “Corpus A*” containing texts, other than the oldest ones, representing the respective blocks (and their subtypes).</a:t>
            </a:r>
          </a:p>
          <a:p>
            <a:endParaRPr lang="en-US" dirty="0"/>
          </a:p>
          <a:p>
            <a:r>
              <a:rPr lang="en-US" u="sng" dirty="0"/>
              <a:t>At Steps 2 to 4</a:t>
            </a:r>
            <a:r>
              <a:rPr lang="en-US" dirty="0"/>
              <a:t>, I return to the whole corpus of PMÞ under consideration and review it, through similar procedure, in order to identify the texts containing the most typical variant(s) of</a:t>
            </a:r>
          </a:p>
          <a:p>
            <a:pPr marL="171450" indent="-171450">
              <a:buFontTx/>
              <a:buChar char="-"/>
            </a:pPr>
            <a:r>
              <a:rPr lang="en-US" dirty="0"/>
              <a:t>on the one hand, </a:t>
            </a:r>
            <a:r>
              <a:rPr lang="en-US" u="sng" dirty="0"/>
              <a:t>essential motifs</a:t>
            </a:r>
            <a:r>
              <a:rPr lang="en-US" dirty="0"/>
              <a:t> and </a:t>
            </a:r>
            <a:r>
              <a:rPr lang="en-US" u="sng" dirty="0"/>
              <a:t>short combinations of names</a:t>
            </a:r>
            <a:r>
              <a:rPr lang="en-US" dirty="0"/>
              <a:t> (on the </a:t>
            </a:r>
            <a:r>
              <a:rPr lang="en-US" u="sng" dirty="0"/>
              <a:t>lower</a:t>
            </a:r>
            <a:r>
              <a:rPr lang="en-US" dirty="0"/>
              <a:t> structural level)</a:t>
            </a:r>
          </a:p>
          <a:p>
            <a:pPr marL="171450" indent="-171450">
              <a:buFontTx/>
              <a:buChar char="-"/>
            </a:pPr>
            <a:r>
              <a:rPr lang="en-US" dirty="0"/>
              <a:t>on the other hand, </a:t>
            </a:r>
            <a:r>
              <a:rPr lang="en-US" u="sng" dirty="0"/>
              <a:t>block sequences</a:t>
            </a:r>
            <a:r>
              <a:rPr lang="en-US" u="none" dirty="0"/>
              <a:t> </a:t>
            </a:r>
            <a:r>
              <a:rPr lang="en-US" dirty="0"/>
              <a:t>(larger units than blocks)</a:t>
            </a:r>
          </a:p>
          <a:p>
            <a:pPr marL="0" indent="0">
              <a:buFontTx/>
              <a:buNone/>
            </a:pPr>
            <a:r>
              <a:rPr lang="en-US" dirty="0"/>
              <a:t>The resulting selections (“Corpus Bm”, “Corpus </a:t>
            </a:r>
            <a:r>
              <a:rPr lang="en-US" dirty="0" err="1"/>
              <a:t>Bh</a:t>
            </a:r>
            <a:r>
              <a:rPr lang="en-US" dirty="0"/>
              <a:t>”, and “Corpus Bs”, respectively) will then be compared to Corpus A and it will be updated in order to maximize the number of motifs, name lists and block sequences represented there.</a:t>
            </a:r>
          </a:p>
          <a:p>
            <a:pPr marL="0" indent="0">
              <a:buFontTx/>
              <a:buNone/>
            </a:pPr>
            <a:r>
              <a:rPr lang="en-US" dirty="0"/>
              <a:t>[The first and second stages serve as checks on each other]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t>
            </a:r>
            <a:r>
              <a:rPr lang="en-US" u="sng" dirty="0"/>
              <a:t>Step 5</a:t>
            </a:r>
            <a:r>
              <a:rPr lang="en-US" dirty="0"/>
              <a:t>, the output of Steps 2-4 compared with Corpus A – which will be updated with non-repetitive texts from Bm, </a:t>
            </a:r>
            <a:r>
              <a:rPr lang="en-US" dirty="0" err="1"/>
              <a:t>Bh</a:t>
            </a:r>
            <a:r>
              <a:rPr lang="en-US" dirty="0"/>
              <a:t> and Bs.</a:t>
            </a:r>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15</a:t>
            </a:fld>
            <a:endParaRPr lang="is-IS"/>
          </a:p>
        </p:txBody>
      </p:sp>
    </p:spTree>
    <p:extLst>
      <p:ext uri="{BB962C8B-B14F-4D97-AF65-F5344CB8AC3E}">
        <p14:creationId xmlns:p14="http://schemas.microsoft.com/office/powerpoint/2010/main" val="1820671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main question is apparently to which extent the corpora from steps 2-4 (Bm, </a:t>
            </a:r>
            <a:r>
              <a:rPr lang="en-US" dirty="0" err="1"/>
              <a:t>Bh</a:t>
            </a:r>
            <a:r>
              <a:rPr lang="en-US" dirty="0"/>
              <a:t>, and Bs) will overlap with Corpus A. I assumed that the corpus, resulting from the analysis of all the blocks, would also be representative of</a:t>
            </a:r>
          </a:p>
          <a:p>
            <a:pPr lvl="1"/>
            <a:r>
              <a:rPr lang="en-US" dirty="0"/>
              <a:t>most PMÞ </a:t>
            </a:r>
            <a:r>
              <a:rPr lang="en-US" b="0" u="sng" dirty="0">
                <a:solidFill>
                  <a:schemeClr val="accent6">
                    <a:lumMod val="50000"/>
                  </a:schemeClr>
                </a:solidFill>
              </a:rPr>
              <a:t>block sequences</a:t>
            </a:r>
            <a:r>
              <a:rPr lang="en-US" b="0" u="sng" dirty="0"/>
              <a:t> </a:t>
            </a:r>
            <a:r>
              <a:rPr lang="en-US" dirty="0"/>
              <a:t>(larger structural units), and</a:t>
            </a:r>
          </a:p>
          <a:p>
            <a:pPr lvl="1"/>
            <a:r>
              <a:rPr lang="en-US" dirty="0"/>
              <a:t>some </a:t>
            </a:r>
            <a:r>
              <a:rPr lang="en-US" b="0" u="sng" dirty="0">
                <a:solidFill>
                  <a:schemeClr val="accent6">
                    <a:lumMod val="50000"/>
                  </a:schemeClr>
                </a:solidFill>
              </a:rPr>
              <a:t>motifs</a:t>
            </a:r>
            <a:r>
              <a:rPr lang="en-US" dirty="0"/>
              <a:t> and frequently occurring </a:t>
            </a:r>
            <a:r>
              <a:rPr lang="en-US" u="sng" dirty="0"/>
              <a:t>names combinations</a:t>
            </a:r>
            <a:r>
              <a:rPr lang="en-US" dirty="0"/>
              <a:t> (lower lever units) </a:t>
            </a:r>
          </a:p>
          <a:p>
            <a:r>
              <a:rPr lang="en-US" dirty="0"/>
              <a:t>Whether this is true and to which extent, is one of the questions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some cases, one and the same PMÞ-text, composed of different blocks, might be considered as being representative of more than one block. How often this will occur is another question. This might also give possibilities to decrease the minimal number of texts required to represent all blocks [although possibly at the price of taking younger texts than intended.]</a:t>
            </a:r>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19</a:t>
            </a:fld>
            <a:endParaRPr lang="is-IS"/>
          </a:p>
        </p:txBody>
      </p:sp>
    </p:spTree>
    <p:extLst>
      <p:ext uri="{BB962C8B-B14F-4D97-AF65-F5344CB8AC3E}">
        <p14:creationId xmlns:p14="http://schemas.microsoft.com/office/powerpoint/2010/main" val="4820257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Selecting most representative texts of a block is usually easy, although even the block </a:t>
            </a:r>
            <a:r>
              <a:rPr lang="en-US" i="1" dirty="0"/>
              <a:t>Sat </a:t>
            </a:r>
            <a:r>
              <a:rPr lang="en-US" i="1" dirty="0" err="1"/>
              <a:t>ég</a:t>
            </a:r>
            <a:r>
              <a:rPr lang="en-US" i="1" dirty="0"/>
              <a:t> </a:t>
            </a:r>
            <a:r>
              <a:rPr lang="en-US" i="1" dirty="0" err="1"/>
              <a:t>undir</a:t>
            </a:r>
            <a:r>
              <a:rPr lang="en-US" i="1" dirty="0"/>
              <a:t> </a:t>
            </a:r>
            <a:r>
              <a:rPr lang="en-US" i="1" dirty="0" err="1"/>
              <a:t>fiskihlaða</a:t>
            </a:r>
            <a:r>
              <a:rPr lang="en-US" dirty="0"/>
              <a:t>, that has relatively little variation, has four different subtypes.</a:t>
            </a:r>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20</a:t>
            </a:fld>
            <a:endParaRPr lang="is-IS"/>
          </a:p>
        </p:txBody>
      </p:sp>
    </p:spTree>
    <p:extLst>
      <p:ext uri="{BB962C8B-B14F-4D97-AF65-F5344CB8AC3E}">
        <p14:creationId xmlns:p14="http://schemas.microsoft.com/office/powerpoint/2010/main" val="4290582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block </a:t>
            </a:r>
            <a:r>
              <a:rPr lang="en-US" i="1" dirty="0"/>
              <a:t>Sat </a:t>
            </a:r>
            <a:r>
              <a:rPr lang="en-US" i="1" dirty="0" err="1"/>
              <a:t>ég</a:t>
            </a:r>
            <a:r>
              <a:rPr lang="en-US" i="1" dirty="0"/>
              <a:t> </a:t>
            </a:r>
            <a:r>
              <a:rPr lang="en-US" i="1" dirty="0" err="1"/>
              <a:t>undir</a:t>
            </a:r>
            <a:r>
              <a:rPr lang="en-US" i="1" dirty="0"/>
              <a:t> </a:t>
            </a:r>
            <a:r>
              <a:rPr lang="en-US" i="1" dirty="0" err="1"/>
              <a:t>fiskihlaða</a:t>
            </a:r>
            <a:r>
              <a:rPr lang="en-US" dirty="0"/>
              <a:t>, however, is only the first block of the eponymous block sequence which looks like this</a:t>
            </a:r>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21</a:t>
            </a:fld>
            <a:endParaRPr lang="is-IS"/>
          </a:p>
        </p:txBody>
      </p:sp>
    </p:spTree>
    <p:extLst>
      <p:ext uri="{BB962C8B-B14F-4D97-AF65-F5344CB8AC3E}">
        <p14:creationId xmlns:p14="http://schemas.microsoft.com/office/powerpoint/2010/main" val="10930204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obtain </a:t>
            </a:r>
            <a:r>
              <a:rPr lang="en-US" u="sng" dirty="0"/>
              <a:t>fully representative</a:t>
            </a:r>
            <a:r>
              <a:rPr lang="en-US" dirty="0"/>
              <a:t> texts for </a:t>
            </a:r>
            <a:r>
              <a:rPr lang="en-US" u="sng" dirty="0"/>
              <a:t>each subtype of the block se­quenc</a:t>
            </a:r>
            <a:r>
              <a:rPr lang="en-US" dirty="0"/>
              <a:t>e, it is desirable to find a text representative for </a:t>
            </a:r>
            <a:r>
              <a:rPr lang="en-US" u="sng" dirty="0"/>
              <a:t>each of the following</a:t>
            </a:r>
            <a:r>
              <a:rPr lang="en-US" dirty="0"/>
              <a:t>:</a:t>
            </a:r>
          </a:p>
          <a:p>
            <a:pPr lvl="1"/>
            <a:r>
              <a:rPr lang="en-US" dirty="0"/>
              <a:t>the subtype structure – that is, most typical combination of blocks &amp; connecting motifs in the subtype in question</a:t>
            </a:r>
          </a:p>
          <a:p>
            <a:pPr lvl="1"/>
            <a:r>
              <a:rPr lang="en-US" dirty="0"/>
              <a:t>each of the blocks (and motifs) in the subtype in question</a:t>
            </a:r>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22</a:t>
            </a:fld>
            <a:endParaRPr lang="is-IS"/>
          </a:p>
        </p:txBody>
      </p:sp>
    </p:spTree>
    <p:extLst>
      <p:ext uri="{BB962C8B-B14F-4D97-AF65-F5344CB8AC3E}">
        <p14:creationId xmlns:p14="http://schemas.microsoft.com/office/powerpoint/2010/main" val="193630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will shortly present the subject of my research and my current project, then proceed to the methodology and discuss challenges and possible solutions, and finally tell you about my preliminary results.</a:t>
            </a:r>
          </a:p>
        </p:txBody>
      </p:sp>
      <p:sp>
        <p:nvSpPr>
          <p:cNvPr id="4" name="Slide Number Placeholder 3"/>
          <p:cNvSpPr>
            <a:spLocks noGrp="1"/>
          </p:cNvSpPr>
          <p:nvPr>
            <p:ph type="sldNum" sz="quarter" idx="5"/>
          </p:nvPr>
        </p:nvSpPr>
        <p:spPr/>
        <p:txBody>
          <a:bodyPr/>
          <a:lstStyle/>
          <a:p>
            <a:fld id="{6244FFB6-538F-497A-91E6-85A281CB8953}" type="slidenum">
              <a:rPr lang="is-IS" smtClean="0"/>
              <a:t>2</a:t>
            </a:fld>
            <a:endParaRPr lang="is-IS"/>
          </a:p>
        </p:txBody>
      </p:sp>
    </p:spTree>
    <p:extLst>
      <p:ext uri="{BB962C8B-B14F-4D97-AF65-F5344CB8AC3E}">
        <p14:creationId xmlns:p14="http://schemas.microsoft.com/office/powerpoint/2010/main" val="36976833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accent6">
                    <a:lumMod val="50000"/>
                  </a:schemeClr>
                </a:solidFill>
              </a:rPr>
              <a:t>Here is our block sequence </a:t>
            </a:r>
            <a:r>
              <a:rPr lang="en-US" sz="1200" u="sng" dirty="0">
                <a:solidFill>
                  <a:schemeClr val="accent6">
                    <a:lumMod val="50000"/>
                  </a:schemeClr>
                </a:solidFill>
              </a:rPr>
              <a:t>and representative texts for each block</a:t>
            </a:r>
            <a:r>
              <a:rPr lang="en-US" sz="1200" dirty="0">
                <a:solidFill>
                  <a:schemeClr val="accent6">
                    <a:lumMod val="50000"/>
                  </a:schemeClr>
                </a:solidFill>
              </a:rPr>
              <a:t>, respectively (Corpus A*); the numbers are text IDs. The reason why I take Corpus A* (rather than Corpus A) is that… </a:t>
            </a:r>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23</a:t>
            </a:fld>
            <a:endParaRPr lang="is-IS"/>
          </a:p>
        </p:txBody>
      </p:sp>
    </p:spTree>
    <p:extLst>
      <p:ext uri="{BB962C8B-B14F-4D97-AF65-F5344CB8AC3E}">
        <p14:creationId xmlns:p14="http://schemas.microsoft.com/office/powerpoint/2010/main" val="5168077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r>
              <a:rPr lang="en-US" sz="1200" dirty="0">
                <a:solidFill>
                  <a:schemeClr val="accent2">
                    <a:lumMod val="75000"/>
                  </a:schemeClr>
                </a:solidFill>
              </a:rPr>
              <a:t>we can not always trace the same oldest text throughout the line: we can with D075, but not with I 39 or many other cases. (The oldest texts, those constituting Corpus A, are framed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lumMod val="75000"/>
                  </a:schemeClr>
                </a:solidFill>
              </a:rPr>
              <a:t>Moreover, the question is whether we can always find the same text throughout the line?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lumMod val="75000"/>
                  </a:schemeClr>
                </a:solidFill>
              </a:rPr>
              <a:t>To this end, we can trace the connections between respective texts …</a:t>
            </a:r>
          </a:p>
          <a:p>
            <a:endParaRPr lang="en-US" sz="1200" dirty="0">
              <a:solidFill>
                <a:schemeClr val="accent2">
                  <a:lumMod val="75000"/>
                </a:schemeClr>
              </a:solidFill>
            </a:endParaRPr>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24</a:t>
            </a:fld>
            <a:endParaRPr lang="is-IS"/>
          </a:p>
        </p:txBody>
      </p:sp>
    </p:spTree>
    <p:extLst>
      <p:ext uri="{BB962C8B-B14F-4D97-AF65-F5344CB8AC3E}">
        <p14:creationId xmlns:p14="http://schemas.microsoft.com/office/powerpoint/2010/main" val="20394546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picture of all connection inside this group – that is, between texts that represent either a single block or a subtype structure.</a:t>
            </a:r>
          </a:p>
          <a:p>
            <a:endParaRPr lang="en-US" dirty="0"/>
          </a:p>
          <a:p>
            <a:r>
              <a:rPr lang="en-US" dirty="0"/>
              <a:t>[It </a:t>
            </a:r>
            <a:r>
              <a:rPr lang="en-US" sz="1200" dirty="0">
                <a:solidFill>
                  <a:schemeClr val="accent6">
                    <a:lumMod val="50000"/>
                  </a:schemeClr>
                </a:solidFill>
              </a:rPr>
              <a:t>shows, among other things, the correlation of </a:t>
            </a:r>
            <a:r>
              <a:rPr lang="en-US" sz="1200" i="1" dirty="0" err="1">
                <a:solidFill>
                  <a:srgbClr val="0070C0"/>
                </a:solidFill>
              </a:rPr>
              <a:t>vx</a:t>
            </a:r>
            <a:r>
              <a:rPr lang="en-US" sz="1200" dirty="0">
                <a:solidFill>
                  <a:schemeClr val="accent6">
                    <a:lumMod val="50000"/>
                  </a:schemeClr>
                </a:solidFill>
              </a:rPr>
              <a:t>, </a:t>
            </a:r>
            <a:r>
              <a:rPr lang="en-US" sz="1200" i="1" dirty="0" err="1">
                <a:solidFill>
                  <a:srgbClr val="0070C0"/>
                </a:solidFill>
              </a:rPr>
              <a:t>vw</a:t>
            </a:r>
            <a:r>
              <a:rPr lang="en-US" sz="1200" dirty="0">
                <a:solidFill>
                  <a:schemeClr val="accent6">
                    <a:lumMod val="50000"/>
                  </a:schemeClr>
                </a:solidFill>
              </a:rPr>
              <a:t> and the following blocks.</a:t>
            </a:r>
            <a:r>
              <a:rPr lang="en-US" dirty="0"/>
              <a:t>]</a:t>
            </a:r>
          </a:p>
        </p:txBody>
      </p:sp>
      <p:sp>
        <p:nvSpPr>
          <p:cNvPr id="4" name="Slide Number Placeholder 3"/>
          <p:cNvSpPr>
            <a:spLocks noGrp="1"/>
          </p:cNvSpPr>
          <p:nvPr>
            <p:ph type="sldNum" sz="quarter" idx="5"/>
          </p:nvPr>
        </p:nvSpPr>
        <p:spPr/>
        <p:txBody>
          <a:bodyPr/>
          <a:lstStyle/>
          <a:p>
            <a:fld id="{6244FFB6-538F-497A-91E6-85A281CB8953}" type="slidenum">
              <a:rPr lang="is-IS" smtClean="0"/>
              <a:t>25</a:t>
            </a:fld>
            <a:endParaRPr lang="is-IS"/>
          </a:p>
        </p:txBody>
      </p:sp>
    </p:spTree>
    <p:extLst>
      <p:ext uri="{BB962C8B-B14F-4D97-AF65-F5344CB8AC3E}">
        <p14:creationId xmlns:p14="http://schemas.microsoft.com/office/powerpoint/2010/main" val="21163829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6">
                    <a:lumMod val="50000"/>
                  </a:schemeClr>
                </a:solidFill>
              </a:rPr>
              <a:t>If we only look at the cases where there is a representative text </a:t>
            </a:r>
            <a:r>
              <a:rPr lang="en-US" sz="1200" u="sng" dirty="0">
                <a:solidFill>
                  <a:schemeClr val="accent6">
                    <a:lumMod val="50000"/>
                  </a:schemeClr>
                </a:solidFill>
              </a:rPr>
              <a:t>both</a:t>
            </a:r>
            <a:r>
              <a:rPr lang="en-US" sz="1200" dirty="0">
                <a:solidFill>
                  <a:schemeClr val="accent6">
                    <a:lumMod val="50000"/>
                  </a:schemeClr>
                </a:solidFill>
              </a:rPr>
              <a:t> for the </a:t>
            </a:r>
            <a:r>
              <a:rPr lang="en-US" sz="1200" u="sng" dirty="0">
                <a:solidFill>
                  <a:schemeClr val="accent6">
                    <a:lumMod val="50000"/>
                  </a:schemeClr>
                </a:solidFill>
              </a:rPr>
              <a:t>subtype structure</a:t>
            </a:r>
            <a:r>
              <a:rPr lang="en-US" sz="1200" dirty="0">
                <a:solidFill>
                  <a:schemeClr val="accent6">
                    <a:lumMod val="50000"/>
                  </a:schemeClr>
                </a:solidFill>
              </a:rPr>
              <a:t> </a:t>
            </a:r>
            <a:r>
              <a:rPr lang="en-US" sz="1200" u="sng" dirty="0">
                <a:solidFill>
                  <a:schemeClr val="accent6">
                    <a:lumMod val="50000"/>
                  </a:schemeClr>
                </a:solidFill>
              </a:rPr>
              <a:t>and</a:t>
            </a:r>
            <a:r>
              <a:rPr lang="en-US" sz="1200" dirty="0">
                <a:solidFill>
                  <a:schemeClr val="accent6">
                    <a:lumMod val="50000"/>
                  </a:schemeClr>
                </a:solidFill>
              </a:rPr>
              <a:t> for </a:t>
            </a:r>
            <a:r>
              <a:rPr lang="en-US" sz="1200" u="sng" dirty="0">
                <a:solidFill>
                  <a:schemeClr val="accent6">
                    <a:lumMod val="50000"/>
                  </a:schemeClr>
                </a:solidFill>
              </a:rPr>
              <a:t>each of the blocks in the subtype</a:t>
            </a:r>
            <a:r>
              <a:rPr lang="en-US" sz="1200" dirty="0">
                <a:solidFill>
                  <a:schemeClr val="accent6">
                    <a:lumMod val="50000"/>
                  </a:schemeClr>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6">
                    <a:lumMod val="50000"/>
                  </a:schemeClr>
                </a:solidFill>
              </a:rPr>
              <a:t>we can find them in most cases (indicated here by blue lines), even in difficult ones (compare the purple line) – but clearly </a:t>
            </a:r>
            <a:r>
              <a:rPr lang="en-US" sz="1200" u="sng" dirty="0">
                <a:solidFill>
                  <a:schemeClr val="accent6">
                    <a:lumMod val="50000"/>
                  </a:schemeClr>
                </a:solidFill>
              </a:rPr>
              <a:t>not</a:t>
            </a:r>
            <a:r>
              <a:rPr lang="en-US" sz="1200" dirty="0">
                <a:solidFill>
                  <a:schemeClr val="accent6">
                    <a:lumMod val="50000"/>
                  </a:schemeClr>
                </a:solidFill>
              </a:rPr>
              <a:t> for all block </a:t>
            </a:r>
            <a:r>
              <a:rPr lang="en-US" sz="1200" u="sng" dirty="0">
                <a:solidFill>
                  <a:schemeClr val="accent6">
                    <a:lumMod val="50000"/>
                  </a:schemeClr>
                </a:solidFill>
              </a:rPr>
              <a:t>subtypes</a:t>
            </a:r>
            <a:r>
              <a:rPr lang="en-US" sz="1200" dirty="0">
                <a:solidFill>
                  <a:schemeClr val="accent6">
                    <a:lumMod val="50000"/>
                  </a:schemeClr>
                </a:solidFill>
              </a:rPr>
              <a:t> (as orange lines show).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accent6">
                  <a:lumMod val="50000"/>
                </a:schemeClr>
              </a:solidFill>
            </a:endParaRPr>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26</a:t>
            </a:fld>
            <a:endParaRPr lang="is-IS"/>
          </a:p>
        </p:txBody>
      </p:sp>
    </p:spTree>
    <p:extLst>
      <p:ext uri="{BB962C8B-B14F-4D97-AF65-F5344CB8AC3E}">
        <p14:creationId xmlns:p14="http://schemas.microsoft.com/office/powerpoint/2010/main" val="16504958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6">
                    <a:lumMod val="50000"/>
                  </a:schemeClr>
                </a:solidFill>
              </a:rPr>
              <a:t>Moreover, the text, which is representative both for the subtype structure and each block, is only in some cases the one from Corpus A (the oldest one in the respective set – with bright yellow frames).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6">
                    <a:lumMod val="50000"/>
                  </a:schemeClr>
                </a:solidFill>
              </a:rPr>
              <a:t>Some texts are the oldest representative ones for some blocks in the sequence but not all of them (as </a:t>
            </a:r>
            <a:r>
              <a:rPr lang="en-US" sz="1200" dirty="0" err="1">
                <a:solidFill>
                  <a:schemeClr val="accent6">
                    <a:lumMod val="50000"/>
                  </a:schemeClr>
                </a:solidFill>
              </a:rPr>
              <a:t>Ís</a:t>
            </a:r>
            <a:r>
              <a:rPr lang="en-US" sz="1200" dirty="0">
                <a:solidFill>
                  <a:schemeClr val="accent6">
                    <a:lumMod val="50000"/>
                  </a:schemeClr>
                </a:solidFill>
              </a:rPr>
              <a:t> 80 or C004). In these cases structure could be given priority over chronology.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accent6">
                  <a:lumMod val="50000"/>
                </a:schemeClr>
              </a:solidFill>
            </a:endParaRPr>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27</a:t>
            </a:fld>
            <a:endParaRPr lang="is-IS"/>
          </a:p>
        </p:txBody>
      </p:sp>
    </p:spTree>
    <p:extLst>
      <p:ext uri="{BB962C8B-B14F-4D97-AF65-F5344CB8AC3E}">
        <p14:creationId xmlns:p14="http://schemas.microsoft.com/office/powerpoint/2010/main" val="5911967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come to the preliminary results.</a:t>
            </a:r>
          </a:p>
          <a:p>
            <a:r>
              <a:rPr lang="en-US" dirty="0"/>
              <a:t>First, every major block in this sequence has a representative text – albeit not necessarily the oldest one – that is also representative for:</a:t>
            </a:r>
          </a:p>
          <a:p>
            <a:pPr marL="171450" indent="-171450">
              <a:buFontTx/>
              <a:buChar char="-"/>
            </a:pPr>
            <a:r>
              <a:rPr lang="en-US" dirty="0"/>
              <a:t>the structure of the respective subtype of the sequence, and </a:t>
            </a:r>
          </a:p>
          <a:p>
            <a:pPr marL="171450" indent="-171450">
              <a:buFontTx/>
              <a:buChar char="-"/>
            </a:pPr>
            <a:r>
              <a:rPr lang="en-US" dirty="0"/>
              <a:t>each block of that respective sequence subtype</a:t>
            </a:r>
          </a:p>
          <a:p>
            <a:r>
              <a:rPr lang="en-US" dirty="0"/>
              <a:t>The same is also true for ca. 75% of the subtypes of the major blocks - although the </a:t>
            </a:r>
            <a:r>
              <a:rPr lang="en-US" u="sng" dirty="0"/>
              <a:t>subtypes</a:t>
            </a:r>
            <a:r>
              <a:rPr lang="en-US" dirty="0"/>
              <a:t> of the major blocks (and sometimes even the major blocks themselves) do </a:t>
            </a:r>
            <a:r>
              <a:rPr lang="en-US" u="sng" dirty="0"/>
              <a:t>not</a:t>
            </a:r>
            <a:r>
              <a:rPr lang="en-US" dirty="0"/>
              <a:t> necessarily have a matching representative text in each </a:t>
            </a:r>
            <a:r>
              <a:rPr lang="en-US" i="1" dirty="0"/>
              <a:t>subtype</a:t>
            </a:r>
            <a:r>
              <a:rPr lang="en-US" dirty="0"/>
              <a:t> of other blocks</a:t>
            </a:r>
          </a:p>
          <a:p>
            <a:endParaRPr lang="en-US" dirty="0"/>
          </a:p>
          <a:p>
            <a:r>
              <a:rPr lang="en-US" dirty="0"/>
              <a:t>[The texts </a:t>
            </a:r>
            <a:r>
              <a:rPr lang="en-US" sz="1800" b="0" i="0" u="none" strike="noStrike" dirty="0" err="1">
                <a:solidFill>
                  <a:srgbClr val="262626"/>
                </a:solidFill>
                <a:effectLst/>
                <a:latin typeface="Calibri" panose="020F0502020204030204" pitchFamily="34" charset="0"/>
              </a:rPr>
              <a:t>Ís</a:t>
            </a:r>
            <a:r>
              <a:rPr lang="en-US" sz="1800" b="0" i="0" u="none" strike="noStrike" dirty="0">
                <a:solidFill>
                  <a:srgbClr val="262626"/>
                </a:solidFill>
                <a:effectLst/>
                <a:latin typeface="Calibri" panose="020F0502020204030204" pitchFamily="34" charset="0"/>
              </a:rPr>
              <a:t> 80, D052</a:t>
            </a:r>
            <a:r>
              <a:rPr lang="en-US" dirty="0"/>
              <a:t> and </a:t>
            </a:r>
            <a:r>
              <a:rPr lang="en-US" dirty="0" err="1"/>
              <a:t>Ís</a:t>
            </a:r>
            <a:r>
              <a:rPr lang="en-US" dirty="0"/>
              <a:t> 2245, representing three different subtypes of the block </a:t>
            </a:r>
            <a:r>
              <a:rPr lang="en-US" i="1" dirty="0"/>
              <a:t>Kona </a:t>
            </a:r>
            <a:r>
              <a:rPr lang="en-US" i="1" dirty="0" err="1"/>
              <a:t>mín</a:t>
            </a:r>
            <a:r>
              <a:rPr lang="en-US" i="1" dirty="0"/>
              <a:t> í </a:t>
            </a:r>
            <a:r>
              <a:rPr lang="en-US" i="1" dirty="0" err="1"/>
              <a:t>kofanum</a:t>
            </a:r>
            <a:r>
              <a:rPr lang="en-US" dirty="0"/>
              <a:t>, all belong to the same subtype of the block </a:t>
            </a:r>
            <a:r>
              <a:rPr lang="en-US" i="1" dirty="0"/>
              <a:t>Sat </a:t>
            </a:r>
            <a:r>
              <a:rPr lang="en-US" i="1" dirty="0" err="1"/>
              <a:t>ég</a:t>
            </a:r>
            <a:r>
              <a:rPr lang="en-US" i="1" dirty="0"/>
              <a:t> </a:t>
            </a:r>
            <a:r>
              <a:rPr lang="en-US" i="1" dirty="0" err="1"/>
              <a:t>undir</a:t>
            </a:r>
            <a:r>
              <a:rPr lang="en-US" i="1" dirty="0"/>
              <a:t> </a:t>
            </a:r>
            <a:r>
              <a:rPr lang="en-US" i="1" dirty="0" err="1"/>
              <a:t>fiskihlaða</a:t>
            </a:r>
            <a:r>
              <a:rPr lang="en-US" i="0" dirty="0"/>
              <a:t>. </a:t>
            </a:r>
          </a:p>
          <a:p>
            <a:r>
              <a:rPr lang="en-US" dirty="0"/>
              <a:t>This also means that while one of the subtypes of the block </a:t>
            </a:r>
            <a:r>
              <a:rPr lang="en-US" i="1" dirty="0" err="1"/>
              <a:t>Leit</a:t>
            </a:r>
            <a:r>
              <a:rPr lang="en-US" i="1" dirty="0"/>
              <a:t> </a:t>
            </a:r>
            <a:r>
              <a:rPr lang="en-US" i="1" dirty="0" err="1"/>
              <a:t>ég</a:t>
            </a:r>
            <a:r>
              <a:rPr lang="en-US" i="1" dirty="0"/>
              <a:t> </a:t>
            </a:r>
            <a:r>
              <a:rPr lang="en-US" i="1" dirty="0" err="1"/>
              <a:t>upp</a:t>
            </a:r>
            <a:r>
              <a:rPr lang="en-US" i="1" dirty="0"/>
              <a:t> </a:t>
            </a:r>
            <a:r>
              <a:rPr lang="en-US" i="1" dirty="0" err="1"/>
              <a:t>til</a:t>
            </a:r>
            <a:r>
              <a:rPr lang="en-US" i="1" dirty="0"/>
              <a:t> </a:t>
            </a:r>
            <a:r>
              <a:rPr lang="en-US" i="1" dirty="0" err="1"/>
              <a:t>himna</a:t>
            </a:r>
            <a:r>
              <a:rPr lang="en-US" dirty="0"/>
              <a:t> has three texts representative for that block, the respective sequence subtype and each block of that sequence subtype, the other two subtypes of that same block have none]</a:t>
            </a:r>
          </a:p>
          <a:p>
            <a:pPr marL="0" indent="0">
              <a:buFontTx/>
              <a:buNone/>
            </a:pPr>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28</a:t>
            </a:fld>
            <a:endParaRPr lang="is-IS"/>
          </a:p>
        </p:txBody>
      </p:sp>
    </p:spTree>
    <p:extLst>
      <p:ext uri="{BB962C8B-B14F-4D97-AF65-F5344CB8AC3E}">
        <p14:creationId xmlns:p14="http://schemas.microsoft.com/office/powerpoint/2010/main" val="640698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to the questions mentioned above, i.e. whether the corpus resulting after all the blocks have been analyzed will also be representative of most PMÞ </a:t>
            </a:r>
            <a:r>
              <a:rPr lang="en-US" b="0" u="sng" dirty="0">
                <a:solidFill>
                  <a:schemeClr val="accent6">
                    <a:lumMod val="50000"/>
                  </a:schemeClr>
                </a:solidFill>
              </a:rPr>
              <a:t>block sequences</a:t>
            </a:r>
            <a:r>
              <a:rPr lang="en-US" dirty="0"/>
              <a:t>, the answer is apparently positive judging from this one – but large – sequence </a:t>
            </a:r>
          </a:p>
          <a:p>
            <a:pPr lvl="1"/>
            <a:r>
              <a:rPr lang="en-US" dirty="0"/>
              <a:t>- the oldest representative texts of the blocks and their subtypes, which are part of this sequence, i.e. those texts that belong to Corpus A, also represent all the three main subtypes of the sequence</a:t>
            </a:r>
          </a:p>
          <a:p>
            <a:pPr lvl="1"/>
            <a:r>
              <a:rPr lang="en-US" dirty="0"/>
              <a:t>- updating Corpus A – which already consists of the oldest representative text of each block – with texts representing the sequence thus seems unnecessary</a:t>
            </a:r>
          </a:p>
          <a:p>
            <a:r>
              <a:rPr lang="en-US" dirty="0"/>
              <a:t>I do not have numbers ready, but one and the same PMÞ-text, composed of several blocks, is apparently quite often representative for </a:t>
            </a:r>
            <a:r>
              <a:rPr lang="en-US" i="1" dirty="0"/>
              <a:t>more than one </a:t>
            </a:r>
            <a:r>
              <a:rPr lang="en-US" dirty="0"/>
              <a:t>block</a:t>
            </a:r>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29</a:t>
            </a:fld>
            <a:endParaRPr lang="is-IS"/>
          </a:p>
        </p:txBody>
      </p:sp>
    </p:spTree>
    <p:extLst>
      <p:ext uri="{BB962C8B-B14F-4D97-AF65-F5344CB8AC3E}">
        <p14:creationId xmlns:p14="http://schemas.microsoft.com/office/powerpoint/2010/main" val="36015261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can see the oldest texts representing both their own block and a subtype of the block sequence (see dark yellow connecting lines) – although not all of these texts are at the same time representative for </a:t>
            </a:r>
            <a:r>
              <a:rPr lang="en-US" i="1" dirty="0"/>
              <a:t>all</a:t>
            </a:r>
            <a:r>
              <a:rPr lang="en-US" dirty="0"/>
              <a:t> blocks in the respective subtype.</a:t>
            </a:r>
          </a:p>
        </p:txBody>
      </p:sp>
      <p:sp>
        <p:nvSpPr>
          <p:cNvPr id="4" name="Slide Number Placeholder 3"/>
          <p:cNvSpPr>
            <a:spLocks noGrp="1"/>
          </p:cNvSpPr>
          <p:nvPr>
            <p:ph type="sldNum" sz="quarter" idx="5"/>
          </p:nvPr>
        </p:nvSpPr>
        <p:spPr/>
        <p:txBody>
          <a:bodyPr/>
          <a:lstStyle/>
          <a:p>
            <a:fld id="{6244FFB6-538F-497A-91E6-85A281CB8953}" type="slidenum">
              <a:rPr lang="is-IS" smtClean="0"/>
              <a:t>30</a:t>
            </a:fld>
            <a:endParaRPr lang="is-IS"/>
          </a:p>
        </p:txBody>
      </p:sp>
    </p:spTree>
    <p:extLst>
      <p:ext uri="{BB962C8B-B14F-4D97-AF65-F5344CB8AC3E}">
        <p14:creationId xmlns:p14="http://schemas.microsoft.com/office/powerpoint/2010/main" val="2362829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My subject is a genre of Icelandic folk poetry named </a:t>
            </a:r>
            <a:r>
              <a:rPr lang="en-US" i="1" dirty="0" err="1"/>
              <a:t>þulur</a:t>
            </a:r>
            <a:r>
              <a:rPr lang="en-US" dirty="0"/>
              <a:t> – which I designated “</a:t>
            </a:r>
            <a:r>
              <a:rPr lang="en-US" u="sng" dirty="0"/>
              <a:t>PM</a:t>
            </a:r>
            <a:r>
              <a:rPr lang="en-US" dirty="0"/>
              <a:t> </a:t>
            </a:r>
            <a:r>
              <a:rPr lang="en-US" i="1" dirty="0" err="1"/>
              <a:t>þulur</a:t>
            </a:r>
            <a:r>
              <a:rPr lang="en-US" dirty="0"/>
              <a:t>” so that they would not be confused with Old Norse/Icelandic </a:t>
            </a:r>
            <a:r>
              <a:rPr lang="en-US" i="1" dirty="0" err="1"/>
              <a:t>þulur</a:t>
            </a:r>
            <a:r>
              <a:rPr lang="en-US" dirty="0"/>
              <a:t> (which were a very different genre of poetry). PMÞ are versified, but not stanzaic lists of names, sequences of short motifs and(/or) longer narrative episodes in very free poetic form (bordering on prose), relatively short, fragmentary and intersecting – and </a:t>
            </a:r>
            <a:r>
              <a:rPr lang="en-US" u="sng" dirty="0"/>
              <a:t>highly variative </a:t>
            </a:r>
            <a:r>
              <a:rPr lang="en-US" dirty="0"/>
              <a:t>because of their instability even at the very basic structural level. This makes their designation as poems problematic, since in many cases there is no text (or group of texts) that is stable enough to be labelled a </a:t>
            </a:r>
            <a:r>
              <a:rPr lang="en-US" i="1" dirty="0"/>
              <a:t>poem</a:t>
            </a:r>
            <a:r>
              <a:rPr lang="en-US" i="0" dirty="0"/>
              <a:t>. </a:t>
            </a: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we have text A containing stable structural units </a:t>
            </a:r>
            <a:r>
              <a:rPr lang="en-US" i="1" dirty="0" err="1"/>
              <a:t>abcd</a:t>
            </a:r>
            <a:r>
              <a:rPr lang="en-US" dirty="0"/>
              <a:t> and text B containing units </a:t>
            </a:r>
            <a:r>
              <a:rPr lang="en-US" i="1" dirty="0" err="1"/>
              <a:t>abdef</a:t>
            </a:r>
            <a:r>
              <a:rPr lang="en-US" dirty="0"/>
              <a:t>, can they be identified as the same poem?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great majority of </a:t>
            </a:r>
            <a:r>
              <a:rPr lang="en-US" u="sng" dirty="0"/>
              <a:t>manuscript texts</a:t>
            </a:r>
            <a:r>
              <a:rPr lang="en-US" dirty="0"/>
              <a:t> of PMÞ are unedited and undigitized. The situation with </a:t>
            </a:r>
            <a:r>
              <a:rPr lang="en-US" u="sng" dirty="0"/>
              <a:t>audio archives</a:t>
            </a:r>
            <a:r>
              <a:rPr lang="en-US" dirty="0"/>
              <a:t> is better, the audio files together with metadata are available at Ismus.is</a:t>
            </a:r>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3</a:t>
            </a:fld>
            <a:endParaRPr lang="is-IS"/>
          </a:p>
        </p:txBody>
      </p:sp>
    </p:spTree>
    <p:extLst>
      <p:ext uri="{BB962C8B-B14F-4D97-AF65-F5344CB8AC3E}">
        <p14:creationId xmlns:p14="http://schemas.microsoft.com/office/powerpoint/2010/main" val="2557814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pPr>
            <a:r>
              <a:rPr lang="en-US" dirty="0"/>
              <a:t>In this project, I work with the </a:t>
            </a:r>
            <a:r>
              <a:rPr lang="en-US" u="sng" dirty="0"/>
              <a:t>structure &amp; composition</a:t>
            </a:r>
            <a:r>
              <a:rPr lang="en-US" dirty="0"/>
              <a:t> of </a:t>
            </a:r>
            <a:r>
              <a:rPr lang="en-US" i="1" dirty="0" err="1"/>
              <a:t>þulur</a:t>
            </a:r>
            <a:r>
              <a:rPr lang="en-US" i="0" dirty="0"/>
              <a:t>; </a:t>
            </a:r>
            <a:r>
              <a:rPr lang="en-US" dirty="0"/>
              <a:t>a research of their </a:t>
            </a:r>
            <a:r>
              <a:rPr lang="en-US" u="sng" dirty="0"/>
              <a:t>metrical form</a:t>
            </a:r>
            <a:r>
              <a:rPr lang="en-US" dirty="0"/>
              <a:t>, also using quantitative methods, is in my PhD dissertation and a number of articles. </a:t>
            </a:r>
          </a:p>
          <a:p>
            <a:r>
              <a:rPr lang="en-US" dirty="0"/>
              <a:t>Structure, composition and performance are closely intertwined, since </a:t>
            </a:r>
            <a:r>
              <a:rPr lang="en-US" i="1" dirty="0" err="1"/>
              <a:t>þulur</a:t>
            </a:r>
            <a:r>
              <a:rPr lang="en-US" dirty="0"/>
              <a:t> are composed in each performance as other folklore, and performers of </a:t>
            </a:r>
            <a:r>
              <a:rPr lang="en-US" i="1" dirty="0" err="1"/>
              <a:t>þulur</a:t>
            </a:r>
            <a:r>
              <a:rPr lang="en-US" dirty="0"/>
              <a:t> make extensive use of the structural units of </a:t>
            </a:r>
            <a:r>
              <a:rPr lang="en-US" i="1" dirty="0" err="1"/>
              <a:t>þulur</a:t>
            </a:r>
            <a:r>
              <a:rPr lang="en-US" i="1" dirty="0"/>
              <a:t> </a:t>
            </a:r>
            <a:r>
              <a:rPr lang="en-US" dirty="0"/>
              <a:t>in their composition in performance.</a:t>
            </a:r>
          </a:p>
        </p:txBody>
      </p:sp>
      <p:sp>
        <p:nvSpPr>
          <p:cNvPr id="4" name="Slide Number Placeholder 3"/>
          <p:cNvSpPr>
            <a:spLocks noGrp="1"/>
          </p:cNvSpPr>
          <p:nvPr>
            <p:ph type="sldNum" sz="quarter" idx="5"/>
          </p:nvPr>
        </p:nvSpPr>
        <p:spPr/>
        <p:txBody>
          <a:bodyPr/>
          <a:lstStyle/>
          <a:p>
            <a:fld id="{6244FFB6-538F-497A-91E6-85A281CB8953}" type="slidenum">
              <a:rPr lang="is-IS" smtClean="0"/>
              <a:t>4</a:t>
            </a:fld>
            <a:endParaRPr lang="is-IS"/>
          </a:p>
        </p:txBody>
      </p:sp>
    </p:spTree>
    <p:extLst>
      <p:ext uri="{BB962C8B-B14F-4D97-AF65-F5344CB8AC3E}">
        <p14:creationId xmlns:p14="http://schemas.microsoft.com/office/powerpoint/2010/main" val="2127527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5000"/>
              </a:lnSpc>
            </a:pPr>
            <a:r>
              <a:rPr lang="en-US" dirty="0"/>
              <a:t>My current project, Textual Variation and Representative Selection of Texts: The Case of Post-Medieval Icelandic </a:t>
            </a:r>
            <a:r>
              <a:rPr lang="en-US" i="1" dirty="0" err="1"/>
              <a:t>þulur</a:t>
            </a:r>
            <a:r>
              <a:rPr lang="en-US" i="0" dirty="0"/>
              <a:t>, is an individual post-doc research project </a:t>
            </a:r>
            <a:r>
              <a:rPr lang="en-US" dirty="0"/>
              <a:t>supported by Icelandic Research Fund – to which I extend my gratitude. I am much closer to the beginning of the project than to its end, so </a:t>
            </a:r>
            <a:r>
              <a:rPr lang="en-US" u="sng" dirty="0"/>
              <a:t>all results are preliminary!</a:t>
            </a:r>
          </a:p>
          <a:p>
            <a:pPr marL="0" marR="0" lvl="0" indent="0" algn="l" defTabSz="914400" rtl="0" eaLnBrk="1" fontAlgn="auto" latinLnBrk="0" hangingPunct="1">
              <a:lnSpc>
                <a:spcPct val="95000"/>
              </a:lnSpc>
              <a:spcBef>
                <a:spcPts val="0"/>
              </a:spcBef>
              <a:spcAft>
                <a:spcPts val="0"/>
              </a:spcAft>
              <a:buClrTx/>
              <a:buSzTx/>
              <a:buFontTx/>
              <a:buNone/>
              <a:tabLst/>
              <a:defRPr/>
            </a:pPr>
            <a:r>
              <a:rPr lang="en-US" u="none" dirty="0"/>
              <a:t>The project </a:t>
            </a:r>
            <a:r>
              <a:rPr lang="en-US" dirty="0"/>
              <a:t>aims at finding a </a:t>
            </a:r>
            <a:r>
              <a:rPr lang="en-GB" sz="1200" dirty="0">
                <a:effectLst/>
                <a:latin typeface="Calibri" panose="020F0502020204030204" pitchFamily="34" charset="0"/>
                <a:ea typeface="Calibri" panose="020F0502020204030204" pitchFamily="34" charset="0"/>
                <a:cs typeface="Times New Roman" panose="02020603050405020304" pitchFamily="18" charset="0"/>
              </a:rPr>
              <a:t>scientific solution to the methodological question of effective text choice – for the purpose of research or scholarly editing – for folk poetry where texts are relatively short, but highly variable and many poems have no clear boundaries; and the main challenge is to find an algorithm for producing a manageable, but representative selection that reflects the </a:t>
            </a:r>
            <a:r>
              <a:rPr lang="en-GB" sz="1200" u="sng" dirty="0">
                <a:effectLst/>
                <a:latin typeface="Calibri" panose="020F0502020204030204" pitchFamily="34" charset="0"/>
                <a:ea typeface="Calibri" panose="020F0502020204030204" pitchFamily="34" charset="0"/>
                <a:cs typeface="Times New Roman" panose="02020603050405020304" pitchFamily="18" charset="0"/>
              </a:rPr>
              <a:t>specificity</a:t>
            </a:r>
            <a:r>
              <a:rPr lang="en-GB" sz="1200" dirty="0">
                <a:effectLst/>
                <a:latin typeface="Calibri" panose="020F0502020204030204" pitchFamily="34" charset="0"/>
                <a:ea typeface="Calibri" panose="020F0502020204030204" pitchFamily="34" charset="0"/>
                <a:cs typeface="Times New Roman" panose="02020603050405020304" pitchFamily="18" charset="0"/>
              </a:rPr>
              <a:t> of the genre in question</a:t>
            </a:r>
            <a:r>
              <a:rPr lang="en-US" sz="1200" u="none" dirty="0">
                <a:effectLst/>
                <a:latin typeface="Calibri" panose="020F0502020204030204" pitchFamily="34" charset="0"/>
                <a:ea typeface="Calibri" panose="020F0502020204030204" pitchFamily="34" charset="0"/>
                <a:cs typeface="Times New Roman" panose="02020603050405020304" pitchFamily="18" charset="0"/>
              </a:rPr>
              <a:t>.</a:t>
            </a:r>
            <a:endParaRPr lang="en-US" u="none" dirty="0"/>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5</a:t>
            </a:fld>
            <a:endParaRPr lang="is-IS"/>
          </a:p>
        </p:txBody>
      </p:sp>
    </p:spTree>
    <p:extLst>
      <p:ext uri="{BB962C8B-B14F-4D97-AF65-F5344CB8AC3E}">
        <p14:creationId xmlns:p14="http://schemas.microsoft.com/office/powerpoint/2010/main" val="221810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specificity of PM </a:t>
            </a:r>
            <a:r>
              <a:rPr lang="en-US" i="1" dirty="0" err="1"/>
              <a:t>þulur</a:t>
            </a:r>
            <a:r>
              <a:rPr lang="en-US" i="1" dirty="0"/>
              <a:t> </a:t>
            </a:r>
            <a:r>
              <a:rPr lang="en-GB" sz="1200" dirty="0">
                <a:effectLst/>
                <a:latin typeface="Calibri" panose="020F0502020204030204" pitchFamily="34" charset="0"/>
                <a:ea typeface="Calibri" panose="020F0502020204030204" pitchFamily="34" charset="0"/>
                <a:cs typeface="Times New Roman" panose="02020603050405020304" pitchFamily="18" charset="0"/>
              </a:rPr>
              <a:t>lies exactly in their loose and highly variable </a:t>
            </a:r>
            <a:r>
              <a:rPr lang="en-GB" sz="1200" b="0" u="sng"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structure</a:t>
            </a:r>
            <a:r>
              <a:rPr lang="en-GB" sz="1200" b="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which has </a:t>
            </a:r>
            <a:r>
              <a:rPr lang="en-GB" sz="1200" dirty="0">
                <a:effectLst/>
                <a:latin typeface="Calibri" panose="020F0502020204030204" pitchFamily="34" charset="0"/>
                <a:ea typeface="Calibri" panose="020F0502020204030204" pitchFamily="34" charset="0"/>
                <a:cs typeface="Times New Roman" panose="02020603050405020304" pitchFamily="18" charset="0"/>
              </a:rPr>
              <a:t>two levels and is based on the </a:t>
            </a:r>
            <a:r>
              <a:rPr lang="en-GB" b="0" u="sng" dirty="0">
                <a:solidFill>
                  <a:schemeClr val="accent6">
                    <a:lumMod val="50000"/>
                  </a:schemeClr>
                </a:solidFill>
                <a:latin typeface="Calibri" panose="020F0502020204030204" pitchFamily="34" charset="0"/>
                <a:cs typeface="Times New Roman" panose="02020603050405020304" pitchFamily="18" charset="0"/>
              </a:rPr>
              <a:t>listing</a:t>
            </a:r>
            <a:r>
              <a:rPr lang="en-GB" sz="1200" dirty="0">
                <a:effectLst/>
                <a:latin typeface="Calibri" panose="020F0502020204030204" pitchFamily="34" charset="0"/>
                <a:ea typeface="Calibri" panose="020F0502020204030204" pitchFamily="34" charset="0"/>
                <a:cs typeface="Times New Roman" panose="02020603050405020304" pitchFamily="18" charset="0"/>
              </a:rPr>
              <a:t> principle. </a:t>
            </a:r>
            <a:r>
              <a:rPr lang="en-GB" dirty="0">
                <a:latin typeface="Calibri" panose="020F0502020204030204" pitchFamily="34" charset="0"/>
                <a:ea typeface="Calibri" panose="020F0502020204030204" pitchFamily="34" charset="0"/>
                <a:cs typeface="Times New Roman" panose="02020603050405020304" pitchFamily="18" charset="0"/>
              </a:rPr>
              <a:t>The lists at the </a:t>
            </a:r>
            <a:r>
              <a:rPr lang="en-GB" u="sng" dirty="0">
                <a:latin typeface="Calibri" panose="020F0502020204030204" pitchFamily="34" charset="0"/>
                <a:ea typeface="Calibri" panose="020F0502020204030204" pitchFamily="34" charset="0"/>
                <a:cs typeface="Times New Roman" panose="02020603050405020304" pitchFamily="18" charset="0"/>
              </a:rPr>
              <a:t>lower</a:t>
            </a:r>
            <a:r>
              <a:rPr lang="en-GB" dirty="0">
                <a:latin typeface="Calibri" panose="020F0502020204030204" pitchFamily="34" charset="0"/>
                <a:ea typeface="Calibri" panose="020F0502020204030204" pitchFamily="34" charset="0"/>
                <a:cs typeface="Times New Roman" panose="02020603050405020304" pitchFamily="18" charset="0"/>
              </a:rPr>
              <a:t> level consist mainly of </a:t>
            </a:r>
            <a:r>
              <a:rPr lang="en-GB" u="none" dirty="0">
                <a:latin typeface="Calibri" panose="020F0502020204030204" pitchFamily="34" charset="0"/>
                <a:ea typeface="Calibri" panose="020F0502020204030204" pitchFamily="34" charset="0"/>
                <a:cs typeface="Times New Roman" panose="02020603050405020304" pitchFamily="18" charset="0"/>
              </a:rPr>
              <a:t>two kinds </a:t>
            </a:r>
            <a:r>
              <a:rPr lang="en-GB" dirty="0">
                <a:latin typeface="Calibri" panose="020F0502020204030204" pitchFamily="34" charset="0"/>
                <a:ea typeface="Calibri" panose="020F0502020204030204" pitchFamily="34" charset="0"/>
                <a:cs typeface="Times New Roman" panose="02020603050405020304" pitchFamily="18" charset="0"/>
              </a:rPr>
              <a:t>of </a:t>
            </a:r>
            <a:r>
              <a:rPr lang="en-GB" u="sng" dirty="0">
                <a:latin typeface="Calibri" panose="020F0502020204030204" pitchFamily="34" charset="0"/>
                <a:ea typeface="Calibri" panose="020F0502020204030204" pitchFamily="34" charset="0"/>
                <a:cs typeface="Times New Roman" panose="02020603050405020304" pitchFamily="18" charset="0"/>
              </a:rPr>
              <a:t>building units</a:t>
            </a:r>
            <a:r>
              <a:rPr lang="en-GB" dirty="0">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200" b="0" i="1" u="sng" dirty="0" err="1">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rPr>
              <a:t>heiti</a:t>
            </a:r>
            <a:r>
              <a:rPr lang="en-GB" sz="2200" dirty="0">
                <a:effectLst/>
                <a:latin typeface="Calibri" panose="020F0502020204030204" pitchFamily="34" charset="0"/>
                <a:ea typeface="Calibri" panose="020F0502020204030204" pitchFamily="34" charset="0"/>
                <a:cs typeface="Times New Roman" panose="02020603050405020304" pitchFamily="18" charset="0"/>
              </a:rPr>
              <a:t>, or names [and other nouns repeatedly appearing in </a:t>
            </a:r>
            <a:r>
              <a:rPr lang="en-GB" sz="2200" i="1" dirty="0" err="1">
                <a:effectLst/>
                <a:latin typeface="Calibri" panose="020F0502020204030204" pitchFamily="34" charset="0"/>
                <a:ea typeface="Calibri" panose="020F0502020204030204" pitchFamily="34" charset="0"/>
                <a:cs typeface="Times New Roman" panose="02020603050405020304" pitchFamily="18" charset="0"/>
              </a:rPr>
              <a:t>þulur</a:t>
            </a:r>
            <a:r>
              <a:rPr lang="en-GB" sz="2200" i="0" dirty="0">
                <a:effectLst/>
                <a:latin typeface="Calibri" panose="020F0502020204030204" pitchFamily="34" charset="0"/>
                <a:ea typeface="Calibri" panose="020F0502020204030204" pitchFamily="34" charset="0"/>
                <a:cs typeface="Times New Roman" panose="02020603050405020304" pitchFamily="18" charset="0"/>
              </a:rPr>
              <a:t>] and </a:t>
            </a:r>
            <a:r>
              <a:rPr lang="en-GB" sz="2200" b="0" u="sng"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motifs</a:t>
            </a:r>
            <a:r>
              <a:rPr lang="en-GB"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a:effectLst/>
                <a:latin typeface="Calibri" panose="020F0502020204030204" pitchFamily="34" charset="0"/>
                <a:ea typeface="Calibri" panose="020F0502020204030204" pitchFamily="34" charset="0"/>
                <a:cs typeface="Times New Roman" panose="02020603050405020304" pitchFamily="18" charset="0"/>
              </a:rPr>
              <a:t>simple, repeated descriptions of various kinds of events, actions, conditions, etc</a:t>
            </a:r>
            <a:r>
              <a:rPr lang="en-US" sz="2200" dirty="0">
                <a:latin typeface="Calibri" panose="020F0502020204030204" pitchFamily="34" charset="0"/>
                <a:ea typeface="Calibri" panose="020F0502020204030204" pitchFamily="34" charset="0"/>
                <a:cs typeface="Times New Roman" panose="02020603050405020304" pitchFamily="18" charset="0"/>
              </a:rPr>
              <a:t>.]</a:t>
            </a:r>
          </a:p>
          <a:p>
            <a:r>
              <a:rPr lang="en-US" dirty="0"/>
              <a:t>	Please note that I have a specific definition for both these units.</a:t>
            </a:r>
          </a:p>
          <a:p>
            <a:r>
              <a:rPr lang="en-GB" dirty="0">
                <a:latin typeface="Calibri" panose="020F0502020204030204" pitchFamily="34" charset="0"/>
                <a:ea typeface="Calibri" panose="020F0502020204030204" pitchFamily="34" charset="0"/>
                <a:cs typeface="Times New Roman" panose="02020603050405020304" pitchFamily="18" charset="0"/>
              </a:rPr>
              <a:t>These lists, combined with single names and(/or) motifs, produce the main higher-level unit: </a:t>
            </a:r>
            <a:r>
              <a:rPr lang="en-GB" sz="2200" b="0" u="sng" dirty="0">
                <a:latin typeface="Calibri" panose="020F0502020204030204" pitchFamily="34" charset="0"/>
                <a:ea typeface="Calibri" panose="020F0502020204030204" pitchFamily="34" charset="0"/>
                <a:cs typeface="Times New Roman" panose="02020603050405020304" pitchFamily="18" charset="0"/>
              </a:rPr>
              <a:t>“</a:t>
            </a:r>
            <a:r>
              <a:rPr lang="en-GB" sz="2200" b="0" u="sng"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blocks</a:t>
            </a:r>
            <a:r>
              <a:rPr lang="en-GB" sz="2200" b="0" u="sng" dirty="0">
                <a:latin typeface="Calibri" panose="020F0502020204030204" pitchFamily="34" charset="0"/>
                <a:ea typeface="Calibri" panose="020F0502020204030204" pitchFamily="34" charset="0"/>
                <a:cs typeface="Times New Roman" panose="02020603050405020304" pitchFamily="18" charset="0"/>
              </a:rPr>
              <a:t>”</a:t>
            </a:r>
            <a:r>
              <a:rPr lang="en-GB" sz="2200" dirty="0">
                <a:latin typeface="Calibri" panose="020F0502020204030204" pitchFamily="34" charset="0"/>
                <a:ea typeface="Calibri" panose="020F0502020204030204" pitchFamily="34" charset="0"/>
                <a:cs typeface="Times New Roman" panose="02020603050405020304" pitchFamily="18" charset="0"/>
              </a:rPr>
              <a:t>, that is, relatively stable combinations of names and(/or) motifs – and, eventually, minor blocks. </a:t>
            </a:r>
            <a:r>
              <a:rPr lang="en-US" sz="2200" dirty="0">
                <a:effectLst/>
                <a:latin typeface="Calibri" panose="020F0502020204030204" pitchFamily="34" charset="0"/>
                <a:ea typeface="Calibri" panose="020F0502020204030204" pitchFamily="34" charset="0"/>
                <a:cs typeface="Times New Roman" panose="02020603050405020304" pitchFamily="18" charset="0"/>
              </a:rPr>
              <a:t>Some blocks, then, combine into larger and less stable units that I designated “block sequences”.</a:t>
            </a:r>
            <a:r>
              <a:rPr lang="en-GB" sz="2200" dirty="0">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PMÞ-texts can be made of units from both levels.</a:t>
            </a:r>
            <a:endParaRPr lang="en-US" dirty="0"/>
          </a:p>
          <a:p>
            <a:endParaRPr lang="en-US" dirty="0"/>
          </a:p>
        </p:txBody>
      </p:sp>
      <p:sp>
        <p:nvSpPr>
          <p:cNvPr id="4" name="Slide Number Placeholder 3"/>
          <p:cNvSpPr>
            <a:spLocks noGrp="1"/>
          </p:cNvSpPr>
          <p:nvPr>
            <p:ph type="sldNum" sz="quarter" idx="5"/>
          </p:nvPr>
        </p:nvSpPr>
        <p:spPr/>
        <p:txBody>
          <a:bodyPr/>
          <a:lstStyle/>
          <a:p>
            <a:fld id="{6244FFB6-538F-497A-91E6-85A281CB8953}" type="slidenum">
              <a:rPr lang="is-IS" smtClean="0"/>
              <a:t>6</a:t>
            </a:fld>
            <a:endParaRPr lang="is-IS"/>
          </a:p>
        </p:txBody>
      </p:sp>
    </p:spTree>
    <p:extLst>
      <p:ext uri="{BB962C8B-B14F-4D97-AF65-F5344CB8AC3E}">
        <p14:creationId xmlns:p14="http://schemas.microsoft.com/office/powerpoint/2010/main" val="2762717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scheme is not of a real text, this is just an illustration of what a </a:t>
            </a:r>
            <a:r>
              <a:rPr lang="en-US" i="1" dirty="0" err="1"/>
              <a:t>þula</a:t>
            </a:r>
            <a:r>
              <a:rPr lang="en-US" dirty="0"/>
              <a:t> can look like.</a:t>
            </a:r>
          </a:p>
        </p:txBody>
      </p:sp>
      <p:sp>
        <p:nvSpPr>
          <p:cNvPr id="4" name="Slide Number Placeholder 3"/>
          <p:cNvSpPr>
            <a:spLocks noGrp="1"/>
          </p:cNvSpPr>
          <p:nvPr>
            <p:ph type="sldNum" sz="quarter" idx="5"/>
          </p:nvPr>
        </p:nvSpPr>
        <p:spPr/>
        <p:txBody>
          <a:bodyPr/>
          <a:lstStyle/>
          <a:p>
            <a:fld id="{6244FFB6-538F-497A-91E6-85A281CB8953}" type="slidenum">
              <a:rPr lang="is-IS" smtClean="0"/>
              <a:t>7</a:t>
            </a:fld>
            <a:endParaRPr lang="is-IS"/>
          </a:p>
        </p:txBody>
      </p:sp>
    </p:spTree>
    <p:extLst>
      <p:ext uri="{BB962C8B-B14F-4D97-AF65-F5344CB8AC3E}">
        <p14:creationId xmlns:p14="http://schemas.microsoft.com/office/powerpoint/2010/main" val="4198893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Here is a real text - an example of a PM </a:t>
            </a:r>
            <a:r>
              <a:rPr lang="en-US" sz="1200" kern="1200" dirty="0" err="1">
                <a:solidFill>
                  <a:schemeClr val="tx1"/>
                </a:solidFill>
                <a:effectLst/>
                <a:latin typeface="+mn-lt"/>
                <a:ea typeface="+mn-ea"/>
                <a:cs typeface="+mn-cs"/>
              </a:rPr>
              <a:t>þula</a:t>
            </a:r>
            <a:r>
              <a:rPr lang="en-US" sz="1200" kern="1200" dirty="0">
                <a:solidFill>
                  <a:schemeClr val="tx1"/>
                </a:solidFill>
                <a:effectLst/>
                <a:latin typeface="+mn-lt"/>
                <a:ea typeface="+mn-ea"/>
                <a:cs typeface="+mn-cs"/>
              </a:rPr>
              <a:t>-text which consists of a </a:t>
            </a:r>
            <a:r>
              <a:rPr lang="en-US" sz="1200" u="sng" kern="1200" dirty="0">
                <a:solidFill>
                  <a:schemeClr val="tx1"/>
                </a:solidFill>
                <a:effectLst/>
                <a:latin typeface="+mn-lt"/>
                <a:ea typeface="+mn-ea"/>
                <a:cs typeface="+mn-cs"/>
              </a:rPr>
              <a:t>block sequence</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that has </a:t>
            </a:r>
            <a:r>
              <a:rPr lang="en-US" sz="1200" u="sng" kern="1200" dirty="0">
                <a:solidFill>
                  <a:schemeClr val="tx1"/>
                </a:solidFill>
                <a:effectLst/>
                <a:latin typeface="+mn-lt"/>
                <a:ea typeface="+mn-ea"/>
                <a:cs typeface="+mn-cs"/>
              </a:rPr>
              <a:t>two blocks</a:t>
            </a:r>
            <a:r>
              <a:rPr lang="en-US" sz="1200" kern="1200" dirty="0">
                <a:solidFill>
                  <a:schemeClr val="tx1"/>
                </a:solidFill>
                <a:effectLst/>
                <a:latin typeface="+mn-lt"/>
                <a:ea typeface="+mn-ea"/>
                <a:cs typeface="+mn-cs"/>
              </a:rPr>
              <a:t>, each made of an </a:t>
            </a:r>
            <a:r>
              <a:rPr lang="en-US" sz="1200" u="sng" kern="1200" dirty="0">
                <a:solidFill>
                  <a:schemeClr val="tx1"/>
                </a:solidFill>
                <a:effectLst/>
                <a:latin typeface="+mn-lt"/>
                <a:ea typeface="+mn-ea"/>
                <a:cs typeface="+mn-cs"/>
              </a:rPr>
              <a:t>introductory motif</a:t>
            </a:r>
            <a:r>
              <a:rPr lang="en-US" sz="1200" kern="1200" dirty="0">
                <a:solidFill>
                  <a:schemeClr val="tx1"/>
                </a:solidFill>
                <a:effectLst/>
                <a:latin typeface="+mn-lt"/>
                <a:ea typeface="+mn-ea"/>
                <a:cs typeface="+mn-cs"/>
              </a:rPr>
              <a:t> and a </a:t>
            </a:r>
            <a:r>
              <a:rPr lang="en-US" sz="1200" u="sng" kern="1200" dirty="0">
                <a:solidFill>
                  <a:schemeClr val="tx1"/>
                </a:solidFill>
                <a:effectLst/>
                <a:latin typeface="+mn-lt"/>
                <a:ea typeface="+mn-ea"/>
                <a:cs typeface="+mn-cs"/>
              </a:rPr>
              <a:t>name list</a:t>
            </a:r>
            <a:r>
              <a:rPr lang="en-US" sz="1200" kern="1200" dirty="0">
                <a:solidFill>
                  <a:schemeClr val="tx1"/>
                </a:solidFill>
                <a:effectLst/>
                <a:latin typeface="+mn-lt"/>
                <a:ea typeface="+mn-ea"/>
                <a:cs typeface="+mn-cs"/>
              </a:rPr>
              <a:t>. </a:t>
            </a:r>
            <a:r>
              <a:rPr lang="is-IS" sz="1200" kern="1200" dirty="0">
                <a:solidFill>
                  <a:schemeClr val="tx1"/>
                </a:solidFill>
                <a:effectLst/>
                <a:latin typeface="+mn-lt"/>
                <a:ea typeface="+mn-ea"/>
                <a:cs typeface="+mn-cs"/>
              </a:rPr>
              <a:t>Please note that the blocks in the sequence are also </a:t>
            </a:r>
            <a:r>
              <a:rPr lang="is-IS" sz="1200" b="0" i="1" u="sng" kern="1200" dirty="0">
                <a:solidFill>
                  <a:schemeClr val="tx1"/>
                </a:solidFill>
                <a:effectLst/>
                <a:latin typeface="+mn-lt"/>
                <a:ea typeface="+mn-ea"/>
                <a:cs typeface="+mn-cs"/>
              </a:rPr>
              <a:t>listed</a:t>
            </a:r>
            <a:r>
              <a:rPr lang="is-IS" sz="1200" i="0" kern="1200" dirty="0">
                <a:solidFill>
                  <a:schemeClr val="tx1"/>
                </a:solidFill>
                <a:effectLst/>
                <a:latin typeface="+mn-lt"/>
                <a:ea typeface="+mn-ea"/>
                <a:cs typeface="+mn-cs"/>
              </a:rPr>
              <a:t>! They are separated by a comma, there is no conjunction indicating any special relations between block 1 and block 2</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t>
            </a:r>
            <a:r>
              <a:rPr lang="en-US" sz="1200" i="1" kern="1200" dirty="0" err="1">
                <a:solidFill>
                  <a:schemeClr val="tx1"/>
                </a:solidFill>
                <a:effectLst/>
                <a:latin typeface="+mn-lt"/>
                <a:ea typeface="+mn-ea"/>
                <a:cs typeface="+mn-cs"/>
              </a:rPr>
              <a:t>þula</a:t>
            </a:r>
            <a:r>
              <a:rPr lang="en-US" sz="1200" kern="1200" dirty="0">
                <a:solidFill>
                  <a:schemeClr val="tx1"/>
                </a:solidFill>
                <a:effectLst/>
                <a:latin typeface="+mn-lt"/>
                <a:ea typeface="+mn-ea"/>
                <a:cs typeface="+mn-cs"/>
              </a:rPr>
              <a:t> which commonly opens with the line </a:t>
            </a:r>
            <a:r>
              <a:rPr lang="en-US" sz="1200" i="1" kern="1200" dirty="0" err="1">
                <a:solidFill>
                  <a:schemeClr val="tx1"/>
                </a:solidFill>
                <a:effectLst/>
                <a:latin typeface="+mn-lt"/>
                <a:ea typeface="+mn-ea"/>
                <a:cs typeface="+mn-cs"/>
              </a:rPr>
              <a:t>Heyrði</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ég</a:t>
            </a:r>
            <a:r>
              <a:rPr lang="en-US" sz="1200" i="1" kern="1200" baseline="0" dirty="0">
                <a:solidFill>
                  <a:schemeClr val="tx1"/>
                </a:solidFill>
                <a:effectLst/>
                <a:latin typeface="+mn-lt"/>
                <a:ea typeface="+mn-ea"/>
                <a:cs typeface="+mn-cs"/>
              </a:rPr>
              <a:t> í </a:t>
            </a:r>
            <a:r>
              <a:rPr lang="en-US" sz="1200" i="1" kern="1200" baseline="0" dirty="0" err="1">
                <a:solidFill>
                  <a:schemeClr val="tx1"/>
                </a:solidFill>
                <a:effectLst/>
                <a:latin typeface="+mn-lt"/>
                <a:ea typeface="+mn-ea"/>
                <a:cs typeface="+mn-cs"/>
              </a:rPr>
              <a:t>hamrinum</a:t>
            </a:r>
            <a:r>
              <a:rPr lang="en-US" sz="1200" i="1" kern="1200" baseline="0" dirty="0">
                <a:solidFill>
                  <a:schemeClr val="tx1"/>
                </a:solidFill>
                <a:effectLst/>
                <a:latin typeface="+mn-lt"/>
                <a:ea typeface="+mn-ea"/>
                <a:cs typeface="+mn-cs"/>
              </a:rPr>
              <a:t> </a:t>
            </a:r>
            <a:r>
              <a:rPr lang="en-US" sz="1200" i="0" kern="1200" baseline="0" dirty="0">
                <a:solidFill>
                  <a:schemeClr val="tx1"/>
                </a:solidFill>
                <a:effectLst/>
                <a:latin typeface="+mn-lt"/>
                <a:ea typeface="+mn-ea"/>
                <a:cs typeface="+mn-cs"/>
              </a:rPr>
              <a:t>(‘In the cliff I heard’)</a:t>
            </a:r>
            <a:r>
              <a:rPr lang="en-US" sz="1200" i="1" kern="1200" baseline="0" dirty="0">
                <a:solidFill>
                  <a:schemeClr val="tx1"/>
                </a:solidFill>
                <a:effectLst/>
                <a:latin typeface="+mn-lt"/>
                <a:ea typeface="+mn-ea"/>
                <a:cs typeface="+mn-cs"/>
              </a:rPr>
              <a:t>, </a:t>
            </a:r>
            <a:r>
              <a:rPr lang="en-US" sz="1200" i="0" kern="1200" baseline="0" dirty="0">
                <a:solidFill>
                  <a:schemeClr val="tx1"/>
                </a:solidFill>
                <a:effectLst/>
                <a:latin typeface="+mn-lt"/>
                <a:ea typeface="+mn-ea"/>
                <a:cs typeface="+mn-cs"/>
              </a:rPr>
              <a:t>but here starts with the line which is usually either number 2 or number 4 in the text, </a:t>
            </a:r>
            <a:r>
              <a:rPr lang="en-US" sz="1200" kern="1200" dirty="0">
                <a:solidFill>
                  <a:schemeClr val="tx1"/>
                </a:solidFill>
                <a:effectLst/>
                <a:latin typeface="+mn-lt"/>
                <a:ea typeface="+mn-ea"/>
                <a:cs typeface="+mn-cs"/>
              </a:rPr>
              <a:t>is one of the most popular both in the 19</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and 20</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century. It was apparently first documented in the late 17</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century.</a:t>
            </a:r>
            <a:r>
              <a:rPr lang="en-US" sz="1200" kern="1200" baseline="0" dirty="0">
                <a:solidFill>
                  <a:schemeClr val="tx1"/>
                </a:solidFill>
                <a:effectLst/>
                <a:latin typeface="+mn-lt"/>
                <a:ea typeface="+mn-ea"/>
                <a:cs typeface="+mn-cs"/>
              </a:rPr>
              <a:t> This particular text is possibly somewhat younger; however, Jón </a:t>
            </a:r>
            <a:r>
              <a:rPr lang="en-US" sz="1200" kern="1200" baseline="0" dirty="0" err="1">
                <a:solidFill>
                  <a:schemeClr val="tx1"/>
                </a:solidFill>
                <a:effectLst/>
                <a:latin typeface="+mn-lt"/>
                <a:ea typeface="+mn-ea"/>
                <a:cs typeface="+mn-cs"/>
              </a:rPr>
              <a:t>Samsonarson</a:t>
            </a:r>
            <a:r>
              <a:rPr lang="en-US" sz="1200" kern="1200" baseline="0" dirty="0">
                <a:solidFill>
                  <a:schemeClr val="tx1"/>
                </a:solidFill>
                <a:effectLst/>
                <a:latin typeface="+mn-lt"/>
                <a:ea typeface="+mn-ea"/>
                <a:cs typeface="+mn-cs"/>
              </a:rPr>
              <a:t> apparently supposes it to be considerably older than the manuscript where it’s preserved (</a:t>
            </a:r>
            <a:r>
              <a:rPr lang="en-US" sz="1200" kern="1200" baseline="0" dirty="0" err="1">
                <a:solidFill>
                  <a:schemeClr val="tx1"/>
                </a:solidFill>
                <a:effectLst/>
                <a:latin typeface="+mn-lt"/>
                <a:ea typeface="+mn-ea"/>
                <a:cs typeface="+mn-cs"/>
              </a:rPr>
              <a:t>Hvarfsbók</a:t>
            </a:r>
            <a:r>
              <a:rPr lang="en-US" sz="1200" kern="1200" baseline="0" dirty="0">
                <a:solidFill>
                  <a:schemeClr val="tx1"/>
                </a:solidFill>
                <a:effectLst/>
                <a:latin typeface="+mn-lt"/>
                <a:ea typeface="+mn-ea"/>
                <a:cs typeface="+mn-cs"/>
              </a:rPr>
              <a:t>, from the end of the 19</a:t>
            </a:r>
            <a:r>
              <a:rPr lang="en-US" sz="1200" kern="1200" baseline="30000" dirty="0">
                <a:solidFill>
                  <a:schemeClr val="tx1"/>
                </a:solidFill>
                <a:effectLst/>
                <a:latin typeface="+mn-lt"/>
                <a:ea typeface="+mn-ea"/>
                <a:cs typeface="+mn-cs"/>
              </a:rPr>
              <a:t>th</a:t>
            </a:r>
            <a:r>
              <a:rPr lang="en-US" sz="1200" kern="1200" baseline="0" dirty="0">
                <a:solidFill>
                  <a:schemeClr val="tx1"/>
                </a:solidFill>
                <a:effectLst/>
                <a:latin typeface="+mn-lt"/>
                <a:ea typeface="+mn-ea"/>
                <a:cs typeface="+mn-cs"/>
              </a:rPr>
              <a:t> century).]]</a:t>
            </a:r>
          </a:p>
          <a:p>
            <a:endParaRPr lang="en-US" dirty="0"/>
          </a:p>
        </p:txBody>
      </p:sp>
      <p:sp>
        <p:nvSpPr>
          <p:cNvPr id="4" name="Slide Number Placeholder 3"/>
          <p:cNvSpPr>
            <a:spLocks noGrp="1"/>
          </p:cNvSpPr>
          <p:nvPr>
            <p:ph type="sldNum" sz="quarter" idx="10"/>
          </p:nvPr>
        </p:nvSpPr>
        <p:spPr/>
        <p:txBody>
          <a:bodyPr/>
          <a:lstStyle/>
          <a:p>
            <a:fld id="{60AF14FD-AEE4-4344-8754-6BC58EAECA9F}" type="slidenum">
              <a:rPr lang="en-US" smtClean="0"/>
              <a:t>8</a:t>
            </a:fld>
            <a:endParaRPr lang="en-US"/>
          </a:p>
        </p:txBody>
      </p:sp>
    </p:spTree>
    <p:extLst>
      <p:ext uri="{BB962C8B-B14F-4D97-AF65-F5344CB8AC3E}">
        <p14:creationId xmlns:p14="http://schemas.microsoft.com/office/powerpoint/2010/main" val="257602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text is an example of a block consisting of </a:t>
            </a:r>
            <a:r>
              <a:rPr lang="en-US" sz="1200" b="0" i="1" u="sng" kern="1200" dirty="0">
                <a:solidFill>
                  <a:schemeClr val="tx1"/>
                </a:solidFill>
                <a:effectLst/>
                <a:latin typeface="+mn-lt"/>
                <a:ea typeface="+mn-ea"/>
                <a:cs typeface="+mn-cs"/>
              </a:rPr>
              <a:t>listed motifs</a:t>
            </a:r>
            <a:r>
              <a:rPr lang="en-US" sz="1200" kern="1200" dirty="0">
                <a:solidFill>
                  <a:schemeClr val="tx1"/>
                </a:solidFill>
                <a:effectLst/>
                <a:latin typeface="+mn-lt"/>
                <a:ea typeface="+mn-ea"/>
                <a:cs typeface="+mn-cs"/>
              </a:rPr>
              <a:t>; here you can see that motifs in PMÞ are really short, 1 or 2 lines. [This text is older than the first one, or from late 17</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cent., while the first one was from a 19</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c. manuscript]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t>
            </a:r>
            <a:r>
              <a:rPr lang="en-US" sz="1200" i="1" kern="1200" dirty="0" err="1">
                <a:solidFill>
                  <a:schemeClr val="tx1"/>
                </a:solidFill>
                <a:effectLst/>
                <a:latin typeface="+mn-lt"/>
                <a:ea typeface="+mn-ea"/>
                <a:cs typeface="+mn-cs"/>
              </a:rPr>
              <a:t>þula</a:t>
            </a:r>
            <a:r>
              <a:rPr lang="en-US" sz="1200" kern="1200" dirty="0">
                <a:solidFill>
                  <a:schemeClr val="tx1"/>
                </a:solidFill>
                <a:effectLst/>
                <a:latin typeface="+mn-lt"/>
                <a:ea typeface="+mn-ea"/>
                <a:cs typeface="+mn-cs"/>
              </a:rPr>
              <a:t> which commonly opens with the line </a:t>
            </a:r>
            <a:r>
              <a:rPr lang="en-US" sz="1200" i="1" kern="1200" dirty="0">
                <a:solidFill>
                  <a:schemeClr val="tx1"/>
                </a:solidFill>
                <a:effectLst/>
                <a:latin typeface="+mn-lt"/>
                <a:ea typeface="+mn-ea"/>
                <a:cs typeface="+mn-cs"/>
              </a:rPr>
              <a:t>Sat </a:t>
            </a:r>
            <a:r>
              <a:rPr lang="en-US" sz="1200" i="1" kern="1200" dirty="0" err="1">
                <a:solidFill>
                  <a:schemeClr val="tx1"/>
                </a:solidFill>
                <a:effectLst/>
                <a:latin typeface="+mn-lt"/>
                <a:ea typeface="+mn-ea"/>
                <a:cs typeface="+mn-cs"/>
              </a:rPr>
              <a:t>ég</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undir</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fiskihlaða</a:t>
            </a:r>
            <a:r>
              <a:rPr lang="en-US" sz="1200" kern="1200" dirty="0">
                <a:solidFill>
                  <a:schemeClr val="tx1"/>
                </a:solidFill>
                <a:effectLst/>
                <a:latin typeface="+mn-lt"/>
                <a:ea typeface="+mn-ea"/>
                <a:cs typeface="+mn-cs"/>
              </a:rPr>
              <a:t> (‘I sat under the fish stack’) is by far most popular both in the 19</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and 20</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century. It was apparently first documented in the late 17</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century (and was one of the first PMÞ to be documented).]]</a:t>
            </a:r>
          </a:p>
          <a:p>
            <a:endParaRPr lang="en-US" sz="1200" kern="1200" dirty="0">
              <a:solidFill>
                <a:schemeClr val="tx1"/>
              </a:solidFill>
              <a:effectLst/>
              <a:latin typeface="+mn-lt"/>
              <a:ea typeface="+mn-ea"/>
              <a:cs typeface="+mn-cs"/>
            </a:endParaRPr>
          </a:p>
          <a:p>
            <a:endParaRPr lang="is-IS" dirty="0"/>
          </a:p>
        </p:txBody>
      </p:sp>
      <p:sp>
        <p:nvSpPr>
          <p:cNvPr id="4" name="Slide Number Placeholder 3"/>
          <p:cNvSpPr>
            <a:spLocks noGrp="1"/>
          </p:cNvSpPr>
          <p:nvPr>
            <p:ph type="sldNum" sz="quarter" idx="10"/>
          </p:nvPr>
        </p:nvSpPr>
        <p:spPr/>
        <p:txBody>
          <a:bodyPr/>
          <a:lstStyle/>
          <a:p>
            <a:fld id="{60AF14FD-AEE4-4344-8754-6BC58EAECA9F}" type="slidenum">
              <a:rPr lang="en-US" smtClean="0"/>
              <a:t>9</a:t>
            </a:fld>
            <a:endParaRPr lang="en-US"/>
          </a:p>
        </p:txBody>
      </p:sp>
    </p:spTree>
    <p:extLst>
      <p:ext uri="{BB962C8B-B14F-4D97-AF65-F5344CB8AC3E}">
        <p14:creationId xmlns:p14="http://schemas.microsoft.com/office/powerpoint/2010/main" val="4235003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99978-34CF-A94D-EE56-C01545D2BC42}"/>
              </a:ext>
            </a:extLst>
          </p:cNvPr>
          <p:cNvSpPr>
            <a:spLocks noGrp="1"/>
          </p:cNvSpPr>
          <p:nvPr>
            <p:ph type="ctrTitle"/>
          </p:nvPr>
        </p:nvSpPr>
        <p:spPr>
          <a:xfrm>
            <a:off x="1524000" y="1122363"/>
            <a:ext cx="9144000" cy="2387600"/>
          </a:xfrm>
        </p:spPr>
        <p:txBody>
          <a:bodyPr anchor="b"/>
          <a:lstStyle>
            <a:lvl1pPr algn="ctr">
              <a:defRPr sz="6000">
                <a:solidFill>
                  <a:schemeClr val="bg2">
                    <a:lumMod val="10000"/>
                  </a:schemeClr>
                </a:solidFill>
              </a:defRPr>
            </a:lvl1pPr>
          </a:lstStyle>
          <a:p>
            <a:r>
              <a:rPr lang="en-US" dirty="0"/>
              <a:t>Click to edit Master title style</a:t>
            </a:r>
            <a:endParaRPr lang="is-IS" dirty="0"/>
          </a:p>
        </p:txBody>
      </p:sp>
      <p:sp>
        <p:nvSpPr>
          <p:cNvPr id="3" name="Subtitle 2">
            <a:extLst>
              <a:ext uri="{FF2B5EF4-FFF2-40B4-BE49-F238E27FC236}">
                <a16:creationId xmlns:a16="http://schemas.microsoft.com/office/drawing/2014/main" id="{F1C45E29-E461-0699-13D1-7F7FD3D30454}"/>
              </a:ext>
            </a:extLst>
          </p:cNvPr>
          <p:cNvSpPr>
            <a:spLocks noGrp="1"/>
          </p:cNvSpPr>
          <p:nvPr>
            <p:ph type="subTitle" idx="1"/>
          </p:nvPr>
        </p:nvSpPr>
        <p:spPr>
          <a:xfrm>
            <a:off x="1524000" y="3602038"/>
            <a:ext cx="9144000" cy="1655762"/>
          </a:xfrm>
        </p:spPr>
        <p:txBody>
          <a:bodyPr/>
          <a:lstStyle>
            <a:lvl1pPr marL="0" indent="0" algn="ctr">
              <a:buNone/>
              <a:defRPr sz="2400">
                <a:solidFill>
                  <a:schemeClr val="bg2">
                    <a:lumMod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is-IS" dirty="0"/>
          </a:p>
        </p:txBody>
      </p:sp>
      <p:sp>
        <p:nvSpPr>
          <p:cNvPr id="4" name="Date Placeholder 3">
            <a:extLst>
              <a:ext uri="{FF2B5EF4-FFF2-40B4-BE49-F238E27FC236}">
                <a16:creationId xmlns:a16="http://schemas.microsoft.com/office/drawing/2014/main" id="{54126A22-1989-EF87-2E13-D9E962D58868}"/>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FB325951-9CE7-0D9F-A9B3-490E914C3886}"/>
              </a:ext>
            </a:extLst>
          </p:cNvPr>
          <p:cNvSpPr>
            <a:spLocks noGrp="1"/>
          </p:cNvSpPr>
          <p:nvPr>
            <p:ph type="ftr" sz="quarter" idx="11"/>
          </p:nvPr>
        </p:nvSpPr>
        <p:spPr/>
        <p:txBody>
          <a:bodyPr/>
          <a:lstStyle/>
          <a:p>
            <a:r>
              <a:rPr lang="en-US" dirty="0"/>
              <a:t>Yelena Sesselja </a:t>
            </a:r>
            <a:r>
              <a:rPr lang="en-US" dirty="0" err="1"/>
              <a:t>Helgadóttir</a:t>
            </a:r>
            <a:r>
              <a:rPr lang="en-US" dirty="0"/>
              <a:t>: Textual Variation and Representative Selection of Texts </a:t>
            </a:r>
            <a:endParaRPr lang="is-IS" dirty="0"/>
          </a:p>
        </p:txBody>
      </p:sp>
      <p:sp>
        <p:nvSpPr>
          <p:cNvPr id="6" name="Slide Number Placeholder 5">
            <a:extLst>
              <a:ext uri="{FF2B5EF4-FFF2-40B4-BE49-F238E27FC236}">
                <a16:creationId xmlns:a16="http://schemas.microsoft.com/office/drawing/2014/main" id="{4A930255-2F01-594B-4CB0-C3CAF764B589}"/>
              </a:ext>
            </a:extLst>
          </p:cNvPr>
          <p:cNvSpPr>
            <a:spLocks noGrp="1"/>
          </p:cNvSpPr>
          <p:nvPr>
            <p:ph type="sldNum" sz="quarter" idx="12"/>
          </p:nvPr>
        </p:nvSpPr>
        <p:spPr/>
        <p:txBody>
          <a:bodyPr/>
          <a:lstStyle/>
          <a:p>
            <a:fld id="{87EB15CC-FCA9-4732-9BF7-5AEC33EFD6E9}" type="slidenum">
              <a:rPr lang="is-IS" smtClean="0"/>
              <a:t>‹#›</a:t>
            </a:fld>
            <a:endParaRPr lang="is-IS"/>
          </a:p>
        </p:txBody>
      </p:sp>
    </p:spTree>
    <p:extLst>
      <p:ext uri="{BB962C8B-B14F-4D97-AF65-F5344CB8AC3E}">
        <p14:creationId xmlns:p14="http://schemas.microsoft.com/office/powerpoint/2010/main" val="3584884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A9BD9-EA47-F033-CFF2-7F74F37155F8}"/>
              </a:ext>
            </a:extLst>
          </p:cNvPr>
          <p:cNvSpPr>
            <a:spLocks noGrp="1"/>
          </p:cNvSpPr>
          <p:nvPr>
            <p:ph type="title"/>
          </p:nvPr>
        </p:nvSpPr>
        <p:spPr/>
        <p:txBody>
          <a:bodyPr/>
          <a:lstStyle/>
          <a:p>
            <a:r>
              <a:rPr lang="en-US"/>
              <a:t>Click to edit Master title style</a:t>
            </a:r>
            <a:endParaRPr lang="is-IS"/>
          </a:p>
        </p:txBody>
      </p:sp>
      <p:sp>
        <p:nvSpPr>
          <p:cNvPr id="3" name="Vertical Text Placeholder 2">
            <a:extLst>
              <a:ext uri="{FF2B5EF4-FFF2-40B4-BE49-F238E27FC236}">
                <a16:creationId xmlns:a16="http://schemas.microsoft.com/office/drawing/2014/main" id="{79085EEF-8DB7-BECA-99B3-D2F523D760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a:extLst>
              <a:ext uri="{FF2B5EF4-FFF2-40B4-BE49-F238E27FC236}">
                <a16:creationId xmlns:a16="http://schemas.microsoft.com/office/drawing/2014/main" id="{ABAC50FA-E268-1B4B-49D6-1DA8FFF32BCF}"/>
              </a:ext>
            </a:extLst>
          </p:cNvPr>
          <p:cNvSpPr>
            <a:spLocks noGrp="1"/>
          </p:cNvSpPr>
          <p:nvPr>
            <p:ph type="dt" sz="half" idx="10"/>
          </p:nvPr>
        </p:nvSpPr>
        <p:spPr/>
        <p:txBody>
          <a:bodyPr/>
          <a:lstStyle/>
          <a:p>
            <a:r>
              <a:rPr lang="en-US"/>
              <a:t>Tartu, 6 July 2022: Plotting Poetry 5</a:t>
            </a:r>
            <a:endParaRPr lang="is-IS"/>
          </a:p>
        </p:txBody>
      </p:sp>
      <p:sp>
        <p:nvSpPr>
          <p:cNvPr id="5" name="Footer Placeholder 4">
            <a:extLst>
              <a:ext uri="{FF2B5EF4-FFF2-40B4-BE49-F238E27FC236}">
                <a16:creationId xmlns:a16="http://schemas.microsoft.com/office/drawing/2014/main" id="{C284942A-9632-DF06-EE4A-06072B3AE7A6}"/>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6" name="Slide Number Placeholder 5">
            <a:extLst>
              <a:ext uri="{FF2B5EF4-FFF2-40B4-BE49-F238E27FC236}">
                <a16:creationId xmlns:a16="http://schemas.microsoft.com/office/drawing/2014/main" id="{A6180A97-948D-7BF7-83CC-7D9FF48933FE}"/>
              </a:ext>
            </a:extLst>
          </p:cNvPr>
          <p:cNvSpPr>
            <a:spLocks noGrp="1"/>
          </p:cNvSpPr>
          <p:nvPr>
            <p:ph type="sldNum" sz="quarter" idx="12"/>
          </p:nvPr>
        </p:nvSpPr>
        <p:spPr/>
        <p:txBody>
          <a:bodyPr/>
          <a:lstStyle/>
          <a:p>
            <a:fld id="{87EB15CC-FCA9-4732-9BF7-5AEC33EFD6E9}" type="slidenum">
              <a:rPr lang="is-IS" smtClean="0"/>
              <a:t>‹#›</a:t>
            </a:fld>
            <a:endParaRPr lang="is-IS"/>
          </a:p>
        </p:txBody>
      </p:sp>
    </p:spTree>
    <p:extLst>
      <p:ext uri="{BB962C8B-B14F-4D97-AF65-F5344CB8AC3E}">
        <p14:creationId xmlns:p14="http://schemas.microsoft.com/office/powerpoint/2010/main" val="1446952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FC9362-7817-6360-C3FF-114C430BEA3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s-IS"/>
          </a:p>
        </p:txBody>
      </p:sp>
      <p:sp>
        <p:nvSpPr>
          <p:cNvPr id="3" name="Vertical Text Placeholder 2">
            <a:extLst>
              <a:ext uri="{FF2B5EF4-FFF2-40B4-BE49-F238E27FC236}">
                <a16:creationId xmlns:a16="http://schemas.microsoft.com/office/drawing/2014/main" id="{B2C85CD2-F995-EB1C-EEA2-E97E5E6639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a:extLst>
              <a:ext uri="{FF2B5EF4-FFF2-40B4-BE49-F238E27FC236}">
                <a16:creationId xmlns:a16="http://schemas.microsoft.com/office/drawing/2014/main" id="{63A9571A-BD5A-35B3-7F2E-43CDCC1103A7}"/>
              </a:ext>
            </a:extLst>
          </p:cNvPr>
          <p:cNvSpPr>
            <a:spLocks noGrp="1"/>
          </p:cNvSpPr>
          <p:nvPr>
            <p:ph type="dt" sz="half" idx="10"/>
          </p:nvPr>
        </p:nvSpPr>
        <p:spPr/>
        <p:txBody>
          <a:bodyPr/>
          <a:lstStyle/>
          <a:p>
            <a:r>
              <a:rPr lang="en-US"/>
              <a:t>Tartu, 6 July 2022: Plotting Poetry 5</a:t>
            </a:r>
            <a:endParaRPr lang="is-IS"/>
          </a:p>
        </p:txBody>
      </p:sp>
      <p:sp>
        <p:nvSpPr>
          <p:cNvPr id="5" name="Footer Placeholder 4">
            <a:extLst>
              <a:ext uri="{FF2B5EF4-FFF2-40B4-BE49-F238E27FC236}">
                <a16:creationId xmlns:a16="http://schemas.microsoft.com/office/drawing/2014/main" id="{5B3D342B-4FDB-38C7-86FF-12EE0341CDF4}"/>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6" name="Slide Number Placeholder 5">
            <a:extLst>
              <a:ext uri="{FF2B5EF4-FFF2-40B4-BE49-F238E27FC236}">
                <a16:creationId xmlns:a16="http://schemas.microsoft.com/office/drawing/2014/main" id="{2513EF61-ABA6-06E1-6D4A-EB1F2AD55BA5}"/>
              </a:ext>
            </a:extLst>
          </p:cNvPr>
          <p:cNvSpPr>
            <a:spLocks noGrp="1"/>
          </p:cNvSpPr>
          <p:nvPr>
            <p:ph type="sldNum" sz="quarter" idx="12"/>
          </p:nvPr>
        </p:nvSpPr>
        <p:spPr/>
        <p:txBody>
          <a:bodyPr/>
          <a:lstStyle/>
          <a:p>
            <a:fld id="{87EB15CC-FCA9-4732-9BF7-5AEC33EFD6E9}" type="slidenum">
              <a:rPr lang="is-IS" smtClean="0"/>
              <a:t>‹#›</a:t>
            </a:fld>
            <a:endParaRPr lang="is-IS"/>
          </a:p>
        </p:txBody>
      </p:sp>
    </p:spTree>
    <p:extLst>
      <p:ext uri="{BB962C8B-B14F-4D97-AF65-F5344CB8AC3E}">
        <p14:creationId xmlns:p14="http://schemas.microsoft.com/office/powerpoint/2010/main" val="99965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64828-13A3-1109-8172-0B1CDE4F0094}"/>
              </a:ext>
            </a:extLst>
          </p:cNvPr>
          <p:cNvSpPr>
            <a:spLocks noGrp="1"/>
          </p:cNvSpPr>
          <p:nvPr>
            <p:ph type="title"/>
          </p:nvPr>
        </p:nvSpPr>
        <p:spPr/>
        <p:txBody>
          <a:bodyPr/>
          <a:lstStyle/>
          <a:p>
            <a:r>
              <a:rPr lang="en-US" noProof="0" dirty="0"/>
              <a:t>Click to edit Master title style</a:t>
            </a:r>
          </a:p>
        </p:txBody>
      </p:sp>
      <p:sp>
        <p:nvSpPr>
          <p:cNvPr id="3" name="Content Placeholder 2">
            <a:extLst>
              <a:ext uri="{FF2B5EF4-FFF2-40B4-BE49-F238E27FC236}">
                <a16:creationId xmlns:a16="http://schemas.microsoft.com/office/drawing/2014/main" id="{B23CDF04-1D71-AC3B-9BCA-B2ADD2E913CD}"/>
              </a:ext>
            </a:extLst>
          </p:cNvPr>
          <p:cNvSpPr>
            <a:spLocks noGrp="1"/>
          </p:cNvSpPr>
          <p:nvPr>
            <p:ph idx="1"/>
          </p:nvPr>
        </p:nvSpPr>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 name="Date Placeholder 3">
            <a:extLst>
              <a:ext uri="{FF2B5EF4-FFF2-40B4-BE49-F238E27FC236}">
                <a16:creationId xmlns:a16="http://schemas.microsoft.com/office/drawing/2014/main" id="{67E97DB7-B7D8-F01B-DD32-009D2EA5297B}"/>
              </a:ext>
            </a:extLst>
          </p:cNvPr>
          <p:cNvSpPr>
            <a:spLocks noGrp="1"/>
          </p:cNvSpPr>
          <p:nvPr>
            <p:ph type="dt" sz="half" idx="10"/>
          </p:nvPr>
        </p:nvSpPr>
        <p:spPr>
          <a:xfrm>
            <a:off x="838200" y="6356350"/>
            <a:ext cx="2876550" cy="365125"/>
          </a:xfrm>
        </p:spPr>
        <p:txBody>
          <a:bodyPr/>
          <a:lstStyle>
            <a:lvl1pPr>
              <a:defRPr sz="1400">
                <a:solidFill>
                  <a:schemeClr val="bg2">
                    <a:lumMod val="10000"/>
                  </a:schemeClr>
                </a:solidFill>
              </a:defRPr>
            </a:lvl1p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3686BF1D-6808-724D-7518-23A1A6AA1D25}"/>
              </a:ext>
            </a:extLst>
          </p:cNvPr>
          <p:cNvSpPr>
            <a:spLocks noGrp="1"/>
          </p:cNvSpPr>
          <p:nvPr>
            <p:ph type="ftr" sz="quarter" idx="11"/>
          </p:nvPr>
        </p:nvSpPr>
        <p:spPr>
          <a:xfrm>
            <a:off x="3581399" y="6356350"/>
            <a:ext cx="7291389" cy="365125"/>
          </a:xfrm>
        </p:spPr>
        <p:txBody>
          <a:bodyPr/>
          <a:lstStyle>
            <a:lvl1pPr>
              <a:defRPr sz="1400">
                <a:solidFill>
                  <a:schemeClr val="bg2">
                    <a:lumMod val="10000"/>
                  </a:schemeClr>
                </a:solidFill>
              </a:defRPr>
            </a:lvl1p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B681D59C-39B1-6835-688B-0827F3225B67}"/>
              </a:ext>
            </a:extLst>
          </p:cNvPr>
          <p:cNvSpPr>
            <a:spLocks noGrp="1"/>
          </p:cNvSpPr>
          <p:nvPr>
            <p:ph type="sldNum" sz="quarter" idx="12"/>
          </p:nvPr>
        </p:nvSpPr>
        <p:spPr>
          <a:xfrm>
            <a:off x="10872788" y="6356350"/>
            <a:ext cx="481011" cy="365125"/>
          </a:xfrm>
        </p:spPr>
        <p:txBody>
          <a:bodyPr/>
          <a:lstStyle>
            <a:lvl1pPr>
              <a:defRPr sz="1400">
                <a:solidFill>
                  <a:schemeClr val="bg2">
                    <a:lumMod val="10000"/>
                  </a:schemeClr>
                </a:solidFill>
              </a:defRPr>
            </a:lvl1pPr>
          </a:lstStyle>
          <a:p>
            <a:fld id="{9427216B-3149-4633-B932-7F138941716F}" type="slidenum">
              <a:rPr lang="is-IS" smtClean="0"/>
              <a:pPr/>
              <a:t>‹#›</a:t>
            </a:fld>
            <a:endParaRPr lang="is-IS" dirty="0"/>
          </a:p>
        </p:txBody>
      </p:sp>
    </p:spTree>
    <p:extLst>
      <p:ext uri="{BB962C8B-B14F-4D97-AF65-F5344CB8AC3E}">
        <p14:creationId xmlns:p14="http://schemas.microsoft.com/office/powerpoint/2010/main" val="3524698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A66C4-DD82-EAD4-5CCA-AEEA0049F5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s-IS"/>
          </a:p>
        </p:txBody>
      </p:sp>
      <p:sp>
        <p:nvSpPr>
          <p:cNvPr id="3" name="Text Placeholder 2">
            <a:extLst>
              <a:ext uri="{FF2B5EF4-FFF2-40B4-BE49-F238E27FC236}">
                <a16:creationId xmlns:a16="http://schemas.microsoft.com/office/drawing/2014/main" id="{DD144CBB-180B-E4B0-EE03-D654DDA0F2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B3D7EC-DE60-17D5-5189-CB41990DF606}"/>
              </a:ext>
            </a:extLst>
          </p:cNvPr>
          <p:cNvSpPr>
            <a:spLocks noGrp="1"/>
          </p:cNvSpPr>
          <p:nvPr>
            <p:ph type="dt" sz="half" idx="10"/>
          </p:nvPr>
        </p:nvSpPr>
        <p:spPr/>
        <p:txBody>
          <a:bodyPr/>
          <a:lstStyle/>
          <a:p>
            <a:r>
              <a:rPr lang="en-US"/>
              <a:t>Tartu, 6 July 2022: Plotting Poetry 5</a:t>
            </a:r>
            <a:endParaRPr lang="is-IS"/>
          </a:p>
        </p:txBody>
      </p:sp>
      <p:sp>
        <p:nvSpPr>
          <p:cNvPr id="5" name="Footer Placeholder 4">
            <a:extLst>
              <a:ext uri="{FF2B5EF4-FFF2-40B4-BE49-F238E27FC236}">
                <a16:creationId xmlns:a16="http://schemas.microsoft.com/office/drawing/2014/main" id="{BBC49761-7D6A-A11A-483F-4C4ED1932F5E}"/>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6" name="Slide Number Placeholder 5">
            <a:extLst>
              <a:ext uri="{FF2B5EF4-FFF2-40B4-BE49-F238E27FC236}">
                <a16:creationId xmlns:a16="http://schemas.microsoft.com/office/drawing/2014/main" id="{9E6485F2-5390-70B0-848F-5552160FAF4D}"/>
              </a:ext>
            </a:extLst>
          </p:cNvPr>
          <p:cNvSpPr>
            <a:spLocks noGrp="1"/>
          </p:cNvSpPr>
          <p:nvPr>
            <p:ph type="sldNum" sz="quarter" idx="12"/>
          </p:nvPr>
        </p:nvSpPr>
        <p:spPr/>
        <p:txBody>
          <a:bodyPr/>
          <a:lstStyle/>
          <a:p>
            <a:fld id="{87EB15CC-FCA9-4732-9BF7-5AEC33EFD6E9}" type="slidenum">
              <a:rPr lang="is-IS" smtClean="0"/>
              <a:t>‹#›</a:t>
            </a:fld>
            <a:endParaRPr lang="is-IS"/>
          </a:p>
        </p:txBody>
      </p:sp>
    </p:spTree>
    <p:extLst>
      <p:ext uri="{BB962C8B-B14F-4D97-AF65-F5344CB8AC3E}">
        <p14:creationId xmlns:p14="http://schemas.microsoft.com/office/powerpoint/2010/main" val="2847886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D07F4-3B95-6808-AB93-2C0C15745E10}"/>
              </a:ext>
            </a:extLst>
          </p:cNvPr>
          <p:cNvSpPr>
            <a:spLocks noGrp="1"/>
          </p:cNvSpPr>
          <p:nvPr>
            <p:ph type="title"/>
          </p:nvPr>
        </p:nvSpPr>
        <p:spPr/>
        <p:txBody>
          <a:bodyPr/>
          <a:lstStyle/>
          <a:p>
            <a:r>
              <a:rPr lang="en-US"/>
              <a:t>Click to edit Master title style</a:t>
            </a:r>
            <a:endParaRPr lang="is-IS"/>
          </a:p>
        </p:txBody>
      </p:sp>
      <p:sp>
        <p:nvSpPr>
          <p:cNvPr id="3" name="Content Placeholder 2">
            <a:extLst>
              <a:ext uri="{FF2B5EF4-FFF2-40B4-BE49-F238E27FC236}">
                <a16:creationId xmlns:a16="http://schemas.microsoft.com/office/drawing/2014/main" id="{956B6480-AF1A-128B-0BEE-7DA4C6036C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Content Placeholder 3">
            <a:extLst>
              <a:ext uri="{FF2B5EF4-FFF2-40B4-BE49-F238E27FC236}">
                <a16:creationId xmlns:a16="http://schemas.microsoft.com/office/drawing/2014/main" id="{8AFA8200-C361-CC87-4CDD-5B71959272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5" name="Date Placeholder 4">
            <a:extLst>
              <a:ext uri="{FF2B5EF4-FFF2-40B4-BE49-F238E27FC236}">
                <a16:creationId xmlns:a16="http://schemas.microsoft.com/office/drawing/2014/main" id="{A1FD8C91-1498-DE0D-4117-DBF8665A00AA}"/>
              </a:ext>
            </a:extLst>
          </p:cNvPr>
          <p:cNvSpPr>
            <a:spLocks noGrp="1"/>
          </p:cNvSpPr>
          <p:nvPr>
            <p:ph type="dt" sz="half" idx="10"/>
          </p:nvPr>
        </p:nvSpPr>
        <p:spPr/>
        <p:txBody>
          <a:bodyPr/>
          <a:lstStyle/>
          <a:p>
            <a:r>
              <a:rPr lang="en-US"/>
              <a:t>Tartu, 6 July 2022: Plotting Poetry 5</a:t>
            </a:r>
            <a:endParaRPr lang="is-IS"/>
          </a:p>
        </p:txBody>
      </p:sp>
      <p:sp>
        <p:nvSpPr>
          <p:cNvPr id="6" name="Footer Placeholder 5">
            <a:extLst>
              <a:ext uri="{FF2B5EF4-FFF2-40B4-BE49-F238E27FC236}">
                <a16:creationId xmlns:a16="http://schemas.microsoft.com/office/drawing/2014/main" id="{98D910F9-7B51-A54E-BF5B-C4D5D58913D1}"/>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7" name="Slide Number Placeholder 6">
            <a:extLst>
              <a:ext uri="{FF2B5EF4-FFF2-40B4-BE49-F238E27FC236}">
                <a16:creationId xmlns:a16="http://schemas.microsoft.com/office/drawing/2014/main" id="{C5F8949F-65D5-C712-828D-9693AECA4E3F}"/>
              </a:ext>
            </a:extLst>
          </p:cNvPr>
          <p:cNvSpPr>
            <a:spLocks noGrp="1"/>
          </p:cNvSpPr>
          <p:nvPr>
            <p:ph type="sldNum" sz="quarter" idx="12"/>
          </p:nvPr>
        </p:nvSpPr>
        <p:spPr/>
        <p:txBody>
          <a:bodyPr/>
          <a:lstStyle/>
          <a:p>
            <a:fld id="{87EB15CC-FCA9-4732-9BF7-5AEC33EFD6E9}" type="slidenum">
              <a:rPr lang="is-IS" smtClean="0"/>
              <a:t>‹#›</a:t>
            </a:fld>
            <a:endParaRPr lang="is-IS"/>
          </a:p>
        </p:txBody>
      </p:sp>
    </p:spTree>
    <p:extLst>
      <p:ext uri="{BB962C8B-B14F-4D97-AF65-F5344CB8AC3E}">
        <p14:creationId xmlns:p14="http://schemas.microsoft.com/office/powerpoint/2010/main" val="1712646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CBB4F-3367-15ED-6F31-53A8ADC0B8BB}"/>
              </a:ext>
            </a:extLst>
          </p:cNvPr>
          <p:cNvSpPr>
            <a:spLocks noGrp="1"/>
          </p:cNvSpPr>
          <p:nvPr>
            <p:ph type="title"/>
          </p:nvPr>
        </p:nvSpPr>
        <p:spPr>
          <a:xfrm>
            <a:off x="839788" y="365125"/>
            <a:ext cx="10515600" cy="1325563"/>
          </a:xfrm>
        </p:spPr>
        <p:txBody>
          <a:bodyPr/>
          <a:lstStyle/>
          <a:p>
            <a:r>
              <a:rPr lang="en-US"/>
              <a:t>Click to edit Master title style</a:t>
            </a:r>
            <a:endParaRPr lang="is-IS"/>
          </a:p>
        </p:txBody>
      </p:sp>
      <p:sp>
        <p:nvSpPr>
          <p:cNvPr id="3" name="Text Placeholder 2">
            <a:extLst>
              <a:ext uri="{FF2B5EF4-FFF2-40B4-BE49-F238E27FC236}">
                <a16:creationId xmlns:a16="http://schemas.microsoft.com/office/drawing/2014/main" id="{B9C2CAF0-BCE5-0123-0E4A-6247A95645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08B46C-F165-FA74-FDE2-2372C2B252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5" name="Text Placeholder 4">
            <a:extLst>
              <a:ext uri="{FF2B5EF4-FFF2-40B4-BE49-F238E27FC236}">
                <a16:creationId xmlns:a16="http://schemas.microsoft.com/office/drawing/2014/main" id="{BD0741B6-E53D-2944-B17B-8262E605D1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289779-5FED-39D8-A8F0-774A02ABBC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7" name="Date Placeholder 6">
            <a:extLst>
              <a:ext uri="{FF2B5EF4-FFF2-40B4-BE49-F238E27FC236}">
                <a16:creationId xmlns:a16="http://schemas.microsoft.com/office/drawing/2014/main" id="{90BE6044-A31D-3F9D-0386-AF73979C530B}"/>
              </a:ext>
            </a:extLst>
          </p:cNvPr>
          <p:cNvSpPr>
            <a:spLocks noGrp="1"/>
          </p:cNvSpPr>
          <p:nvPr>
            <p:ph type="dt" sz="half" idx="10"/>
          </p:nvPr>
        </p:nvSpPr>
        <p:spPr/>
        <p:txBody>
          <a:bodyPr/>
          <a:lstStyle/>
          <a:p>
            <a:r>
              <a:rPr lang="en-US"/>
              <a:t>Tartu, 6 July 2022: Plotting Poetry 5</a:t>
            </a:r>
            <a:endParaRPr lang="is-IS"/>
          </a:p>
        </p:txBody>
      </p:sp>
      <p:sp>
        <p:nvSpPr>
          <p:cNvPr id="8" name="Footer Placeholder 7">
            <a:extLst>
              <a:ext uri="{FF2B5EF4-FFF2-40B4-BE49-F238E27FC236}">
                <a16:creationId xmlns:a16="http://schemas.microsoft.com/office/drawing/2014/main" id="{4F5A322D-AC86-2307-FD7D-5AF7A1B734E9}"/>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9" name="Slide Number Placeholder 8">
            <a:extLst>
              <a:ext uri="{FF2B5EF4-FFF2-40B4-BE49-F238E27FC236}">
                <a16:creationId xmlns:a16="http://schemas.microsoft.com/office/drawing/2014/main" id="{EE28B40D-F3D9-E61A-6680-47645F82B075}"/>
              </a:ext>
            </a:extLst>
          </p:cNvPr>
          <p:cNvSpPr>
            <a:spLocks noGrp="1"/>
          </p:cNvSpPr>
          <p:nvPr>
            <p:ph type="sldNum" sz="quarter" idx="12"/>
          </p:nvPr>
        </p:nvSpPr>
        <p:spPr/>
        <p:txBody>
          <a:bodyPr/>
          <a:lstStyle/>
          <a:p>
            <a:fld id="{87EB15CC-FCA9-4732-9BF7-5AEC33EFD6E9}" type="slidenum">
              <a:rPr lang="is-IS" smtClean="0"/>
              <a:t>‹#›</a:t>
            </a:fld>
            <a:endParaRPr lang="is-IS"/>
          </a:p>
        </p:txBody>
      </p:sp>
    </p:spTree>
    <p:extLst>
      <p:ext uri="{BB962C8B-B14F-4D97-AF65-F5344CB8AC3E}">
        <p14:creationId xmlns:p14="http://schemas.microsoft.com/office/powerpoint/2010/main" val="256270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CAA03-AB20-06EC-F98A-FF138C1C0290}"/>
              </a:ext>
            </a:extLst>
          </p:cNvPr>
          <p:cNvSpPr>
            <a:spLocks noGrp="1"/>
          </p:cNvSpPr>
          <p:nvPr>
            <p:ph type="title"/>
          </p:nvPr>
        </p:nvSpPr>
        <p:spPr/>
        <p:txBody>
          <a:bodyPr/>
          <a:lstStyle/>
          <a:p>
            <a:r>
              <a:rPr lang="en-US"/>
              <a:t>Click to edit Master title style</a:t>
            </a:r>
            <a:endParaRPr lang="is-IS"/>
          </a:p>
        </p:txBody>
      </p:sp>
      <p:sp>
        <p:nvSpPr>
          <p:cNvPr id="3" name="Date Placeholder 2">
            <a:extLst>
              <a:ext uri="{FF2B5EF4-FFF2-40B4-BE49-F238E27FC236}">
                <a16:creationId xmlns:a16="http://schemas.microsoft.com/office/drawing/2014/main" id="{3A41973E-0CCE-D3A0-710A-4E7ADE705126}"/>
              </a:ext>
            </a:extLst>
          </p:cNvPr>
          <p:cNvSpPr>
            <a:spLocks noGrp="1"/>
          </p:cNvSpPr>
          <p:nvPr>
            <p:ph type="dt" sz="half" idx="10"/>
          </p:nvPr>
        </p:nvSpPr>
        <p:spPr/>
        <p:txBody>
          <a:bodyPr/>
          <a:lstStyle/>
          <a:p>
            <a:r>
              <a:rPr lang="en-US"/>
              <a:t>Tartu, 6 July 2022: Plotting Poetry 5</a:t>
            </a:r>
            <a:endParaRPr lang="is-IS"/>
          </a:p>
        </p:txBody>
      </p:sp>
      <p:sp>
        <p:nvSpPr>
          <p:cNvPr id="4" name="Footer Placeholder 3">
            <a:extLst>
              <a:ext uri="{FF2B5EF4-FFF2-40B4-BE49-F238E27FC236}">
                <a16:creationId xmlns:a16="http://schemas.microsoft.com/office/drawing/2014/main" id="{ED6B150E-03CD-4553-2C15-38AC1C70740B}"/>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5" name="Slide Number Placeholder 4">
            <a:extLst>
              <a:ext uri="{FF2B5EF4-FFF2-40B4-BE49-F238E27FC236}">
                <a16:creationId xmlns:a16="http://schemas.microsoft.com/office/drawing/2014/main" id="{08694F76-5DB8-AABE-6C0E-DD037509C87E}"/>
              </a:ext>
            </a:extLst>
          </p:cNvPr>
          <p:cNvSpPr>
            <a:spLocks noGrp="1"/>
          </p:cNvSpPr>
          <p:nvPr>
            <p:ph type="sldNum" sz="quarter" idx="12"/>
          </p:nvPr>
        </p:nvSpPr>
        <p:spPr/>
        <p:txBody>
          <a:bodyPr/>
          <a:lstStyle/>
          <a:p>
            <a:fld id="{87EB15CC-FCA9-4732-9BF7-5AEC33EFD6E9}" type="slidenum">
              <a:rPr lang="is-IS" smtClean="0"/>
              <a:t>‹#›</a:t>
            </a:fld>
            <a:endParaRPr lang="is-IS"/>
          </a:p>
        </p:txBody>
      </p:sp>
    </p:spTree>
    <p:extLst>
      <p:ext uri="{BB962C8B-B14F-4D97-AF65-F5344CB8AC3E}">
        <p14:creationId xmlns:p14="http://schemas.microsoft.com/office/powerpoint/2010/main" val="3917798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0255DD-881C-A908-9667-18F84C349985}"/>
              </a:ext>
            </a:extLst>
          </p:cNvPr>
          <p:cNvSpPr>
            <a:spLocks noGrp="1"/>
          </p:cNvSpPr>
          <p:nvPr>
            <p:ph type="dt" sz="half" idx="10"/>
          </p:nvPr>
        </p:nvSpPr>
        <p:spPr/>
        <p:txBody>
          <a:bodyPr/>
          <a:lstStyle/>
          <a:p>
            <a:r>
              <a:rPr lang="en-US"/>
              <a:t>Tartu, 6 July 2022: Plotting Poetry 5</a:t>
            </a:r>
            <a:endParaRPr lang="is-IS"/>
          </a:p>
        </p:txBody>
      </p:sp>
      <p:sp>
        <p:nvSpPr>
          <p:cNvPr id="3" name="Footer Placeholder 2">
            <a:extLst>
              <a:ext uri="{FF2B5EF4-FFF2-40B4-BE49-F238E27FC236}">
                <a16:creationId xmlns:a16="http://schemas.microsoft.com/office/drawing/2014/main" id="{510FA776-28C7-382E-9626-15249DA357EA}"/>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4" name="Slide Number Placeholder 3">
            <a:extLst>
              <a:ext uri="{FF2B5EF4-FFF2-40B4-BE49-F238E27FC236}">
                <a16:creationId xmlns:a16="http://schemas.microsoft.com/office/drawing/2014/main" id="{2F859514-F922-BF8E-F872-2DB320DBB16C}"/>
              </a:ext>
            </a:extLst>
          </p:cNvPr>
          <p:cNvSpPr>
            <a:spLocks noGrp="1"/>
          </p:cNvSpPr>
          <p:nvPr>
            <p:ph type="sldNum" sz="quarter" idx="12"/>
          </p:nvPr>
        </p:nvSpPr>
        <p:spPr/>
        <p:txBody>
          <a:bodyPr/>
          <a:lstStyle/>
          <a:p>
            <a:fld id="{87EB15CC-FCA9-4732-9BF7-5AEC33EFD6E9}" type="slidenum">
              <a:rPr lang="is-IS" smtClean="0"/>
              <a:t>‹#›</a:t>
            </a:fld>
            <a:endParaRPr lang="is-IS"/>
          </a:p>
        </p:txBody>
      </p:sp>
    </p:spTree>
    <p:extLst>
      <p:ext uri="{BB962C8B-B14F-4D97-AF65-F5344CB8AC3E}">
        <p14:creationId xmlns:p14="http://schemas.microsoft.com/office/powerpoint/2010/main" val="3242070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E0E2A-0D2D-5074-C738-70381CE0A0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s-IS"/>
          </a:p>
        </p:txBody>
      </p:sp>
      <p:sp>
        <p:nvSpPr>
          <p:cNvPr id="3" name="Content Placeholder 2">
            <a:extLst>
              <a:ext uri="{FF2B5EF4-FFF2-40B4-BE49-F238E27FC236}">
                <a16:creationId xmlns:a16="http://schemas.microsoft.com/office/drawing/2014/main" id="{1DBA9D62-BEF0-A259-A554-98CEEC457C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Text Placeholder 3">
            <a:extLst>
              <a:ext uri="{FF2B5EF4-FFF2-40B4-BE49-F238E27FC236}">
                <a16:creationId xmlns:a16="http://schemas.microsoft.com/office/drawing/2014/main" id="{619BB74F-10B1-B4E2-2700-D54284426E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A57FD5-56FC-0D20-5C16-911C8257461C}"/>
              </a:ext>
            </a:extLst>
          </p:cNvPr>
          <p:cNvSpPr>
            <a:spLocks noGrp="1"/>
          </p:cNvSpPr>
          <p:nvPr>
            <p:ph type="dt" sz="half" idx="10"/>
          </p:nvPr>
        </p:nvSpPr>
        <p:spPr/>
        <p:txBody>
          <a:bodyPr/>
          <a:lstStyle/>
          <a:p>
            <a:r>
              <a:rPr lang="en-US"/>
              <a:t>Tartu, 6 July 2022: Plotting Poetry 5</a:t>
            </a:r>
            <a:endParaRPr lang="is-IS"/>
          </a:p>
        </p:txBody>
      </p:sp>
      <p:sp>
        <p:nvSpPr>
          <p:cNvPr id="6" name="Footer Placeholder 5">
            <a:extLst>
              <a:ext uri="{FF2B5EF4-FFF2-40B4-BE49-F238E27FC236}">
                <a16:creationId xmlns:a16="http://schemas.microsoft.com/office/drawing/2014/main" id="{53C05150-E38D-84BC-8C98-94B023969844}"/>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7" name="Slide Number Placeholder 6">
            <a:extLst>
              <a:ext uri="{FF2B5EF4-FFF2-40B4-BE49-F238E27FC236}">
                <a16:creationId xmlns:a16="http://schemas.microsoft.com/office/drawing/2014/main" id="{757207C4-1A0C-BC4C-B3A6-1AB4E38593B9}"/>
              </a:ext>
            </a:extLst>
          </p:cNvPr>
          <p:cNvSpPr>
            <a:spLocks noGrp="1"/>
          </p:cNvSpPr>
          <p:nvPr>
            <p:ph type="sldNum" sz="quarter" idx="12"/>
          </p:nvPr>
        </p:nvSpPr>
        <p:spPr/>
        <p:txBody>
          <a:bodyPr/>
          <a:lstStyle/>
          <a:p>
            <a:fld id="{87EB15CC-FCA9-4732-9BF7-5AEC33EFD6E9}" type="slidenum">
              <a:rPr lang="is-IS" smtClean="0"/>
              <a:t>‹#›</a:t>
            </a:fld>
            <a:endParaRPr lang="is-IS"/>
          </a:p>
        </p:txBody>
      </p:sp>
    </p:spTree>
    <p:extLst>
      <p:ext uri="{BB962C8B-B14F-4D97-AF65-F5344CB8AC3E}">
        <p14:creationId xmlns:p14="http://schemas.microsoft.com/office/powerpoint/2010/main" val="649797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435FF-2907-A70B-3DC6-39B289644C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s-IS"/>
          </a:p>
        </p:txBody>
      </p:sp>
      <p:sp>
        <p:nvSpPr>
          <p:cNvPr id="3" name="Picture Placeholder 2">
            <a:extLst>
              <a:ext uri="{FF2B5EF4-FFF2-40B4-BE49-F238E27FC236}">
                <a16:creationId xmlns:a16="http://schemas.microsoft.com/office/drawing/2014/main" id="{8F035890-5DEA-EA49-436A-3DD5787D7C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s-IS"/>
          </a:p>
        </p:txBody>
      </p:sp>
      <p:sp>
        <p:nvSpPr>
          <p:cNvPr id="4" name="Text Placeholder 3">
            <a:extLst>
              <a:ext uri="{FF2B5EF4-FFF2-40B4-BE49-F238E27FC236}">
                <a16:creationId xmlns:a16="http://schemas.microsoft.com/office/drawing/2014/main" id="{72B68893-4C25-9E3E-9635-987993A040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71EA08-CE48-8F4E-F5A3-F9E2308B90A3}"/>
              </a:ext>
            </a:extLst>
          </p:cNvPr>
          <p:cNvSpPr>
            <a:spLocks noGrp="1"/>
          </p:cNvSpPr>
          <p:nvPr>
            <p:ph type="dt" sz="half" idx="10"/>
          </p:nvPr>
        </p:nvSpPr>
        <p:spPr/>
        <p:txBody>
          <a:bodyPr/>
          <a:lstStyle/>
          <a:p>
            <a:r>
              <a:rPr lang="en-US"/>
              <a:t>Tartu, 6 July 2022: Plotting Poetry 5</a:t>
            </a:r>
            <a:endParaRPr lang="is-IS"/>
          </a:p>
        </p:txBody>
      </p:sp>
      <p:sp>
        <p:nvSpPr>
          <p:cNvPr id="6" name="Footer Placeholder 5">
            <a:extLst>
              <a:ext uri="{FF2B5EF4-FFF2-40B4-BE49-F238E27FC236}">
                <a16:creationId xmlns:a16="http://schemas.microsoft.com/office/drawing/2014/main" id="{9E984D59-F8FE-0DD8-E07C-B6DFD89425C3}"/>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7" name="Slide Number Placeholder 6">
            <a:extLst>
              <a:ext uri="{FF2B5EF4-FFF2-40B4-BE49-F238E27FC236}">
                <a16:creationId xmlns:a16="http://schemas.microsoft.com/office/drawing/2014/main" id="{F2CE5E2E-E4B9-3280-6265-87022784D3C8}"/>
              </a:ext>
            </a:extLst>
          </p:cNvPr>
          <p:cNvSpPr>
            <a:spLocks noGrp="1"/>
          </p:cNvSpPr>
          <p:nvPr>
            <p:ph type="sldNum" sz="quarter" idx="12"/>
          </p:nvPr>
        </p:nvSpPr>
        <p:spPr/>
        <p:txBody>
          <a:bodyPr/>
          <a:lstStyle/>
          <a:p>
            <a:fld id="{87EB15CC-FCA9-4732-9BF7-5AEC33EFD6E9}" type="slidenum">
              <a:rPr lang="is-IS" smtClean="0"/>
              <a:t>‹#›</a:t>
            </a:fld>
            <a:endParaRPr lang="is-IS"/>
          </a:p>
        </p:txBody>
      </p:sp>
    </p:spTree>
    <p:extLst>
      <p:ext uri="{BB962C8B-B14F-4D97-AF65-F5344CB8AC3E}">
        <p14:creationId xmlns:p14="http://schemas.microsoft.com/office/powerpoint/2010/main" val="308085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50785A-2A5F-ECA6-5167-58F02FB2C2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dirty="0"/>
              <a:t>Click to edit Master title style</a:t>
            </a:r>
          </a:p>
        </p:txBody>
      </p:sp>
      <p:sp>
        <p:nvSpPr>
          <p:cNvPr id="3" name="Text Placeholder 2">
            <a:extLst>
              <a:ext uri="{FF2B5EF4-FFF2-40B4-BE49-F238E27FC236}">
                <a16:creationId xmlns:a16="http://schemas.microsoft.com/office/drawing/2014/main" id="{C3A7CE6F-B786-7D25-EF48-72E1976C52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 name="Date Placeholder 3">
            <a:extLst>
              <a:ext uri="{FF2B5EF4-FFF2-40B4-BE49-F238E27FC236}">
                <a16:creationId xmlns:a16="http://schemas.microsoft.com/office/drawing/2014/main" id="{77DC0455-19B7-E926-3B44-FE8D80A9C423}"/>
              </a:ext>
            </a:extLst>
          </p:cNvPr>
          <p:cNvSpPr>
            <a:spLocks noGrp="1"/>
          </p:cNvSpPr>
          <p:nvPr>
            <p:ph type="dt" sz="half" idx="2"/>
          </p:nvPr>
        </p:nvSpPr>
        <p:spPr>
          <a:xfrm>
            <a:off x="838200" y="6356350"/>
            <a:ext cx="2890838" cy="365125"/>
          </a:xfrm>
          <a:prstGeom prst="rect">
            <a:avLst/>
          </a:prstGeom>
        </p:spPr>
        <p:txBody>
          <a:bodyPr vert="horz" lIns="91440" tIns="45720" rIns="91440" bIns="45720" rtlCol="0" anchor="ctr"/>
          <a:lstStyle>
            <a:lvl1pPr algn="l">
              <a:defRPr sz="1400">
                <a:solidFill>
                  <a:schemeClr val="bg2">
                    <a:lumMod val="10000"/>
                  </a:schemeClr>
                </a:solidFill>
              </a:defRPr>
            </a:lvl1p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359D4319-63A3-7AA7-9F1C-4E9612CE9869}"/>
              </a:ext>
            </a:extLst>
          </p:cNvPr>
          <p:cNvSpPr>
            <a:spLocks noGrp="1"/>
          </p:cNvSpPr>
          <p:nvPr>
            <p:ph type="ftr" sz="quarter" idx="3"/>
          </p:nvPr>
        </p:nvSpPr>
        <p:spPr>
          <a:xfrm>
            <a:off x="3557588" y="6356350"/>
            <a:ext cx="7200899" cy="365125"/>
          </a:xfrm>
          <a:prstGeom prst="rect">
            <a:avLst/>
          </a:prstGeom>
        </p:spPr>
        <p:txBody>
          <a:bodyPr vert="horz" lIns="91440" tIns="45720" rIns="91440" bIns="45720" rtlCol="0" anchor="ctr"/>
          <a:lstStyle>
            <a:lvl1pPr algn="ctr">
              <a:defRPr sz="1400">
                <a:solidFill>
                  <a:schemeClr val="bg2">
                    <a:lumMod val="10000"/>
                  </a:schemeClr>
                </a:solidFill>
              </a:defRPr>
            </a:lvl1pPr>
          </a:lstStyle>
          <a:p>
            <a:r>
              <a:rPr lang="en-US" dirty="0"/>
              <a:t>Yelena Sesselja </a:t>
            </a:r>
            <a:r>
              <a:rPr lang="en-US" dirty="0" err="1"/>
              <a:t>Helgadóttir</a:t>
            </a:r>
            <a:r>
              <a:rPr lang="en-US" dirty="0"/>
              <a:t>: Textual Variation and Representative Selection of Texts </a:t>
            </a:r>
            <a:endParaRPr lang="is-IS" dirty="0"/>
          </a:p>
        </p:txBody>
      </p:sp>
      <p:sp>
        <p:nvSpPr>
          <p:cNvPr id="6" name="Slide Number Placeholder 5">
            <a:extLst>
              <a:ext uri="{FF2B5EF4-FFF2-40B4-BE49-F238E27FC236}">
                <a16:creationId xmlns:a16="http://schemas.microsoft.com/office/drawing/2014/main" id="{40EB6AD5-536A-7925-9072-8D307ADF8FAC}"/>
              </a:ext>
            </a:extLst>
          </p:cNvPr>
          <p:cNvSpPr>
            <a:spLocks noGrp="1"/>
          </p:cNvSpPr>
          <p:nvPr>
            <p:ph type="sldNum" sz="quarter" idx="4"/>
          </p:nvPr>
        </p:nvSpPr>
        <p:spPr>
          <a:xfrm>
            <a:off x="10758488" y="6356350"/>
            <a:ext cx="595312" cy="365125"/>
          </a:xfrm>
          <a:prstGeom prst="rect">
            <a:avLst/>
          </a:prstGeom>
        </p:spPr>
        <p:txBody>
          <a:bodyPr vert="horz" lIns="91440" tIns="45720" rIns="91440" bIns="45720" rtlCol="0" anchor="ctr"/>
          <a:lstStyle>
            <a:lvl1pPr algn="r">
              <a:defRPr sz="1400">
                <a:solidFill>
                  <a:schemeClr val="bg2">
                    <a:lumMod val="10000"/>
                  </a:schemeClr>
                </a:solidFill>
              </a:defRPr>
            </a:lvl1pPr>
          </a:lstStyle>
          <a:p>
            <a:fld id="{87EB15CC-FCA9-4732-9BF7-5AEC33EFD6E9}" type="slidenum">
              <a:rPr lang="is-IS" smtClean="0"/>
              <a:pPr/>
              <a:t>‹#›</a:t>
            </a:fld>
            <a:endParaRPr lang="is-IS"/>
          </a:p>
        </p:txBody>
      </p:sp>
    </p:spTree>
    <p:extLst>
      <p:ext uri="{BB962C8B-B14F-4D97-AF65-F5344CB8AC3E}">
        <p14:creationId xmlns:p14="http://schemas.microsoft.com/office/powerpoint/2010/main" val="640023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bg2">
              <a:lumMod val="1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1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1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1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1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1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mailto:sesselja@hi.i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hdl.handle.net/20.500.11815/1939"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B5650-AA98-537B-F0FB-ACFDA8841889}"/>
              </a:ext>
            </a:extLst>
          </p:cNvPr>
          <p:cNvSpPr>
            <a:spLocks noGrp="1"/>
          </p:cNvSpPr>
          <p:nvPr>
            <p:ph type="ctrTitle"/>
          </p:nvPr>
        </p:nvSpPr>
        <p:spPr/>
        <p:txBody>
          <a:bodyPr anchor="t">
            <a:noAutofit/>
          </a:bodyPr>
          <a:lstStyle/>
          <a:p>
            <a:r>
              <a:rPr lang="en-US" sz="4800" dirty="0"/>
              <a:t>Textual Variation and </a:t>
            </a:r>
            <a:br>
              <a:rPr lang="en-US" sz="4800" dirty="0"/>
            </a:br>
            <a:r>
              <a:rPr lang="en-US" sz="4800" dirty="0"/>
              <a:t>Representative Selection of Texts </a:t>
            </a:r>
            <a:br>
              <a:rPr lang="en-US" sz="4800" dirty="0"/>
            </a:br>
            <a:r>
              <a:rPr lang="en-US" sz="4000" dirty="0"/>
              <a:t>The Case of Post-Medieval Icelandic </a:t>
            </a:r>
            <a:r>
              <a:rPr lang="en-US" sz="4000" i="1" dirty="0" err="1"/>
              <a:t>þulur</a:t>
            </a:r>
            <a:endParaRPr lang="is-IS" sz="4000" i="1" dirty="0"/>
          </a:p>
        </p:txBody>
      </p:sp>
      <p:sp>
        <p:nvSpPr>
          <p:cNvPr id="3" name="Subtitle 2">
            <a:extLst>
              <a:ext uri="{FF2B5EF4-FFF2-40B4-BE49-F238E27FC236}">
                <a16:creationId xmlns:a16="http://schemas.microsoft.com/office/drawing/2014/main" id="{562D27FA-FD4A-DABC-2F71-CF549D114823}"/>
              </a:ext>
            </a:extLst>
          </p:cNvPr>
          <p:cNvSpPr>
            <a:spLocks noGrp="1"/>
          </p:cNvSpPr>
          <p:nvPr>
            <p:ph type="subTitle" idx="1"/>
          </p:nvPr>
        </p:nvSpPr>
        <p:spPr>
          <a:xfrm>
            <a:off x="1524000" y="3429001"/>
            <a:ext cx="9144000" cy="2971800"/>
          </a:xfrm>
        </p:spPr>
        <p:txBody>
          <a:bodyPr>
            <a:normAutofit/>
          </a:bodyPr>
          <a:lstStyle/>
          <a:p>
            <a:r>
              <a:rPr lang="is-IS" sz="3200" dirty="0">
                <a:solidFill>
                  <a:schemeClr val="accent4">
                    <a:lumMod val="50000"/>
                  </a:schemeClr>
                </a:solidFill>
                <a:latin typeface="+mj-lt"/>
              </a:rPr>
              <a:t>Yelena Sesselja Helgadóttir</a:t>
            </a:r>
          </a:p>
          <a:p>
            <a:pPr>
              <a:spcAft>
                <a:spcPts val="600"/>
              </a:spcAft>
            </a:pPr>
            <a:r>
              <a:rPr lang="is-IS" dirty="0">
                <a:solidFill>
                  <a:schemeClr val="accent4">
                    <a:lumMod val="50000"/>
                  </a:schemeClr>
                </a:solidFill>
                <a:latin typeface="+mj-lt"/>
              </a:rPr>
              <a:t>(Stofnun Árna Magnússonar í íslenskum fræðum </a:t>
            </a:r>
            <a:br>
              <a:rPr lang="is-IS" dirty="0">
                <a:solidFill>
                  <a:schemeClr val="accent4">
                    <a:lumMod val="50000"/>
                  </a:schemeClr>
                </a:solidFill>
                <a:latin typeface="+mj-lt"/>
              </a:rPr>
            </a:br>
            <a:r>
              <a:rPr lang="is-IS" dirty="0">
                <a:solidFill>
                  <a:schemeClr val="accent4">
                    <a:lumMod val="50000"/>
                  </a:schemeClr>
                </a:solidFill>
                <a:latin typeface="+mj-lt"/>
              </a:rPr>
              <a:t>The Árni Magnússon </a:t>
            </a:r>
            <a:r>
              <a:rPr lang="en-US" dirty="0">
                <a:solidFill>
                  <a:schemeClr val="accent4">
                    <a:lumMod val="50000"/>
                  </a:schemeClr>
                </a:solidFill>
                <a:latin typeface="+mj-lt"/>
              </a:rPr>
              <a:t>Institute for Icelandic Studies</a:t>
            </a:r>
            <a:r>
              <a:rPr lang="is-IS" dirty="0">
                <a:solidFill>
                  <a:schemeClr val="accent4">
                    <a:lumMod val="50000"/>
                  </a:schemeClr>
                </a:solidFill>
                <a:latin typeface="+mj-lt"/>
              </a:rPr>
              <a:t>)</a:t>
            </a:r>
          </a:p>
          <a:p>
            <a:r>
              <a:rPr lang="is-IS" sz="2800" dirty="0" err="1">
                <a:latin typeface="+mj-lt"/>
              </a:rPr>
              <a:t>Plotting</a:t>
            </a:r>
            <a:r>
              <a:rPr lang="is-IS" sz="2800" dirty="0">
                <a:latin typeface="+mj-lt"/>
              </a:rPr>
              <a:t> </a:t>
            </a:r>
            <a:r>
              <a:rPr lang="is-IS" sz="2800" dirty="0" err="1">
                <a:latin typeface="+mj-lt"/>
              </a:rPr>
              <a:t>Poetry</a:t>
            </a:r>
            <a:r>
              <a:rPr lang="is-IS" sz="2800" dirty="0">
                <a:latin typeface="+mj-lt"/>
              </a:rPr>
              <a:t> 5 – </a:t>
            </a:r>
            <a:r>
              <a:rPr lang="is-IS" sz="2800" dirty="0" err="1">
                <a:latin typeface="+mj-lt"/>
              </a:rPr>
              <a:t>Popular</a:t>
            </a:r>
            <a:r>
              <a:rPr lang="is-IS" sz="2800" dirty="0">
                <a:latin typeface="+mj-lt"/>
              </a:rPr>
              <a:t> </a:t>
            </a:r>
            <a:r>
              <a:rPr lang="is-IS" sz="2800" dirty="0" err="1">
                <a:latin typeface="+mj-lt"/>
              </a:rPr>
              <a:t>Voices</a:t>
            </a:r>
            <a:endParaRPr lang="is-IS" sz="2800" dirty="0">
              <a:latin typeface="+mj-lt"/>
            </a:endParaRPr>
          </a:p>
          <a:p>
            <a:r>
              <a:rPr lang="en-US" dirty="0">
                <a:latin typeface="+mj-lt"/>
              </a:rPr>
              <a:t>Estonian Literary Museum, Tartu</a:t>
            </a:r>
            <a:br>
              <a:rPr lang="en-US" dirty="0">
                <a:latin typeface="+mj-lt"/>
              </a:rPr>
            </a:br>
            <a:r>
              <a:rPr lang="en-US" dirty="0">
                <a:latin typeface="+mj-lt"/>
              </a:rPr>
              <a:t>4-6 July 2022</a:t>
            </a:r>
            <a:endParaRPr lang="is-IS" dirty="0">
              <a:solidFill>
                <a:schemeClr val="accent4">
                  <a:lumMod val="50000"/>
                </a:schemeClr>
              </a:solidFill>
              <a:latin typeface="+mj-lt"/>
            </a:endParaRPr>
          </a:p>
          <a:p>
            <a:endParaRPr lang="is-IS" dirty="0">
              <a:latin typeface="+mj-lt"/>
            </a:endParaRPr>
          </a:p>
        </p:txBody>
      </p:sp>
    </p:spTree>
    <p:extLst>
      <p:ext uri="{BB962C8B-B14F-4D97-AF65-F5344CB8AC3E}">
        <p14:creationId xmlns:p14="http://schemas.microsoft.com/office/powerpoint/2010/main" val="3262032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278B7CE-4437-8FC3-B49E-E87E849981B4}"/>
              </a:ext>
            </a:extLst>
          </p:cNvPr>
          <p:cNvSpPr>
            <a:spLocks noGrp="1"/>
          </p:cNvSpPr>
          <p:nvPr>
            <p:ph type="title"/>
          </p:nvPr>
        </p:nvSpPr>
        <p:spPr/>
        <p:txBody>
          <a:bodyPr/>
          <a:lstStyle/>
          <a:p>
            <a:r>
              <a:rPr lang="en-US" dirty="0"/>
              <a:t>The listing structure and text selection</a:t>
            </a:r>
          </a:p>
        </p:txBody>
      </p:sp>
      <p:sp>
        <p:nvSpPr>
          <p:cNvPr id="9" name="Content Placeholder 8">
            <a:extLst>
              <a:ext uri="{FF2B5EF4-FFF2-40B4-BE49-F238E27FC236}">
                <a16:creationId xmlns:a16="http://schemas.microsoft.com/office/drawing/2014/main" id="{8DC99ECA-48B3-B25A-E717-21F08BCA97F7}"/>
              </a:ext>
            </a:extLst>
          </p:cNvPr>
          <p:cNvSpPr>
            <a:spLocks noGrp="1"/>
          </p:cNvSpPr>
          <p:nvPr>
            <p:ph idx="1"/>
          </p:nvPr>
        </p:nvSpPr>
        <p:spPr>
          <a:xfrm>
            <a:off x="838200" y="1825624"/>
            <a:ext cx="10628870" cy="4530725"/>
          </a:xfrm>
        </p:spPr>
        <p:txBody>
          <a:bodyPr>
            <a:normAutofit fontScale="85000" lnSpcReduction="10000"/>
          </a:bodyPr>
          <a:lstStyle/>
          <a:p>
            <a:pPr>
              <a:lnSpc>
                <a:spcPct val="105000"/>
              </a:lnSpc>
            </a:pPr>
            <a:r>
              <a:rPr lang="en-US" sz="3000" dirty="0"/>
              <a:t>This listing structure is one of the most specific features of PMÞ – </a:t>
            </a:r>
            <a:br>
              <a:rPr lang="en-US" sz="3000" dirty="0"/>
            </a:br>
            <a:r>
              <a:rPr lang="en-US" sz="3000" dirty="0"/>
              <a:t>and </a:t>
            </a:r>
            <a:r>
              <a:rPr lang="en-US" sz="3000" i="1" dirty="0"/>
              <a:t>the only </a:t>
            </a:r>
            <a:r>
              <a:rPr lang="en-US" sz="3000" dirty="0"/>
              <a:t>of the specific features of PMÞ that would be </a:t>
            </a:r>
            <a:r>
              <a:rPr lang="en-US" sz="3000" i="1" dirty="0"/>
              <a:t>under­­represented</a:t>
            </a:r>
            <a:r>
              <a:rPr lang="en-US" sz="3000" dirty="0"/>
              <a:t> in selections of texts governed by chronological, geographical, topical or other traditional principle(s)</a:t>
            </a:r>
          </a:p>
          <a:p>
            <a:r>
              <a:rPr lang="en-US" sz="3000" dirty="0"/>
              <a:t>This can be remedied by making the structure central in selecting texts</a:t>
            </a:r>
          </a:p>
          <a:p>
            <a:pPr>
              <a:lnSpc>
                <a:spcPct val="105000"/>
              </a:lnSpc>
            </a:pPr>
            <a:r>
              <a:rPr lang="en-US" sz="3000" dirty="0"/>
              <a:t>In the case of folk poetry with unclear poem boundaries, but chiefly consisting of a limited number of structural units (such as PMÞ-blocks) which have clearer boundaries than the poems, a manageable and representative selection can be based on the typology of these units – rather than on a somewhat fuzzy typology of the poems</a:t>
            </a:r>
          </a:p>
          <a:p>
            <a:r>
              <a:rPr lang="en-US" sz="3000" dirty="0"/>
              <a:t>The solution is to make the PMÞ structure into a tool for selecting texts</a:t>
            </a:r>
          </a:p>
          <a:p>
            <a:endParaRPr lang="en-US" dirty="0"/>
          </a:p>
        </p:txBody>
      </p:sp>
      <p:sp>
        <p:nvSpPr>
          <p:cNvPr id="5" name="Date Placeholder 4">
            <a:extLst>
              <a:ext uri="{FF2B5EF4-FFF2-40B4-BE49-F238E27FC236}">
                <a16:creationId xmlns:a16="http://schemas.microsoft.com/office/drawing/2014/main" id="{1E8F9CEF-025D-7694-FE5A-A37FA2A6BCBE}"/>
              </a:ext>
            </a:extLst>
          </p:cNvPr>
          <p:cNvSpPr>
            <a:spLocks noGrp="1"/>
          </p:cNvSpPr>
          <p:nvPr>
            <p:ph type="dt" sz="half" idx="10"/>
          </p:nvPr>
        </p:nvSpPr>
        <p:spPr/>
        <p:txBody>
          <a:bodyPr/>
          <a:lstStyle/>
          <a:p>
            <a:r>
              <a:rPr lang="en-US"/>
              <a:t>Tartu, 6 July 2022: Plotting Poetry 5</a:t>
            </a:r>
            <a:endParaRPr lang="is-IS"/>
          </a:p>
        </p:txBody>
      </p:sp>
      <p:sp>
        <p:nvSpPr>
          <p:cNvPr id="6" name="Footer Placeholder 5">
            <a:extLst>
              <a:ext uri="{FF2B5EF4-FFF2-40B4-BE49-F238E27FC236}">
                <a16:creationId xmlns:a16="http://schemas.microsoft.com/office/drawing/2014/main" id="{5D157D51-BD5E-73E3-4A22-310E1B47F60A}"/>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7" name="Slide Number Placeholder 6">
            <a:extLst>
              <a:ext uri="{FF2B5EF4-FFF2-40B4-BE49-F238E27FC236}">
                <a16:creationId xmlns:a16="http://schemas.microsoft.com/office/drawing/2014/main" id="{03C19A03-A20E-1DE6-4E95-C3CDDA73373C}"/>
              </a:ext>
            </a:extLst>
          </p:cNvPr>
          <p:cNvSpPr>
            <a:spLocks noGrp="1"/>
          </p:cNvSpPr>
          <p:nvPr>
            <p:ph type="sldNum" sz="quarter" idx="12"/>
          </p:nvPr>
        </p:nvSpPr>
        <p:spPr/>
        <p:txBody>
          <a:bodyPr/>
          <a:lstStyle/>
          <a:p>
            <a:fld id="{87EB15CC-FCA9-4732-9BF7-5AEC33EFD6E9}" type="slidenum">
              <a:rPr lang="is-IS" smtClean="0"/>
              <a:t>10</a:t>
            </a:fld>
            <a:endParaRPr lang="is-IS"/>
          </a:p>
        </p:txBody>
      </p:sp>
    </p:spTree>
    <p:extLst>
      <p:ext uri="{BB962C8B-B14F-4D97-AF65-F5344CB8AC3E}">
        <p14:creationId xmlns:p14="http://schemas.microsoft.com/office/powerpoint/2010/main" val="3511162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76BDE-D60A-8A27-386D-C9E1E6F41319}"/>
              </a:ext>
            </a:extLst>
          </p:cNvPr>
          <p:cNvSpPr>
            <a:spLocks noGrp="1"/>
          </p:cNvSpPr>
          <p:nvPr>
            <p:ph type="title"/>
          </p:nvPr>
        </p:nvSpPr>
        <p:spPr/>
        <p:txBody>
          <a:bodyPr/>
          <a:lstStyle/>
          <a:p>
            <a:r>
              <a:rPr lang="en-US" dirty="0"/>
              <a:t>Text selection criteria </a:t>
            </a:r>
            <a:r>
              <a:rPr lang="en-US" sz="4000" dirty="0"/>
              <a:t>(my initial argument)</a:t>
            </a:r>
            <a:endParaRPr lang="en-US" dirty="0"/>
          </a:p>
        </p:txBody>
      </p:sp>
      <p:sp>
        <p:nvSpPr>
          <p:cNvPr id="3" name="Content Placeholder 2">
            <a:extLst>
              <a:ext uri="{FF2B5EF4-FFF2-40B4-BE49-F238E27FC236}">
                <a16:creationId xmlns:a16="http://schemas.microsoft.com/office/drawing/2014/main" id="{C8A621CF-23D8-702D-78F5-D3FF95023DFD}"/>
              </a:ext>
            </a:extLst>
          </p:cNvPr>
          <p:cNvSpPr>
            <a:spLocks noGrp="1"/>
          </p:cNvSpPr>
          <p:nvPr>
            <p:ph idx="1"/>
          </p:nvPr>
        </p:nvSpPr>
        <p:spPr>
          <a:xfrm>
            <a:off x="838200" y="1690688"/>
            <a:ext cx="10515600" cy="4665661"/>
          </a:xfrm>
        </p:spPr>
        <p:txBody>
          <a:bodyPr>
            <a:normAutofit/>
          </a:bodyPr>
          <a:lstStyle/>
          <a:p>
            <a:r>
              <a:rPr lang="en-US" dirty="0"/>
              <a:t>The text selection which most adequately represents a useful overview of highly variable texts such as PMÞ, while also reflecting their specificity, should be based on the </a:t>
            </a:r>
            <a:r>
              <a:rPr lang="en-US" b="1" dirty="0">
                <a:solidFill>
                  <a:schemeClr val="accent6">
                    <a:lumMod val="50000"/>
                  </a:schemeClr>
                </a:solidFill>
              </a:rPr>
              <a:t>most typically encountered variant(s) </a:t>
            </a:r>
            <a:r>
              <a:rPr lang="en-US" dirty="0"/>
              <a:t>of each structural unit of PMÞ (primarily, of each block) </a:t>
            </a:r>
          </a:p>
          <a:p>
            <a:pPr lvl="1"/>
            <a:r>
              <a:rPr lang="en-US" dirty="0"/>
              <a:t>temporal and geographical considerations should then be applied as second and third criteria of text selection</a:t>
            </a:r>
          </a:p>
          <a:p>
            <a:pPr lvl="1"/>
            <a:r>
              <a:rPr lang="en-US" dirty="0"/>
              <a:t>in the case of PMÞ, the very minimal-size representative selection can be based on one text of each of the roughly 50 blocks and their subtypes already identified in my dissertation;</a:t>
            </a:r>
            <a:r>
              <a:rPr lang="en-US" sz="2800" dirty="0"/>
              <a:t> </a:t>
            </a:r>
            <a:r>
              <a:rPr lang="en-US" dirty="0"/>
              <a:t>each text should contain the most common variant of the respective block</a:t>
            </a:r>
            <a:endParaRPr lang="en-US" sz="2200" dirty="0"/>
          </a:p>
          <a:p>
            <a:pPr lvl="1"/>
            <a:r>
              <a:rPr lang="en-US" dirty="0"/>
              <a:t>the most common (most typically encountered) variants are identified using frequency analysis</a:t>
            </a:r>
          </a:p>
        </p:txBody>
      </p:sp>
      <p:sp>
        <p:nvSpPr>
          <p:cNvPr id="4" name="Date Placeholder 3">
            <a:extLst>
              <a:ext uri="{FF2B5EF4-FFF2-40B4-BE49-F238E27FC236}">
                <a16:creationId xmlns:a16="http://schemas.microsoft.com/office/drawing/2014/main" id="{F2E5D913-CDEC-3CA4-AD8A-B60532F640FA}"/>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861E3C3D-80F4-ACDD-0417-E4D3F6CC6A4E}"/>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A86E3F96-A5D8-8FFA-5BD6-A0CD5BE57145}"/>
              </a:ext>
            </a:extLst>
          </p:cNvPr>
          <p:cNvSpPr>
            <a:spLocks noGrp="1"/>
          </p:cNvSpPr>
          <p:nvPr>
            <p:ph type="sldNum" sz="quarter" idx="12"/>
          </p:nvPr>
        </p:nvSpPr>
        <p:spPr/>
        <p:txBody>
          <a:bodyPr/>
          <a:lstStyle/>
          <a:p>
            <a:fld id="{9427216B-3149-4633-B932-7F138941716F}" type="slidenum">
              <a:rPr lang="is-IS" smtClean="0"/>
              <a:pPr/>
              <a:t>11</a:t>
            </a:fld>
            <a:endParaRPr lang="is-IS" dirty="0"/>
          </a:p>
        </p:txBody>
      </p:sp>
    </p:spTree>
    <p:extLst>
      <p:ext uri="{BB962C8B-B14F-4D97-AF65-F5344CB8AC3E}">
        <p14:creationId xmlns:p14="http://schemas.microsoft.com/office/powerpoint/2010/main" val="750750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D75BB-23E8-9AA5-68E4-81B8925AB225}"/>
              </a:ext>
            </a:extLst>
          </p:cNvPr>
          <p:cNvSpPr>
            <a:spLocks noGrp="1"/>
          </p:cNvSpPr>
          <p:nvPr>
            <p:ph type="title"/>
          </p:nvPr>
        </p:nvSpPr>
        <p:spPr/>
        <p:txBody>
          <a:bodyPr/>
          <a:lstStyle/>
          <a:p>
            <a:r>
              <a:rPr lang="en-US" dirty="0"/>
              <a:t>Frequency analysis</a:t>
            </a:r>
          </a:p>
        </p:txBody>
      </p:sp>
      <p:sp>
        <p:nvSpPr>
          <p:cNvPr id="7" name="Content Placeholder 6">
            <a:extLst>
              <a:ext uri="{FF2B5EF4-FFF2-40B4-BE49-F238E27FC236}">
                <a16:creationId xmlns:a16="http://schemas.microsoft.com/office/drawing/2014/main" id="{A9DB25F6-E70C-112C-35AA-D8E9BE65DA69}"/>
              </a:ext>
            </a:extLst>
          </p:cNvPr>
          <p:cNvSpPr>
            <a:spLocks noGrp="1"/>
          </p:cNvSpPr>
          <p:nvPr>
            <p:ph sz="half" idx="1"/>
          </p:nvPr>
        </p:nvSpPr>
        <p:spPr>
          <a:xfrm>
            <a:off x="838199" y="1825624"/>
            <a:ext cx="6186055" cy="4530725"/>
          </a:xfrm>
        </p:spPr>
        <p:txBody>
          <a:bodyPr>
            <a:normAutofit lnSpcReduction="10000"/>
          </a:bodyPr>
          <a:lstStyle/>
          <a:p>
            <a:pPr marL="514350" indent="-514350">
              <a:lnSpc>
                <a:spcPct val="95000"/>
              </a:lnSpc>
              <a:buFont typeface="+mj-lt"/>
              <a:buAutoNum type="arabicPeriod"/>
            </a:pPr>
            <a:r>
              <a:rPr lang="en-US" dirty="0"/>
              <a:t>Encoding the block in question throughout the PMÞ text corpus</a:t>
            </a:r>
          </a:p>
          <a:p>
            <a:pPr lvl="1">
              <a:lnSpc>
                <a:spcPct val="95000"/>
              </a:lnSpc>
            </a:pPr>
            <a:r>
              <a:rPr lang="en-US" dirty="0"/>
              <a:t>I use (modified) methods of manually preparing texts – in Excel – for phylo­­genetic software analysis </a:t>
            </a:r>
          </a:p>
          <a:p>
            <a:pPr lvl="2">
              <a:lnSpc>
                <a:spcPct val="95000"/>
              </a:lnSpc>
            </a:pPr>
            <a:r>
              <a:rPr lang="en-US" dirty="0"/>
              <a:t>(I do not – for a number of reasons – use the software itself at this stage)</a:t>
            </a:r>
          </a:p>
          <a:p>
            <a:pPr lvl="1">
              <a:lnSpc>
                <a:spcPct val="95000"/>
              </a:lnSpc>
            </a:pPr>
            <a:r>
              <a:rPr lang="en-US" dirty="0"/>
              <a:t>each sub-unit (motif, name, sometimes sub-block) or its variant is allocated a letter</a:t>
            </a:r>
          </a:p>
          <a:p>
            <a:pPr lvl="1">
              <a:lnSpc>
                <a:spcPct val="95000"/>
              </a:lnSpc>
            </a:pPr>
            <a:r>
              <a:rPr lang="en-US" dirty="0"/>
              <a:t>the block to the right, e.g., is described as </a:t>
            </a:r>
            <a:br>
              <a:rPr lang="en-US" dirty="0"/>
            </a:br>
            <a:r>
              <a:rPr lang="en-US" i="1" dirty="0">
                <a:solidFill>
                  <a:srgbClr val="0070C0"/>
                </a:solidFill>
              </a:rPr>
              <a:t>I 4:</a:t>
            </a:r>
            <a:r>
              <a:rPr lang="en-US" dirty="0"/>
              <a:t> </a:t>
            </a:r>
            <a:r>
              <a:rPr lang="en-US" i="1" dirty="0" err="1">
                <a:solidFill>
                  <a:srgbClr val="0070C0"/>
                </a:solidFill>
              </a:rPr>
              <a:t>abehklóprstvx</a:t>
            </a:r>
            <a:r>
              <a:rPr lang="en-US" dirty="0"/>
              <a:t> </a:t>
            </a:r>
            <a:r>
              <a:rPr lang="en-US" sz="2000" dirty="0"/>
              <a:t>(</a:t>
            </a:r>
            <a:r>
              <a:rPr lang="en-US" sz="2000" i="1" dirty="0"/>
              <a:t>I 4</a:t>
            </a:r>
            <a:r>
              <a:rPr lang="en-US" sz="2000" dirty="0"/>
              <a:t> = unique text number)</a:t>
            </a:r>
            <a:endParaRPr lang="en-US" dirty="0"/>
          </a:p>
          <a:p>
            <a:pPr marL="514350" indent="-514350">
              <a:buFont typeface="+mj-lt"/>
              <a:buAutoNum type="arabicPeriod"/>
            </a:pPr>
            <a:r>
              <a:rPr lang="en-US" dirty="0"/>
              <a:t>Sorting and counting </a:t>
            </a:r>
            <a:r>
              <a:rPr lang="en-US" sz="2400" dirty="0"/>
              <a:t>(also in Excel)</a:t>
            </a:r>
          </a:p>
        </p:txBody>
      </p:sp>
      <p:sp>
        <p:nvSpPr>
          <p:cNvPr id="4" name="Date Placeholder 3">
            <a:extLst>
              <a:ext uri="{FF2B5EF4-FFF2-40B4-BE49-F238E27FC236}">
                <a16:creationId xmlns:a16="http://schemas.microsoft.com/office/drawing/2014/main" id="{F23F5C27-5986-48C1-F97D-DEDCF21C8364}"/>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B186F3CC-9EAC-673B-6DA8-01E475122A8D}"/>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91D19E1D-DF2D-2F5B-83B7-6CDFF5B7D6A2}"/>
              </a:ext>
            </a:extLst>
          </p:cNvPr>
          <p:cNvSpPr>
            <a:spLocks noGrp="1"/>
          </p:cNvSpPr>
          <p:nvPr>
            <p:ph type="sldNum" sz="quarter" idx="12"/>
          </p:nvPr>
        </p:nvSpPr>
        <p:spPr/>
        <p:txBody>
          <a:bodyPr/>
          <a:lstStyle/>
          <a:p>
            <a:fld id="{9427216B-3149-4633-B932-7F138941716F}" type="slidenum">
              <a:rPr lang="is-IS" smtClean="0"/>
              <a:pPr/>
              <a:t>12</a:t>
            </a:fld>
            <a:endParaRPr lang="is-IS" dirty="0"/>
          </a:p>
        </p:txBody>
      </p:sp>
      <p:sp>
        <p:nvSpPr>
          <p:cNvPr id="9" name="Content Placeholder 3">
            <a:extLst>
              <a:ext uri="{FF2B5EF4-FFF2-40B4-BE49-F238E27FC236}">
                <a16:creationId xmlns:a16="http://schemas.microsoft.com/office/drawing/2014/main" id="{13A0E1BE-862B-2E64-75D3-901A0E071513}"/>
              </a:ext>
            </a:extLst>
          </p:cNvPr>
          <p:cNvSpPr>
            <a:spLocks noGrp="1"/>
          </p:cNvSpPr>
          <p:nvPr>
            <p:ph sz="half" idx="2"/>
          </p:nvPr>
        </p:nvSpPr>
        <p:spPr>
          <a:xfrm>
            <a:off x="7077488" y="1991639"/>
            <a:ext cx="3841173" cy="4072590"/>
          </a:xfrm>
        </p:spPr>
        <p:txBody>
          <a:bodyPr>
            <a:noAutofit/>
          </a:bodyPr>
          <a:lstStyle/>
          <a:p>
            <a:pPr marL="0" indent="0">
              <a:lnSpc>
                <a:spcPct val="100000"/>
              </a:lnSpc>
              <a:spcBef>
                <a:spcPts val="0"/>
              </a:spcBef>
              <a:buNone/>
            </a:pPr>
            <a:r>
              <a:rPr lang="da-DK" sz="2000" dirty="0"/>
              <a:t>Ég sat undir fiskahlaða föður míns,</a:t>
            </a:r>
            <a:endParaRPr lang="is-IS" sz="2000" dirty="0"/>
          </a:p>
          <a:p>
            <a:pPr marL="0" indent="0">
              <a:lnSpc>
                <a:spcPct val="100000"/>
              </a:lnSpc>
              <a:spcBef>
                <a:spcPts val="0"/>
              </a:spcBef>
              <a:buNone/>
            </a:pPr>
            <a:r>
              <a:rPr lang="da-DK" sz="2000" dirty="0"/>
              <a:t>menn komu að mér, </a:t>
            </a:r>
            <a:endParaRPr lang="is-IS" sz="2000" dirty="0"/>
          </a:p>
          <a:p>
            <a:pPr marL="0" indent="0">
              <a:lnSpc>
                <a:spcPct val="100000"/>
              </a:lnSpc>
              <a:spcBef>
                <a:spcPts val="0"/>
              </a:spcBef>
              <a:buNone/>
            </a:pPr>
            <a:r>
              <a:rPr lang="da-DK" sz="2000" dirty="0"/>
              <a:t>ráku staf í hnakka mér,</a:t>
            </a:r>
            <a:endParaRPr lang="is-IS" sz="2000" dirty="0"/>
          </a:p>
          <a:p>
            <a:pPr marL="0" indent="0">
              <a:lnSpc>
                <a:spcPct val="100000"/>
              </a:lnSpc>
              <a:spcBef>
                <a:spcPts val="0"/>
              </a:spcBef>
              <a:buNone/>
            </a:pPr>
            <a:r>
              <a:rPr lang="en-US" sz="2000" dirty="0" err="1"/>
              <a:t>hlaðinn</a:t>
            </a:r>
            <a:r>
              <a:rPr lang="en-US" sz="2000" dirty="0"/>
              <a:t> </a:t>
            </a:r>
            <a:r>
              <a:rPr lang="en-US" sz="2000" dirty="0" err="1"/>
              <a:t>tók</a:t>
            </a:r>
            <a:r>
              <a:rPr lang="en-US" sz="2000" dirty="0"/>
              <a:t> </a:t>
            </a:r>
            <a:r>
              <a:rPr lang="en-US" sz="2000" dirty="0" err="1"/>
              <a:t>að</a:t>
            </a:r>
            <a:r>
              <a:rPr lang="en-US" sz="2000" dirty="0"/>
              <a:t> </a:t>
            </a:r>
            <a:r>
              <a:rPr lang="en-US" sz="2000" dirty="0" err="1"/>
              <a:t>brenna</a:t>
            </a:r>
            <a:r>
              <a:rPr lang="en-US" sz="2000" dirty="0"/>
              <a:t>,</a:t>
            </a:r>
            <a:endParaRPr lang="is-IS" sz="2000" dirty="0"/>
          </a:p>
          <a:p>
            <a:pPr marL="0" indent="0">
              <a:lnSpc>
                <a:spcPct val="100000"/>
              </a:lnSpc>
              <a:spcBef>
                <a:spcPts val="0"/>
              </a:spcBef>
              <a:buNone/>
            </a:pPr>
            <a:r>
              <a:rPr lang="en-US" sz="2000" dirty="0" err="1"/>
              <a:t>ég</a:t>
            </a:r>
            <a:r>
              <a:rPr lang="en-US" sz="2000" dirty="0"/>
              <a:t> </a:t>
            </a:r>
            <a:r>
              <a:rPr lang="en-US" sz="2000" dirty="0" err="1"/>
              <a:t>fékk</a:t>
            </a:r>
            <a:r>
              <a:rPr lang="en-US" sz="2000" dirty="0"/>
              <a:t> </a:t>
            </a:r>
            <a:r>
              <a:rPr lang="en-US" sz="2000" dirty="0" err="1"/>
              <a:t>að</a:t>
            </a:r>
            <a:r>
              <a:rPr lang="en-US" sz="2000" dirty="0"/>
              <a:t> </a:t>
            </a:r>
            <a:r>
              <a:rPr lang="en-US" sz="2000" dirty="0" err="1"/>
              <a:t>renna</a:t>
            </a:r>
            <a:endParaRPr lang="is-IS" sz="2000" dirty="0"/>
          </a:p>
          <a:p>
            <a:pPr marL="0" indent="0">
              <a:lnSpc>
                <a:spcPct val="100000"/>
              </a:lnSpc>
              <a:spcBef>
                <a:spcPts val="0"/>
              </a:spcBef>
              <a:buNone/>
            </a:pPr>
            <a:r>
              <a:rPr lang="en-US" sz="2000" dirty="0" err="1"/>
              <a:t>uppá</a:t>
            </a:r>
            <a:r>
              <a:rPr lang="en-US" sz="2000" dirty="0"/>
              <a:t> </a:t>
            </a:r>
            <a:r>
              <a:rPr lang="en-US" sz="2000" dirty="0" err="1"/>
              <a:t>biskups</a:t>
            </a:r>
            <a:r>
              <a:rPr lang="en-US" sz="2000" dirty="0"/>
              <a:t> land,</a:t>
            </a:r>
            <a:endParaRPr lang="is-IS" sz="2000" dirty="0"/>
          </a:p>
          <a:p>
            <a:pPr marL="0" indent="0">
              <a:lnSpc>
                <a:spcPct val="100000"/>
              </a:lnSpc>
              <a:spcBef>
                <a:spcPts val="0"/>
              </a:spcBef>
              <a:buNone/>
            </a:pPr>
            <a:r>
              <a:rPr lang="en-US" sz="2000" dirty="0" err="1"/>
              <a:t>biskup</a:t>
            </a:r>
            <a:r>
              <a:rPr lang="en-US" sz="2000" dirty="0"/>
              <a:t> </a:t>
            </a:r>
            <a:r>
              <a:rPr lang="en-US" sz="2000" dirty="0" err="1"/>
              <a:t>átti</a:t>
            </a:r>
            <a:r>
              <a:rPr lang="en-US" sz="2000" dirty="0"/>
              <a:t> </a:t>
            </a:r>
            <a:r>
              <a:rPr lang="en-US" sz="2000" dirty="0" err="1"/>
              <a:t>gott</a:t>
            </a:r>
            <a:r>
              <a:rPr lang="en-US" sz="2000" dirty="0"/>
              <a:t> </a:t>
            </a:r>
            <a:r>
              <a:rPr lang="en-US" sz="2000" dirty="0" err="1"/>
              <a:t>bú</a:t>
            </a:r>
            <a:r>
              <a:rPr lang="en-US" sz="2000" dirty="0"/>
              <a:t>,</a:t>
            </a:r>
            <a:endParaRPr lang="is-IS" sz="2000" dirty="0"/>
          </a:p>
          <a:p>
            <a:pPr marL="0" indent="0">
              <a:lnSpc>
                <a:spcPct val="100000"/>
              </a:lnSpc>
              <a:spcBef>
                <a:spcPts val="0"/>
              </a:spcBef>
              <a:buNone/>
            </a:pPr>
            <a:r>
              <a:rPr lang="da-DK" sz="2000" dirty="0"/>
              <a:t>gaf mér uxa og kú,</a:t>
            </a:r>
            <a:endParaRPr lang="is-IS" sz="2000" dirty="0"/>
          </a:p>
          <a:p>
            <a:pPr marL="0" indent="0">
              <a:lnSpc>
                <a:spcPct val="100000"/>
              </a:lnSpc>
              <a:spcBef>
                <a:spcPts val="0"/>
              </a:spcBef>
              <a:buNone/>
            </a:pPr>
            <a:r>
              <a:rPr lang="da-DK" sz="2000" dirty="0"/>
              <a:t>Uxinn tók að vaxa,</a:t>
            </a:r>
            <a:endParaRPr lang="is-IS" sz="2000" dirty="0"/>
          </a:p>
          <a:p>
            <a:pPr marL="0" indent="0">
              <a:lnSpc>
                <a:spcPct val="100000"/>
              </a:lnSpc>
              <a:spcBef>
                <a:spcPts val="0"/>
              </a:spcBef>
              <a:buNone/>
            </a:pPr>
            <a:r>
              <a:rPr lang="da-DK" sz="2000" dirty="0"/>
              <a:t>kýrinn tók að mjólka,</a:t>
            </a:r>
            <a:endParaRPr lang="is-IS" sz="2000" dirty="0"/>
          </a:p>
          <a:p>
            <a:pPr marL="0" indent="0">
              <a:lnSpc>
                <a:spcPct val="100000"/>
              </a:lnSpc>
              <a:spcBef>
                <a:spcPts val="0"/>
              </a:spcBef>
              <a:buNone/>
            </a:pPr>
            <a:r>
              <a:rPr lang="en-US" sz="2000" dirty="0" err="1"/>
              <a:t>Sankti</a:t>
            </a:r>
            <a:r>
              <a:rPr lang="en-US" sz="2000" dirty="0"/>
              <a:t> </a:t>
            </a:r>
            <a:r>
              <a:rPr lang="en-US" sz="2000" dirty="0" err="1"/>
              <a:t>María</a:t>
            </a:r>
            <a:r>
              <a:rPr lang="en-US" sz="2000" dirty="0"/>
              <a:t> </a:t>
            </a:r>
            <a:r>
              <a:rPr lang="en-US" sz="2000" dirty="0" err="1"/>
              <a:t>gaf</a:t>
            </a:r>
            <a:r>
              <a:rPr lang="en-US" sz="2000" dirty="0"/>
              <a:t> </a:t>
            </a:r>
            <a:r>
              <a:rPr lang="en-US" sz="2000" dirty="0" err="1"/>
              <a:t>mér</a:t>
            </a:r>
            <a:r>
              <a:rPr lang="en-US" sz="2000" dirty="0"/>
              <a:t> </a:t>
            </a:r>
            <a:r>
              <a:rPr lang="en-US" sz="2000" dirty="0" err="1"/>
              <a:t>sauð</a:t>
            </a:r>
            <a:r>
              <a:rPr lang="en-US" sz="2000" dirty="0"/>
              <a:t>,</a:t>
            </a:r>
            <a:endParaRPr lang="is-IS" sz="2000" dirty="0"/>
          </a:p>
          <a:p>
            <a:pPr marL="0" indent="0">
              <a:lnSpc>
                <a:spcPct val="100000"/>
              </a:lnSpc>
              <a:spcBef>
                <a:spcPts val="0"/>
              </a:spcBef>
              <a:buNone/>
            </a:pPr>
            <a:r>
              <a:rPr lang="en-US" sz="2000" dirty="0" err="1"/>
              <a:t>það</a:t>
            </a:r>
            <a:r>
              <a:rPr lang="en-US" sz="2000" dirty="0"/>
              <a:t> </a:t>
            </a:r>
            <a:r>
              <a:rPr lang="en-US" sz="2000" dirty="0" err="1"/>
              <a:t>varð</a:t>
            </a:r>
            <a:r>
              <a:rPr lang="en-US" sz="2000" dirty="0"/>
              <a:t> </a:t>
            </a:r>
            <a:r>
              <a:rPr lang="en-US" sz="2000" dirty="0" err="1"/>
              <a:t>mér</a:t>
            </a:r>
            <a:r>
              <a:rPr lang="en-US" sz="2000" dirty="0"/>
              <a:t> </a:t>
            </a:r>
            <a:r>
              <a:rPr lang="en-US" sz="2000" dirty="0" err="1"/>
              <a:t>að</a:t>
            </a:r>
            <a:r>
              <a:rPr lang="en-US" sz="2000" dirty="0"/>
              <a:t> </a:t>
            </a:r>
            <a:r>
              <a:rPr lang="en-US" sz="2000" dirty="0" err="1"/>
              <a:t>miklum</a:t>
            </a:r>
            <a:r>
              <a:rPr lang="en-US" sz="2000" dirty="0"/>
              <a:t> </a:t>
            </a:r>
            <a:r>
              <a:rPr lang="en-US" sz="2000" dirty="0" err="1"/>
              <a:t>auð</a:t>
            </a:r>
            <a:r>
              <a:rPr lang="en-US" sz="2000" dirty="0"/>
              <a:t>,</a:t>
            </a:r>
            <a:endParaRPr lang="is-IS" sz="2000" dirty="0"/>
          </a:p>
          <a:p>
            <a:pPr marL="0" indent="0">
              <a:lnSpc>
                <a:spcPct val="100000"/>
              </a:lnSpc>
              <a:spcBef>
                <a:spcPts val="0"/>
              </a:spcBef>
              <a:buNone/>
            </a:pPr>
            <a:r>
              <a:rPr lang="en-US" sz="2000" dirty="0"/>
              <a:t>etc.</a:t>
            </a:r>
            <a:r>
              <a:rPr lang="is-IS" sz="2000" dirty="0"/>
              <a:t> </a:t>
            </a:r>
          </a:p>
          <a:p>
            <a:pPr marL="0" indent="0">
              <a:lnSpc>
                <a:spcPct val="100000"/>
              </a:lnSpc>
              <a:spcBef>
                <a:spcPts val="0"/>
              </a:spcBef>
              <a:buNone/>
            </a:pPr>
            <a:endParaRPr lang="is-IS" sz="2000" dirty="0"/>
          </a:p>
        </p:txBody>
      </p:sp>
      <p:pic>
        <p:nvPicPr>
          <p:cNvPr id="11" name="Content Placeholder 10">
            <a:extLst>
              <a:ext uri="{FF2B5EF4-FFF2-40B4-BE49-F238E27FC236}">
                <a16:creationId xmlns:a16="http://schemas.microsoft.com/office/drawing/2014/main" id="{0E79CE5B-A0FA-4792-B642-7B00615D68F2}"/>
              </a:ext>
            </a:extLst>
          </p:cNvPr>
          <p:cNvPicPr>
            <a:picLocks noChangeAspect="1"/>
          </p:cNvPicPr>
          <p:nvPr/>
        </p:nvPicPr>
        <p:blipFill>
          <a:blip r:embed="rId3"/>
          <a:stretch>
            <a:fillRect/>
          </a:stretch>
        </p:blipFill>
        <p:spPr>
          <a:xfrm>
            <a:off x="9607463" y="2504073"/>
            <a:ext cx="2492869" cy="2328142"/>
          </a:xfrm>
          <a:prstGeom prst="rect">
            <a:avLst/>
          </a:prstGeom>
        </p:spPr>
      </p:pic>
      <p:pic>
        <p:nvPicPr>
          <p:cNvPr id="8" name="Picture 7">
            <a:extLst>
              <a:ext uri="{FF2B5EF4-FFF2-40B4-BE49-F238E27FC236}">
                <a16:creationId xmlns:a16="http://schemas.microsoft.com/office/drawing/2014/main" id="{FEBDE874-B30A-416A-8E0F-9460CA28497C}"/>
              </a:ext>
            </a:extLst>
          </p:cNvPr>
          <p:cNvPicPr>
            <a:picLocks noChangeAspect="1"/>
          </p:cNvPicPr>
          <p:nvPr/>
        </p:nvPicPr>
        <p:blipFill>
          <a:blip r:embed="rId4"/>
          <a:stretch>
            <a:fillRect/>
          </a:stretch>
        </p:blipFill>
        <p:spPr>
          <a:xfrm>
            <a:off x="6095190" y="73895"/>
            <a:ext cx="2487059" cy="1823183"/>
          </a:xfrm>
          <a:prstGeom prst="rect">
            <a:avLst/>
          </a:prstGeom>
        </p:spPr>
      </p:pic>
    </p:spTree>
    <p:extLst>
      <p:ext uri="{BB962C8B-B14F-4D97-AF65-F5344CB8AC3E}">
        <p14:creationId xmlns:p14="http://schemas.microsoft.com/office/powerpoint/2010/main" val="1376243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6C928-0174-E471-3914-78E3A1364BB9}"/>
              </a:ext>
            </a:extLst>
          </p:cNvPr>
          <p:cNvSpPr>
            <a:spLocks noGrp="1"/>
          </p:cNvSpPr>
          <p:nvPr>
            <p:ph type="title"/>
          </p:nvPr>
        </p:nvSpPr>
        <p:spPr/>
        <p:txBody>
          <a:bodyPr/>
          <a:lstStyle/>
          <a:p>
            <a:r>
              <a:rPr lang="en-US" dirty="0"/>
              <a:t>Identifying variants</a:t>
            </a:r>
          </a:p>
        </p:txBody>
      </p:sp>
      <p:sp>
        <p:nvSpPr>
          <p:cNvPr id="3" name="Content Placeholder 2">
            <a:extLst>
              <a:ext uri="{FF2B5EF4-FFF2-40B4-BE49-F238E27FC236}">
                <a16:creationId xmlns:a16="http://schemas.microsoft.com/office/drawing/2014/main" id="{300ECB97-B185-D0C3-0D10-11EDA79D0132}"/>
              </a:ext>
            </a:extLst>
          </p:cNvPr>
          <p:cNvSpPr>
            <a:spLocks noGrp="1"/>
          </p:cNvSpPr>
          <p:nvPr>
            <p:ph sz="half" idx="1"/>
          </p:nvPr>
        </p:nvSpPr>
        <p:spPr>
          <a:xfrm>
            <a:off x="838200" y="1825624"/>
            <a:ext cx="5181600" cy="4530725"/>
          </a:xfrm>
        </p:spPr>
        <p:txBody>
          <a:bodyPr>
            <a:normAutofit/>
          </a:bodyPr>
          <a:lstStyle/>
          <a:p>
            <a:r>
              <a:rPr lang="en-US" dirty="0"/>
              <a:t>Sub-unit variants: at this stage, at the higher level of PMÞ structure, only major variants of motifs are considered </a:t>
            </a:r>
          </a:p>
          <a:p>
            <a:pPr lvl="1"/>
            <a:r>
              <a:rPr lang="en-US" dirty="0"/>
              <a:t>minor variants (within motifs) will be considered at the next stage of this project: similar analysis of building units at the lower structural level</a:t>
            </a:r>
          </a:p>
          <a:p>
            <a:pPr lvl="1"/>
            <a:r>
              <a:rPr lang="en-US" dirty="0"/>
              <a:t>of particular importance are variants that correlate with different ways to continue the text</a:t>
            </a:r>
          </a:p>
        </p:txBody>
      </p:sp>
      <p:sp>
        <p:nvSpPr>
          <p:cNvPr id="4" name="Content Placeholder 3">
            <a:extLst>
              <a:ext uri="{FF2B5EF4-FFF2-40B4-BE49-F238E27FC236}">
                <a16:creationId xmlns:a16="http://schemas.microsoft.com/office/drawing/2014/main" id="{5B601C4E-37CF-9A0C-BDFC-58160306808E}"/>
              </a:ext>
            </a:extLst>
          </p:cNvPr>
          <p:cNvSpPr>
            <a:spLocks noGrp="1"/>
          </p:cNvSpPr>
          <p:nvPr>
            <p:ph sz="half" idx="2"/>
          </p:nvPr>
        </p:nvSpPr>
        <p:spPr/>
        <p:txBody>
          <a:bodyPr>
            <a:normAutofit/>
          </a:bodyPr>
          <a:lstStyle/>
          <a:p>
            <a:r>
              <a:rPr lang="en-US" dirty="0"/>
              <a:t>Example: </a:t>
            </a:r>
          </a:p>
          <a:p>
            <a:pPr lvl="1"/>
            <a:r>
              <a:rPr lang="en-US" i="1" dirty="0" err="1">
                <a:solidFill>
                  <a:srgbClr val="0070C0"/>
                </a:solidFill>
              </a:rPr>
              <a:t>vw</a:t>
            </a:r>
            <a:r>
              <a:rPr lang="en-US" i="1" dirty="0">
                <a:solidFill>
                  <a:srgbClr val="0070C0"/>
                </a:solidFill>
              </a:rPr>
              <a:t> </a:t>
            </a:r>
            <a:r>
              <a:rPr lang="en-US" dirty="0"/>
              <a:t>in the block </a:t>
            </a:r>
            <a:r>
              <a:rPr lang="en-US" i="1" dirty="0"/>
              <a:t>Sat </a:t>
            </a:r>
            <a:r>
              <a:rPr lang="en-US" i="1" dirty="0" err="1"/>
              <a:t>ég</a:t>
            </a:r>
            <a:r>
              <a:rPr lang="en-US" i="1" dirty="0"/>
              <a:t> </a:t>
            </a:r>
            <a:r>
              <a:rPr lang="en-US" i="1" dirty="0" err="1"/>
              <a:t>undir</a:t>
            </a:r>
            <a:r>
              <a:rPr lang="en-US" i="1" dirty="0"/>
              <a:t> </a:t>
            </a:r>
            <a:r>
              <a:rPr lang="en-US" i="1" dirty="0" err="1"/>
              <a:t>fiski­­hlaða</a:t>
            </a:r>
            <a:r>
              <a:rPr lang="en-US" dirty="0"/>
              <a:t> correlates with</a:t>
            </a:r>
            <a:r>
              <a:rPr lang="en-US" dirty="0">
                <a:solidFill>
                  <a:srgbClr val="0070C0"/>
                </a:solidFill>
              </a:rPr>
              <a:t> </a:t>
            </a:r>
            <a:r>
              <a:rPr lang="en-US" i="1" dirty="0">
                <a:solidFill>
                  <a:srgbClr val="0070C0"/>
                </a:solidFill>
              </a:rPr>
              <a:t>Kona </a:t>
            </a:r>
            <a:r>
              <a:rPr lang="en-US" i="1" dirty="0" err="1">
                <a:solidFill>
                  <a:srgbClr val="0070C0"/>
                </a:solidFill>
              </a:rPr>
              <a:t>mín</a:t>
            </a:r>
            <a:r>
              <a:rPr lang="en-US" i="1" dirty="0">
                <a:solidFill>
                  <a:srgbClr val="0070C0"/>
                </a:solidFill>
              </a:rPr>
              <a:t> í </a:t>
            </a:r>
            <a:r>
              <a:rPr lang="en-US" i="1" dirty="0" err="1">
                <a:solidFill>
                  <a:srgbClr val="0070C0"/>
                </a:solidFill>
              </a:rPr>
              <a:t>kofanum</a:t>
            </a:r>
            <a:r>
              <a:rPr lang="en-US" dirty="0"/>
              <a:t> ‘My wife in the hut’ as next block in the block sequence</a:t>
            </a:r>
          </a:p>
          <a:p>
            <a:pPr lvl="1"/>
            <a:r>
              <a:rPr lang="en-US" i="1" dirty="0" err="1">
                <a:solidFill>
                  <a:srgbClr val="0070C0"/>
                </a:solidFill>
              </a:rPr>
              <a:t>vx</a:t>
            </a:r>
            <a:r>
              <a:rPr lang="en-US" dirty="0"/>
              <a:t> in </a:t>
            </a:r>
            <a:r>
              <a:rPr lang="en-US" i="1" dirty="0"/>
              <a:t>Sat </a:t>
            </a:r>
            <a:r>
              <a:rPr lang="en-US" i="1" dirty="0" err="1"/>
              <a:t>ég</a:t>
            </a:r>
            <a:r>
              <a:rPr lang="en-US" i="1" dirty="0"/>
              <a:t> </a:t>
            </a:r>
            <a:r>
              <a:rPr lang="en-US" i="1" dirty="0" err="1"/>
              <a:t>undir</a:t>
            </a:r>
            <a:r>
              <a:rPr lang="en-US" i="1" dirty="0"/>
              <a:t> </a:t>
            </a:r>
            <a:r>
              <a:rPr lang="en-US" i="1" dirty="0" err="1"/>
              <a:t>fiski­­hlaða</a:t>
            </a:r>
            <a:r>
              <a:rPr lang="en-US" dirty="0"/>
              <a:t> correlates with </a:t>
            </a:r>
            <a:r>
              <a:rPr lang="en-US" i="1" dirty="0">
                <a:solidFill>
                  <a:srgbClr val="0070C0"/>
                </a:solidFill>
              </a:rPr>
              <a:t>Sofa, sofa </a:t>
            </a:r>
            <a:r>
              <a:rPr lang="en-US" i="1" dirty="0" err="1">
                <a:solidFill>
                  <a:srgbClr val="0070C0"/>
                </a:solidFill>
              </a:rPr>
              <a:t>hjónakornin</a:t>
            </a:r>
            <a:r>
              <a:rPr lang="en-US" i="1" dirty="0">
                <a:solidFill>
                  <a:srgbClr val="0070C0"/>
                </a:solidFill>
              </a:rPr>
              <a:t> </a:t>
            </a:r>
            <a:r>
              <a:rPr lang="en-US" i="1" dirty="0" err="1">
                <a:solidFill>
                  <a:srgbClr val="0070C0"/>
                </a:solidFill>
              </a:rPr>
              <a:t>bæði</a:t>
            </a:r>
            <a:r>
              <a:rPr lang="en-US" dirty="0">
                <a:solidFill>
                  <a:srgbClr val="0070C0"/>
                </a:solidFill>
              </a:rPr>
              <a:t> </a:t>
            </a:r>
            <a:r>
              <a:rPr lang="en-US" dirty="0"/>
              <a:t>‘&lt;They&gt; sleep, sleep both husband and wife’</a:t>
            </a:r>
          </a:p>
          <a:p>
            <a:pPr marL="914400" lvl="2" indent="0">
              <a:spcBef>
                <a:spcPts val="1200"/>
              </a:spcBef>
              <a:buNone/>
            </a:pPr>
            <a:r>
              <a:rPr lang="en-US" i="1" dirty="0">
                <a:solidFill>
                  <a:srgbClr val="0070C0"/>
                </a:solidFill>
              </a:rPr>
              <a:t>v</a:t>
            </a:r>
            <a:r>
              <a:rPr lang="en-US" dirty="0"/>
              <a:t> = ‘Saint Mary gave me &lt;a&gt; ram’</a:t>
            </a:r>
            <a:br>
              <a:rPr lang="en-US" dirty="0"/>
            </a:br>
            <a:r>
              <a:rPr lang="en-US" i="1" dirty="0">
                <a:solidFill>
                  <a:srgbClr val="0070C0"/>
                </a:solidFill>
              </a:rPr>
              <a:t>w </a:t>
            </a:r>
            <a:r>
              <a:rPr lang="en-US" dirty="0"/>
              <a:t>= ‘then she lay stone-dead’ [sic]</a:t>
            </a:r>
            <a:br>
              <a:rPr lang="en-US" dirty="0"/>
            </a:br>
            <a:r>
              <a:rPr lang="en-US" dirty="0">
                <a:solidFill>
                  <a:srgbClr val="0070C0"/>
                </a:solidFill>
              </a:rPr>
              <a:t>x </a:t>
            </a:r>
            <a:r>
              <a:rPr lang="en-US" dirty="0"/>
              <a:t>= ‘it became great wealth for me’</a:t>
            </a:r>
          </a:p>
        </p:txBody>
      </p:sp>
      <p:sp>
        <p:nvSpPr>
          <p:cNvPr id="5" name="Date Placeholder 4">
            <a:extLst>
              <a:ext uri="{FF2B5EF4-FFF2-40B4-BE49-F238E27FC236}">
                <a16:creationId xmlns:a16="http://schemas.microsoft.com/office/drawing/2014/main" id="{167AED4B-40B9-4542-DC1A-C7346622441B}"/>
              </a:ext>
            </a:extLst>
          </p:cNvPr>
          <p:cNvSpPr>
            <a:spLocks noGrp="1"/>
          </p:cNvSpPr>
          <p:nvPr>
            <p:ph type="dt" sz="half" idx="10"/>
          </p:nvPr>
        </p:nvSpPr>
        <p:spPr/>
        <p:txBody>
          <a:bodyPr/>
          <a:lstStyle/>
          <a:p>
            <a:r>
              <a:rPr lang="en-US"/>
              <a:t>Tartu, 6 July 2022: Plotting Poetry 5</a:t>
            </a:r>
            <a:endParaRPr lang="is-IS"/>
          </a:p>
        </p:txBody>
      </p:sp>
      <p:sp>
        <p:nvSpPr>
          <p:cNvPr id="6" name="Footer Placeholder 5">
            <a:extLst>
              <a:ext uri="{FF2B5EF4-FFF2-40B4-BE49-F238E27FC236}">
                <a16:creationId xmlns:a16="http://schemas.microsoft.com/office/drawing/2014/main" id="{59AA0A0B-F6EC-9FEC-5AD9-3B937E934066}"/>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7" name="Slide Number Placeholder 6">
            <a:extLst>
              <a:ext uri="{FF2B5EF4-FFF2-40B4-BE49-F238E27FC236}">
                <a16:creationId xmlns:a16="http://schemas.microsoft.com/office/drawing/2014/main" id="{B574B295-30DA-5825-F1D9-F029956F15E3}"/>
              </a:ext>
            </a:extLst>
          </p:cNvPr>
          <p:cNvSpPr>
            <a:spLocks noGrp="1"/>
          </p:cNvSpPr>
          <p:nvPr>
            <p:ph type="sldNum" sz="quarter" idx="12"/>
          </p:nvPr>
        </p:nvSpPr>
        <p:spPr/>
        <p:txBody>
          <a:bodyPr/>
          <a:lstStyle/>
          <a:p>
            <a:fld id="{87EB15CC-FCA9-4732-9BF7-5AEC33EFD6E9}" type="slidenum">
              <a:rPr lang="is-IS" smtClean="0"/>
              <a:t>13</a:t>
            </a:fld>
            <a:endParaRPr lang="is-IS"/>
          </a:p>
        </p:txBody>
      </p:sp>
      <p:pic>
        <p:nvPicPr>
          <p:cNvPr id="12" name="Picture 11">
            <a:extLst>
              <a:ext uri="{FF2B5EF4-FFF2-40B4-BE49-F238E27FC236}">
                <a16:creationId xmlns:a16="http://schemas.microsoft.com/office/drawing/2014/main" id="{378CD630-77DC-5808-FB0D-D326D6F72530}"/>
              </a:ext>
            </a:extLst>
          </p:cNvPr>
          <p:cNvPicPr>
            <a:picLocks noChangeAspect="1"/>
          </p:cNvPicPr>
          <p:nvPr/>
        </p:nvPicPr>
        <p:blipFill>
          <a:blip r:embed="rId3"/>
          <a:stretch>
            <a:fillRect/>
          </a:stretch>
        </p:blipFill>
        <p:spPr>
          <a:xfrm>
            <a:off x="7500934" y="856496"/>
            <a:ext cx="3038996" cy="969129"/>
          </a:xfrm>
          <a:prstGeom prst="rect">
            <a:avLst/>
          </a:prstGeom>
        </p:spPr>
      </p:pic>
    </p:spTree>
    <p:extLst>
      <p:ext uri="{BB962C8B-B14F-4D97-AF65-F5344CB8AC3E}">
        <p14:creationId xmlns:p14="http://schemas.microsoft.com/office/powerpoint/2010/main" val="3711509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E6C52D4-8B09-6147-9002-B8DD341FEFFB}"/>
              </a:ext>
            </a:extLst>
          </p:cNvPr>
          <p:cNvSpPr>
            <a:spLocks noGrp="1"/>
          </p:cNvSpPr>
          <p:nvPr>
            <p:ph type="title"/>
          </p:nvPr>
        </p:nvSpPr>
        <p:spPr>
          <a:xfrm>
            <a:off x="838200" y="315698"/>
            <a:ext cx="10515600" cy="1325563"/>
          </a:xfrm>
        </p:spPr>
        <p:txBody>
          <a:bodyPr/>
          <a:lstStyle/>
          <a:p>
            <a:r>
              <a:rPr lang="en-US" i="1" dirty="0" err="1">
                <a:solidFill>
                  <a:srgbClr val="0070C0"/>
                </a:solidFill>
              </a:rPr>
              <a:t>vx</a:t>
            </a:r>
            <a:r>
              <a:rPr lang="en-US" dirty="0"/>
              <a:t>, </a:t>
            </a:r>
            <a:r>
              <a:rPr lang="en-US" i="1" dirty="0" err="1">
                <a:solidFill>
                  <a:srgbClr val="0070C0"/>
                </a:solidFill>
              </a:rPr>
              <a:t>vw</a:t>
            </a:r>
            <a:r>
              <a:rPr lang="en-US" dirty="0"/>
              <a:t> and subsequent blocks</a:t>
            </a:r>
          </a:p>
        </p:txBody>
      </p:sp>
      <p:sp>
        <p:nvSpPr>
          <p:cNvPr id="5" name="Date Placeholder 4">
            <a:extLst>
              <a:ext uri="{FF2B5EF4-FFF2-40B4-BE49-F238E27FC236}">
                <a16:creationId xmlns:a16="http://schemas.microsoft.com/office/drawing/2014/main" id="{DEFE977A-350F-B265-C285-784FCF18D9DC}"/>
              </a:ext>
            </a:extLst>
          </p:cNvPr>
          <p:cNvSpPr>
            <a:spLocks noGrp="1"/>
          </p:cNvSpPr>
          <p:nvPr>
            <p:ph type="dt" sz="half" idx="10"/>
          </p:nvPr>
        </p:nvSpPr>
        <p:spPr/>
        <p:txBody>
          <a:bodyPr/>
          <a:lstStyle/>
          <a:p>
            <a:r>
              <a:rPr lang="en-US"/>
              <a:t>Tartu, 6 July 2022: Plotting Poetry 5</a:t>
            </a:r>
            <a:endParaRPr lang="is-IS"/>
          </a:p>
        </p:txBody>
      </p:sp>
      <p:sp>
        <p:nvSpPr>
          <p:cNvPr id="6" name="Footer Placeholder 5">
            <a:extLst>
              <a:ext uri="{FF2B5EF4-FFF2-40B4-BE49-F238E27FC236}">
                <a16:creationId xmlns:a16="http://schemas.microsoft.com/office/drawing/2014/main" id="{19A015AB-EFF6-FFE1-E17B-13D390D25C1C}"/>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7" name="Slide Number Placeholder 6">
            <a:extLst>
              <a:ext uri="{FF2B5EF4-FFF2-40B4-BE49-F238E27FC236}">
                <a16:creationId xmlns:a16="http://schemas.microsoft.com/office/drawing/2014/main" id="{0841E2CD-96F0-48CA-FA37-8D2A29BD3B93}"/>
              </a:ext>
            </a:extLst>
          </p:cNvPr>
          <p:cNvSpPr>
            <a:spLocks noGrp="1"/>
          </p:cNvSpPr>
          <p:nvPr>
            <p:ph type="sldNum" sz="quarter" idx="12"/>
          </p:nvPr>
        </p:nvSpPr>
        <p:spPr/>
        <p:txBody>
          <a:bodyPr/>
          <a:lstStyle/>
          <a:p>
            <a:fld id="{87EB15CC-FCA9-4732-9BF7-5AEC33EFD6E9}" type="slidenum">
              <a:rPr lang="is-IS" smtClean="0"/>
              <a:t>14</a:t>
            </a:fld>
            <a:endParaRPr lang="is-IS"/>
          </a:p>
        </p:txBody>
      </p:sp>
      <p:sp>
        <p:nvSpPr>
          <p:cNvPr id="13" name="Content Placeholder 12">
            <a:extLst>
              <a:ext uri="{FF2B5EF4-FFF2-40B4-BE49-F238E27FC236}">
                <a16:creationId xmlns:a16="http://schemas.microsoft.com/office/drawing/2014/main" id="{E6744C14-4A9D-0E69-36FE-C3B0BC0F06E6}"/>
              </a:ext>
            </a:extLst>
          </p:cNvPr>
          <p:cNvSpPr>
            <a:spLocks noGrp="1"/>
          </p:cNvSpPr>
          <p:nvPr>
            <p:ph idx="1"/>
          </p:nvPr>
        </p:nvSpPr>
        <p:spPr>
          <a:xfrm>
            <a:off x="838200" y="1641262"/>
            <a:ext cx="10515600" cy="4715088"/>
          </a:xfrm>
        </p:spPr>
        <p:txBody>
          <a:bodyPr>
            <a:normAutofit fontScale="92500" lnSpcReduction="1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lnSpc>
                <a:spcPct val="100000"/>
              </a:lnSpc>
              <a:buNone/>
            </a:pPr>
            <a:r>
              <a:rPr lang="en-US" sz="2200" dirty="0"/>
              <a:t>(Paradoxically, virtually nothing in the </a:t>
            </a:r>
            <a:r>
              <a:rPr lang="en-US" sz="2200" i="1" dirty="0"/>
              <a:t>meaning</a:t>
            </a:r>
            <a:r>
              <a:rPr lang="en-US" sz="2200" dirty="0"/>
              <a:t> of the subsequent blocks correlates with the Virgin Mary giving a ram (</a:t>
            </a:r>
            <a:r>
              <a:rPr lang="en-US" sz="2200" i="1" dirty="0">
                <a:solidFill>
                  <a:srgbClr val="0070C0"/>
                </a:solidFill>
              </a:rPr>
              <a:t>v</a:t>
            </a:r>
            <a:r>
              <a:rPr lang="en-US" sz="2200" dirty="0"/>
              <a:t>) and then falling dead (</a:t>
            </a:r>
            <a:r>
              <a:rPr lang="en-US" sz="2200" i="1" dirty="0">
                <a:solidFill>
                  <a:srgbClr val="0070C0"/>
                </a:solidFill>
              </a:rPr>
              <a:t>w</a:t>
            </a:r>
            <a:r>
              <a:rPr lang="en-US" sz="2200" dirty="0"/>
              <a:t>), or with the ram becoming great wealth (</a:t>
            </a:r>
            <a:r>
              <a:rPr lang="en-US" sz="2200" i="1" dirty="0">
                <a:solidFill>
                  <a:srgbClr val="0070C0"/>
                </a:solidFill>
              </a:rPr>
              <a:t>x</a:t>
            </a:r>
            <a:r>
              <a:rPr lang="en-US" sz="2200" dirty="0"/>
              <a:t>). This correlation with the subsequent blocks seems to be exclusively a matter of structure.)</a:t>
            </a:r>
          </a:p>
          <a:p>
            <a:endParaRPr lang="en-US" dirty="0"/>
          </a:p>
        </p:txBody>
      </p:sp>
      <p:grpSp>
        <p:nvGrpSpPr>
          <p:cNvPr id="30" name="Group 29">
            <a:extLst>
              <a:ext uri="{FF2B5EF4-FFF2-40B4-BE49-F238E27FC236}">
                <a16:creationId xmlns:a16="http://schemas.microsoft.com/office/drawing/2014/main" id="{0C4CCCB2-8453-1D80-087A-0185849B064B}"/>
              </a:ext>
            </a:extLst>
          </p:cNvPr>
          <p:cNvGrpSpPr/>
          <p:nvPr/>
        </p:nvGrpSpPr>
        <p:grpSpPr>
          <a:xfrm>
            <a:off x="1156855" y="1876252"/>
            <a:ext cx="9856640" cy="3078808"/>
            <a:chOff x="1156855" y="2712767"/>
            <a:chExt cx="9856640" cy="2584634"/>
          </a:xfrm>
        </p:grpSpPr>
        <p:sp>
          <p:nvSpPr>
            <p:cNvPr id="2" name="Rectangle: Rounded Corners 1">
              <a:extLst>
                <a:ext uri="{FF2B5EF4-FFF2-40B4-BE49-F238E27FC236}">
                  <a16:creationId xmlns:a16="http://schemas.microsoft.com/office/drawing/2014/main" id="{D96A9618-DAC1-D315-AE0C-D85084F08954}"/>
                </a:ext>
              </a:extLst>
            </p:cNvPr>
            <p:cNvSpPr/>
            <p:nvPr/>
          </p:nvSpPr>
          <p:spPr>
            <a:xfrm>
              <a:off x="1156855" y="2714425"/>
              <a:ext cx="4653394" cy="2582976"/>
            </a:xfrm>
            <a:prstGeom prst="roundRect">
              <a:avLst>
                <a:gd name="adj" fmla="val 10306"/>
              </a:avLst>
            </a:prstGeom>
          </p:spPr>
          <p:style>
            <a:lnRef idx="1">
              <a:schemeClr val="accent6"/>
            </a:lnRef>
            <a:fillRef idx="2">
              <a:schemeClr val="accent6"/>
            </a:fillRef>
            <a:effectRef idx="1">
              <a:schemeClr val="accent6"/>
            </a:effectRef>
            <a:fontRef idx="minor">
              <a:schemeClr val="dk1"/>
            </a:fontRef>
          </p:style>
          <p:txBody>
            <a:bodyPr vert="vert270" rtlCol="0" anchor="t"/>
            <a:lstStyle/>
            <a:p>
              <a:pPr algn="ctr"/>
              <a:r>
                <a:rPr lang="en-US" sz="2000" dirty="0"/>
                <a:t>SAT ÉG UNDIR FISKIHLAÐA</a:t>
              </a:r>
            </a:p>
            <a:p>
              <a:pPr algn="ctr"/>
              <a:r>
                <a:rPr lang="en-US" dirty="0"/>
                <a:t>“I sat under my father’s fish stack”</a:t>
              </a:r>
            </a:p>
          </p:txBody>
        </p:sp>
        <p:sp>
          <p:nvSpPr>
            <p:cNvPr id="3" name="Rectangle 2">
              <a:extLst>
                <a:ext uri="{FF2B5EF4-FFF2-40B4-BE49-F238E27FC236}">
                  <a16:creationId xmlns:a16="http://schemas.microsoft.com/office/drawing/2014/main" id="{812C91CB-CA7E-C3C0-0CEE-83C329EAC25C}"/>
                </a:ext>
              </a:extLst>
            </p:cNvPr>
            <p:cNvSpPr/>
            <p:nvPr/>
          </p:nvSpPr>
          <p:spPr>
            <a:xfrm>
              <a:off x="2489884" y="2831734"/>
              <a:ext cx="3086100" cy="107616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i="1" dirty="0" err="1">
                  <a:solidFill>
                    <a:srgbClr val="0070C0"/>
                  </a:solidFill>
                </a:rPr>
                <a:t>vx</a:t>
              </a:r>
              <a:r>
                <a:rPr lang="en-US" dirty="0"/>
                <a:t>: </a:t>
              </a:r>
              <a:r>
                <a:rPr lang="en-US" dirty="0" err="1"/>
                <a:t>Sankti</a:t>
              </a:r>
              <a:r>
                <a:rPr lang="en-US" dirty="0"/>
                <a:t> María </a:t>
              </a:r>
              <a:r>
                <a:rPr lang="en-US" dirty="0" err="1"/>
                <a:t>gaf</a:t>
              </a:r>
              <a:r>
                <a:rPr lang="en-US" dirty="0"/>
                <a:t> </a:t>
              </a:r>
              <a:r>
                <a:rPr lang="en-US" dirty="0" err="1"/>
                <a:t>mér</a:t>
              </a:r>
              <a:r>
                <a:rPr lang="en-US" dirty="0"/>
                <a:t> </a:t>
              </a:r>
              <a:r>
                <a:rPr lang="en-US" dirty="0" err="1"/>
                <a:t>sauð</a:t>
              </a:r>
              <a:r>
                <a:rPr lang="en-US" dirty="0"/>
                <a:t>, </a:t>
              </a:r>
              <a:r>
                <a:rPr lang="en-US" dirty="0" err="1"/>
                <a:t>hann</a:t>
              </a:r>
              <a:r>
                <a:rPr lang="en-US" dirty="0"/>
                <a:t> </a:t>
              </a:r>
              <a:r>
                <a:rPr lang="en-US" dirty="0" err="1"/>
                <a:t>varð</a:t>
              </a:r>
              <a:r>
                <a:rPr lang="en-US" dirty="0"/>
                <a:t> </a:t>
              </a:r>
              <a:r>
                <a:rPr lang="en-US" dirty="0" err="1"/>
                <a:t>mér</a:t>
              </a:r>
              <a:r>
                <a:rPr lang="en-US" dirty="0"/>
                <a:t> </a:t>
              </a:r>
              <a:r>
                <a:rPr lang="en-US" dirty="0" err="1"/>
                <a:t>að</a:t>
              </a:r>
              <a:r>
                <a:rPr lang="en-US" dirty="0"/>
                <a:t> </a:t>
              </a:r>
              <a:r>
                <a:rPr lang="en-US" dirty="0" err="1"/>
                <a:t>miklum</a:t>
              </a:r>
              <a:r>
                <a:rPr lang="en-US" dirty="0"/>
                <a:t> </a:t>
              </a:r>
              <a:r>
                <a:rPr lang="en-US" dirty="0" err="1"/>
                <a:t>auð</a:t>
              </a:r>
              <a:endParaRPr lang="en-US" dirty="0"/>
            </a:p>
            <a:p>
              <a:pPr algn="ctr"/>
              <a:r>
                <a:rPr lang="en-US" dirty="0"/>
                <a:t>‘Saint Mary gave me &lt;a&gt; ram,</a:t>
              </a:r>
            </a:p>
            <a:p>
              <a:pPr algn="ctr"/>
              <a:r>
                <a:rPr lang="en-US" dirty="0"/>
                <a:t>it became great wealth for me’</a:t>
              </a:r>
            </a:p>
          </p:txBody>
        </p:sp>
        <p:sp>
          <p:nvSpPr>
            <p:cNvPr id="9" name="Rectangle 8">
              <a:extLst>
                <a:ext uri="{FF2B5EF4-FFF2-40B4-BE49-F238E27FC236}">
                  <a16:creationId xmlns:a16="http://schemas.microsoft.com/office/drawing/2014/main" id="{DD6B8F53-8683-880E-EA78-4A4558285DA7}"/>
                </a:ext>
              </a:extLst>
            </p:cNvPr>
            <p:cNvSpPr/>
            <p:nvPr/>
          </p:nvSpPr>
          <p:spPr>
            <a:xfrm>
              <a:off x="2489884" y="4121232"/>
              <a:ext cx="3086100" cy="107616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i="1" dirty="0" err="1">
                  <a:solidFill>
                    <a:srgbClr val="0070C0"/>
                  </a:solidFill>
                </a:rPr>
                <a:t>vw</a:t>
              </a:r>
              <a:r>
                <a:rPr lang="en-US" dirty="0"/>
                <a:t>: </a:t>
              </a:r>
              <a:r>
                <a:rPr lang="en-US" dirty="0" err="1"/>
                <a:t>Sankti</a:t>
              </a:r>
              <a:r>
                <a:rPr lang="en-US" dirty="0"/>
                <a:t> María </a:t>
              </a:r>
              <a:r>
                <a:rPr lang="en-US" dirty="0" err="1"/>
                <a:t>gaf</a:t>
              </a:r>
              <a:r>
                <a:rPr lang="en-US" dirty="0"/>
                <a:t> </a:t>
              </a:r>
              <a:r>
                <a:rPr lang="en-US" dirty="0" err="1"/>
                <a:t>mér</a:t>
              </a:r>
              <a:r>
                <a:rPr lang="en-US" dirty="0"/>
                <a:t> </a:t>
              </a:r>
              <a:r>
                <a:rPr lang="en-US" dirty="0" err="1"/>
                <a:t>sauð</a:t>
              </a:r>
              <a:r>
                <a:rPr lang="en-US" dirty="0"/>
                <a:t>, </a:t>
              </a:r>
              <a:r>
                <a:rPr lang="en-US" dirty="0" err="1"/>
                <a:t>síðan</a:t>
              </a:r>
              <a:r>
                <a:rPr lang="en-US" dirty="0"/>
                <a:t> </a:t>
              </a:r>
              <a:r>
                <a:rPr lang="en-US" dirty="0" err="1"/>
                <a:t>lá</a:t>
              </a:r>
              <a:r>
                <a:rPr lang="en-US" dirty="0"/>
                <a:t> </a:t>
              </a:r>
              <a:r>
                <a:rPr lang="en-US" dirty="0" err="1"/>
                <a:t>hún</a:t>
              </a:r>
              <a:r>
                <a:rPr lang="en-US" dirty="0"/>
                <a:t> </a:t>
              </a:r>
              <a:r>
                <a:rPr lang="en-US" dirty="0" err="1"/>
                <a:t>steindauð</a:t>
              </a:r>
              <a:endParaRPr lang="en-US" dirty="0"/>
            </a:p>
            <a:p>
              <a:pPr algn="ctr"/>
              <a:r>
                <a:rPr lang="en-US" dirty="0"/>
                <a:t>‘Saint Mary gave me &lt;a&gt; ram,</a:t>
              </a:r>
            </a:p>
            <a:p>
              <a:pPr algn="ctr"/>
              <a:r>
                <a:rPr lang="en-US" dirty="0"/>
                <a:t>then she lay stone-dead’ [sic]</a:t>
              </a:r>
            </a:p>
          </p:txBody>
        </p:sp>
        <p:sp>
          <p:nvSpPr>
            <p:cNvPr id="25" name="Rectangle: Rounded Corners 24">
              <a:extLst>
                <a:ext uri="{FF2B5EF4-FFF2-40B4-BE49-F238E27FC236}">
                  <a16:creationId xmlns:a16="http://schemas.microsoft.com/office/drawing/2014/main" id="{001DE3AC-4E2F-C20D-95CC-8E58F18B0B05}"/>
                </a:ext>
              </a:extLst>
            </p:cNvPr>
            <p:cNvSpPr/>
            <p:nvPr/>
          </p:nvSpPr>
          <p:spPr>
            <a:xfrm>
              <a:off x="6360103" y="2712767"/>
              <a:ext cx="4653392" cy="95596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dirty="0"/>
                <a:t>SOFA, SOFA HJÓNAKORNIN BÆÐI</a:t>
              </a:r>
            </a:p>
            <a:p>
              <a:pPr algn="ctr"/>
              <a:r>
                <a:rPr lang="en-US" sz="1600" dirty="0"/>
                <a:t>‘</a:t>
              </a:r>
              <a:r>
                <a:rPr lang="en-US" dirty="0"/>
                <a:t>‘&lt;They&gt; sleep, sleep both husband and wife’’</a:t>
              </a:r>
            </a:p>
          </p:txBody>
        </p:sp>
        <p:sp>
          <p:nvSpPr>
            <p:cNvPr id="26" name="Rectangle: Rounded Corners 25">
              <a:extLst>
                <a:ext uri="{FF2B5EF4-FFF2-40B4-BE49-F238E27FC236}">
                  <a16:creationId xmlns:a16="http://schemas.microsoft.com/office/drawing/2014/main" id="{0A498B2C-A951-DAFA-018F-BB78FB4562B4}"/>
                </a:ext>
              </a:extLst>
            </p:cNvPr>
            <p:cNvSpPr/>
            <p:nvPr/>
          </p:nvSpPr>
          <p:spPr>
            <a:xfrm>
              <a:off x="6360104" y="4341437"/>
              <a:ext cx="4653391" cy="95596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dirty="0"/>
                <a:t>KONA MÍN Í KOFANUM</a:t>
              </a:r>
            </a:p>
            <a:p>
              <a:pPr algn="ctr"/>
              <a:r>
                <a:rPr lang="en-US" dirty="0"/>
                <a:t>‘My wife in the hut’</a:t>
              </a:r>
            </a:p>
          </p:txBody>
        </p:sp>
      </p:grpSp>
      <p:cxnSp>
        <p:nvCxnSpPr>
          <p:cNvPr id="12" name="Connector: Elbow 11">
            <a:extLst>
              <a:ext uri="{FF2B5EF4-FFF2-40B4-BE49-F238E27FC236}">
                <a16:creationId xmlns:a16="http://schemas.microsoft.com/office/drawing/2014/main" id="{038A09FF-ECD9-B68D-4669-125E1144C757}"/>
              </a:ext>
            </a:extLst>
          </p:cNvPr>
          <p:cNvCxnSpPr>
            <a:cxnSpLocks/>
            <a:stCxn id="3" idx="3"/>
            <a:endCxn id="25" idx="1"/>
          </p:cNvCxnSpPr>
          <p:nvPr/>
        </p:nvCxnSpPr>
        <p:spPr>
          <a:xfrm flipV="1">
            <a:off x="5575984" y="2445623"/>
            <a:ext cx="784119" cy="213302"/>
          </a:xfrm>
          <a:prstGeom prst="bentConnector3">
            <a:avLst/>
          </a:prstGeom>
          <a:ln w="28575">
            <a:prstDash val="lgDash"/>
            <a:tailEnd type="triangle"/>
          </a:ln>
        </p:spPr>
        <p:style>
          <a:lnRef idx="1">
            <a:schemeClr val="accent6"/>
          </a:lnRef>
          <a:fillRef idx="0">
            <a:schemeClr val="accent6"/>
          </a:fillRef>
          <a:effectRef idx="0">
            <a:schemeClr val="accent6"/>
          </a:effectRef>
          <a:fontRef idx="minor">
            <a:schemeClr val="tx1"/>
          </a:fontRef>
        </p:style>
      </p:cxnSp>
      <p:cxnSp>
        <p:nvCxnSpPr>
          <p:cNvPr id="15" name="Connector: Elbow 14">
            <a:extLst>
              <a:ext uri="{FF2B5EF4-FFF2-40B4-BE49-F238E27FC236}">
                <a16:creationId xmlns:a16="http://schemas.microsoft.com/office/drawing/2014/main" id="{F34D8443-C1FB-7F73-D364-D0688C4E19A0}"/>
              </a:ext>
            </a:extLst>
          </p:cNvPr>
          <p:cNvCxnSpPr>
            <a:cxnSpLocks/>
            <a:stCxn id="9" idx="3"/>
            <a:endCxn id="26" idx="1"/>
          </p:cNvCxnSpPr>
          <p:nvPr/>
        </p:nvCxnSpPr>
        <p:spPr>
          <a:xfrm>
            <a:off x="5575984" y="4194971"/>
            <a:ext cx="784120" cy="190719"/>
          </a:xfrm>
          <a:prstGeom prst="bentConnector3">
            <a:avLst/>
          </a:prstGeom>
          <a:ln w="28575">
            <a:prstDash val="lgDash"/>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658057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nector: Elbow 8">
            <a:extLst>
              <a:ext uri="{FF2B5EF4-FFF2-40B4-BE49-F238E27FC236}">
                <a16:creationId xmlns:a16="http://schemas.microsoft.com/office/drawing/2014/main" id="{75996455-92CE-8E80-B2A4-205B03AF76E5}"/>
              </a:ext>
            </a:extLst>
          </p:cNvPr>
          <p:cNvCxnSpPr>
            <a:stCxn id="4" idx="0"/>
            <a:endCxn id="7" idx="0"/>
          </p:cNvCxnSpPr>
          <p:nvPr/>
        </p:nvCxnSpPr>
        <p:spPr>
          <a:xfrm>
            <a:off x="1856316" y="476546"/>
            <a:ext cx="591374" cy="14412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BC17DAC6-11C0-AACE-BEC2-FC61E879019B}"/>
              </a:ext>
            </a:extLst>
          </p:cNvPr>
          <p:cNvCxnSpPr>
            <a:cxnSpLocks/>
            <a:stCxn id="7" idx="2"/>
            <a:endCxn id="10" idx="1"/>
          </p:cNvCxnSpPr>
          <p:nvPr/>
        </p:nvCxnSpPr>
        <p:spPr>
          <a:xfrm rot="16200000" flipH="1">
            <a:off x="2698184" y="797557"/>
            <a:ext cx="130146" cy="631134"/>
          </a:xfrm>
          <a:prstGeom prst="bentConnector2">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39" name="Straight Arrow Connector 38">
            <a:extLst>
              <a:ext uri="{FF2B5EF4-FFF2-40B4-BE49-F238E27FC236}">
                <a16:creationId xmlns:a16="http://schemas.microsoft.com/office/drawing/2014/main" id="{18ABBEF7-4DD3-8828-ABAE-6ED131672AD0}"/>
              </a:ext>
            </a:extLst>
          </p:cNvPr>
          <p:cNvCxnSpPr>
            <a:cxnSpLocks/>
            <a:stCxn id="10" idx="2"/>
            <a:endCxn id="6" idx="0"/>
          </p:cNvCxnSpPr>
          <p:nvPr/>
        </p:nvCxnSpPr>
        <p:spPr>
          <a:xfrm>
            <a:off x="3635415" y="1487250"/>
            <a:ext cx="30890" cy="2000309"/>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52" name="Connector: Elbow 51">
            <a:extLst>
              <a:ext uri="{FF2B5EF4-FFF2-40B4-BE49-F238E27FC236}">
                <a16:creationId xmlns:a16="http://schemas.microsoft.com/office/drawing/2014/main" id="{232C7002-71D3-35A0-8CF0-B32E70FC6400}"/>
              </a:ext>
            </a:extLst>
          </p:cNvPr>
          <p:cNvCxnSpPr>
            <a:cxnSpLocks/>
          </p:cNvCxnSpPr>
          <p:nvPr/>
        </p:nvCxnSpPr>
        <p:spPr>
          <a:xfrm rot="5400000">
            <a:off x="2793585" y="968839"/>
            <a:ext cx="323421" cy="1360242"/>
          </a:xfrm>
          <a:prstGeom prst="bentConnector3">
            <a:avLst>
              <a:gd name="adj1" fmla="val 50000"/>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74" name="Connector: Elbow 73">
            <a:extLst>
              <a:ext uri="{FF2B5EF4-FFF2-40B4-BE49-F238E27FC236}">
                <a16:creationId xmlns:a16="http://schemas.microsoft.com/office/drawing/2014/main" id="{98BD188E-05BC-6FE5-B1B2-0A6521502E8E}"/>
              </a:ext>
            </a:extLst>
          </p:cNvPr>
          <p:cNvCxnSpPr>
            <a:cxnSpLocks/>
            <a:stCxn id="5" idx="1"/>
            <a:endCxn id="6" idx="1"/>
          </p:cNvCxnSpPr>
          <p:nvPr/>
        </p:nvCxnSpPr>
        <p:spPr>
          <a:xfrm rot="16200000" flipH="1">
            <a:off x="733530" y="2006837"/>
            <a:ext cx="2122400" cy="1457150"/>
          </a:xfrm>
          <a:prstGeom prst="bentConnector2">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30" name="Connector: Elbow 129">
            <a:extLst>
              <a:ext uri="{FF2B5EF4-FFF2-40B4-BE49-F238E27FC236}">
                <a16:creationId xmlns:a16="http://schemas.microsoft.com/office/drawing/2014/main" id="{A26246C5-B821-B60F-E40C-CCB2BC60B069}"/>
              </a:ext>
            </a:extLst>
          </p:cNvPr>
          <p:cNvCxnSpPr>
            <a:cxnSpLocks/>
            <a:stCxn id="50" idx="2"/>
            <a:endCxn id="92" idx="0"/>
          </p:cNvCxnSpPr>
          <p:nvPr/>
        </p:nvCxnSpPr>
        <p:spPr>
          <a:xfrm rot="16200000" flipH="1">
            <a:off x="2129561" y="2732456"/>
            <a:ext cx="293739" cy="2515"/>
          </a:xfrm>
          <a:prstGeom prst="bentConnector3">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33" name="Connector: Elbow 132">
            <a:extLst>
              <a:ext uri="{FF2B5EF4-FFF2-40B4-BE49-F238E27FC236}">
                <a16:creationId xmlns:a16="http://schemas.microsoft.com/office/drawing/2014/main" id="{A5DD492B-6A49-1D16-4C0E-E457C082D648}"/>
              </a:ext>
            </a:extLst>
          </p:cNvPr>
          <p:cNvCxnSpPr>
            <a:cxnSpLocks/>
            <a:stCxn id="92" idx="2"/>
            <a:endCxn id="6" idx="1"/>
          </p:cNvCxnSpPr>
          <p:nvPr/>
        </p:nvCxnSpPr>
        <p:spPr>
          <a:xfrm rot="16200000" flipH="1">
            <a:off x="2156173" y="3429480"/>
            <a:ext cx="488646" cy="24561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8" name="Straight Arrow Connector 207">
            <a:extLst>
              <a:ext uri="{FF2B5EF4-FFF2-40B4-BE49-F238E27FC236}">
                <a16:creationId xmlns:a16="http://schemas.microsoft.com/office/drawing/2014/main" id="{A85DF9BF-47C5-34CD-F96E-AE513604EF23}"/>
              </a:ext>
            </a:extLst>
          </p:cNvPr>
          <p:cNvCxnSpPr>
            <a:cxnSpLocks/>
            <a:stCxn id="145" idx="3"/>
            <a:endCxn id="206" idx="1"/>
          </p:cNvCxnSpPr>
          <p:nvPr/>
        </p:nvCxnSpPr>
        <p:spPr>
          <a:xfrm flipV="1">
            <a:off x="2447690" y="5936386"/>
            <a:ext cx="186235" cy="7777"/>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38" name="Connector: Elbow 237">
            <a:extLst>
              <a:ext uri="{FF2B5EF4-FFF2-40B4-BE49-F238E27FC236}">
                <a16:creationId xmlns:a16="http://schemas.microsoft.com/office/drawing/2014/main" id="{03E010F0-661F-CF5D-A0EA-813794636F75}"/>
              </a:ext>
            </a:extLst>
          </p:cNvPr>
          <p:cNvCxnSpPr>
            <a:cxnSpLocks/>
            <a:stCxn id="230" idx="0"/>
            <a:endCxn id="122" idx="3"/>
          </p:cNvCxnSpPr>
          <p:nvPr/>
        </p:nvCxnSpPr>
        <p:spPr>
          <a:xfrm rot="5400000" flipH="1" flipV="1">
            <a:off x="6474763" y="3134713"/>
            <a:ext cx="596702" cy="1000046"/>
          </a:xfrm>
          <a:prstGeom prst="bentConnector4">
            <a:avLst>
              <a:gd name="adj1" fmla="val 22576"/>
              <a:gd name="adj2" fmla="val 122859"/>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48" name="Connector: Elbow 247">
            <a:extLst>
              <a:ext uri="{FF2B5EF4-FFF2-40B4-BE49-F238E27FC236}">
                <a16:creationId xmlns:a16="http://schemas.microsoft.com/office/drawing/2014/main" id="{0B2A34CE-1A58-892E-44E1-312832F1E24F}"/>
              </a:ext>
            </a:extLst>
          </p:cNvPr>
          <p:cNvCxnSpPr>
            <a:cxnSpLocks/>
            <a:stCxn id="122" idx="0"/>
            <a:endCxn id="246" idx="2"/>
          </p:cNvCxnSpPr>
          <p:nvPr/>
        </p:nvCxnSpPr>
        <p:spPr>
          <a:xfrm rot="16200000" flipV="1">
            <a:off x="6236812" y="2893190"/>
            <a:ext cx="229776" cy="2050"/>
          </a:xfrm>
          <a:prstGeom prst="bentConnector3">
            <a:avLst>
              <a:gd name="adj1" fmla="val 50000"/>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61" name="Straight Arrow Connector 260">
            <a:extLst>
              <a:ext uri="{FF2B5EF4-FFF2-40B4-BE49-F238E27FC236}">
                <a16:creationId xmlns:a16="http://schemas.microsoft.com/office/drawing/2014/main" id="{14968F85-EC79-56AC-0DE8-E22B2DFB0AA2}"/>
              </a:ext>
            </a:extLst>
          </p:cNvPr>
          <p:cNvCxnSpPr>
            <a:cxnSpLocks/>
            <a:stCxn id="17" idx="2"/>
            <a:endCxn id="10" idx="0"/>
          </p:cNvCxnSpPr>
          <p:nvPr/>
        </p:nvCxnSpPr>
        <p:spPr>
          <a:xfrm>
            <a:off x="3635415" y="465161"/>
            <a:ext cx="0" cy="403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1" name="Connector: Elbow 290">
            <a:extLst>
              <a:ext uri="{FF2B5EF4-FFF2-40B4-BE49-F238E27FC236}">
                <a16:creationId xmlns:a16="http://schemas.microsoft.com/office/drawing/2014/main" id="{B9C463BE-1382-6DFA-44F5-AF8B83A0806F}"/>
              </a:ext>
            </a:extLst>
          </p:cNvPr>
          <p:cNvCxnSpPr>
            <a:cxnSpLocks/>
          </p:cNvCxnSpPr>
          <p:nvPr/>
        </p:nvCxnSpPr>
        <p:spPr>
          <a:xfrm rot="5400000" flipH="1" flipV="1">
            <a:off x="6217046" y="2022699"/>
            <a:ext cx="270156" cy="2895"/>
          </a:xfrm>
          <a:prstGeom prst="bentConnector3">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321" name="Connector: Elbow 320">
            <a:extLst>
              <a:ext uri="{FF2B5EF4-FFF2-40B4-BE49-F238E27FC236}">
                <a16:creationId xmlns:a16="http://schemas.microsoft.com/office/drawing/2014/main" id="{CF624EAF-45AC-BD7A-CA80-0EE4510CFA66}"/>
              </a:ext>
            </a:extLst>
          </p:cNvPr>
          <p:cNvCxnSpPr>
            <a:cxnSpLocks/>
            <a:stCxn id="287" idx="1"/>
            <a:endCxn id="10" idx="3"/>
          </p:cNvCxnSpPr>
          <p:nvPr/>
        </p:nvCxnSpPr>
        <p:spPr>
          <a:xfrm rot="10800000">
            <a:off x="4192007" y="1178197"/>
            <a:ext cx="1195217" cy="525224"/>
          </a:xfrm>
          <a:prstGeom prst="bentConnector3">
            <a:avLst>
              <a:gd name="adj1" fmla="val 50000"/>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629" name="Connector: Elbow 628">
            <a:extLst>
              <a:ext uri="{FF2B5EF4-FFF2-40B4-BE49-F238E27FC236}">
                <a16:creationId xmlns:a16="http://schemas.microsoft.com/office/drawing/2014/main" id="{546CE775-0146-DE22-89A1-07BE1EB5BB72}"/>
              </a:ext>
            </a:extLst>
          </p:cNvPr>
          <p:cNvCxnSpPr>
            <a:cxnSpLocks/>
          </p:cNvCxnSpPr>
          <p:nvPr/>
        </p:nvCxnSpPr>
        <p:spPr>
          <a:xfrm rot="16200000" flipV="1">
            <a:off x="6158204" y="1322406"/>
            <a:ext cx="388315" cy="2421"/>
          </a:xfrm>
          <a:prstGeom prst="bentConnector3">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1" name="Connector: Elbow 10">
            <a:extLst>
              <a:ext uri="{FF2B5EF4-FFF2-40B4-BE49-F238E27FC236}">
                <a16:creationId xmlns:a16="http://schemas.microsoft.com/office/drawing/2014/main" id="{2D8E1786-4FC5-B27E-0BC4-3E4DAA635394}"/>
              </a:ext>
            </a:extLst>
          </p:cNvPr>
          <p:cNvCxnSpPr>
            <a:cxnSpLocks/>
            <a:stCxn id="6" idx="2"/>
            <a:endCxn id="128" idx="3"/>
          </p:cNvCxnSpPr>
          <p:nvPr/>
        </p:nvCxnSpPr>
        <p:spPr>
          <a:xfrm rot="5400000">
            <a:off x="2506075" y="3202766"/>
            <a:ext cx="257332" cy="2063128"/>
          </a:xfrm>
          <a:prstGeom prst="bentConnector3">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3" name="Connector: Elbow 12">
            <a:extLst>
              <a:ext uri="{FF2B5EF4-FFF2-40B4-BE49-F238E27FC236}">
                <a16:creationId xmlns:a16="http://schemas.microsoft.com/office/drawing/2014/main" id="{16CF7BCD-85F2-7C18-F51D-4224F9E44DE0}"/>
              </a:ext>
            </a:extLst>
          </p:cNvPr>
          <p:cNvCxnSpPr>
            <a:cxnSpLocks/>
            <a:stCxn id="128" idx="1"/>
            <a:endCxn id="145" idx="0"/>
          </p:cNvCxnSpPr>
          <p:nvPr/>
        </p:nvCxnSpPr>
        <p:spPr>
          <a:xfrm rot="5400000">
            <a:off x="1345401" y="5250787"/>
            <a:ext cx="315689" cy="199865"/>
          </a:xfrm>
          <a:prstGeom prst="bentConnector3">
            <a:avLst>
              <a:gd name="adj1" fmla="val 50000"/>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26" name="Connector: Elbow 225">
            <a:extLst>
              <a:ext uri="{FF2B5EF4-FFF2-40B4-BE49-F238E27FC236}">
                <a16:creationId xmlns:a16="http://schemas.microsoft.com/office/drawing/2014/main" id="{371B81B0-BEA2-0C73-5D2F-9827C6F88080}"/>
              </a:ext>
            </a:extLst>
          </p:cNvPr>
          <p:cNvCxnSpPr>
            <a:cxnSpLocks/>
            <a:stCxn id="206" idx="3"/>
            <a:endCxn id="213" idx="2"/>
          </p:cNvCxnSpPr>
          <p:nvPr/>
        </p:nvCxnSpPr>
        <p:spPr>
          <a:xfrm flipV="1">
            <a:off x="4919925" y="5812905"/>
            <a:ext cx="244108" cy="123481"/>
          </a:xfrm>
          <a:prstGeom prst="bentConnector3">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47" name="Connector: Elbow 246">
            <a:extLst>
              <a:ext uri="{FF2B5EF4-FFF2-40B4-BE49-F238E27FC236}">
                <a16:creationId xmlns:a16="http://schemas.microsoft.com/office/drawing/2014/main" id="{6FF57F25-8BE1-B894-26E3-9B1D37EE91B7}"/>
              </a:ext>
            </a:extLst>
          </p:cNvPr>
          <p:cNvCxnSpPr>
            <a:cxnSpLocks/>
          </p:cNvCxnSpPr>
          <p:nvPr/>
        </p:nvCxnSpPr>
        <p:spPr>
          <a:xfrm rot="5400000" flipH="1" flipV="1">
            <a:off x="6480904" y="4375831"/>
            <a:ext cx="791292" cy="1013151"/>
          </a:xfrm>
          <a:prstGeom prst="bentConnector4">
            <a:avLst>
              <a:gd name="adj1" fmla="val 16620"/>
              <a:gd name="adj2" fmla="val 113788"/>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74" name="Connector: Elbow 173">
            <a:extLst>
              <a:ext uri="{FF2B5EF4-FFF2-40B4-BE49-F238E27FC236}">
                <a16:creationId xmlns:a16="http://schemas.microsoft.com/office/drawing/2014/main" id="{1C620C14-B419-EA83-9653-845E0C77E5BB}"/>
              </a:ext>
            </a:extLst>
          </p:cNvPr>
          <p:cNvCxnSpPr>
            <a:cxnSpLocks/>
          </p:cNvCxnSpPr>
          <p:nvPr/>
        </p:nvCxnSpPr>
        <p:spPr>
          <a:xfrm rot="5400000" flipH="1" flipV="1">
            <a:off x="6308982" y="507329"/>
            <a:ext cx="293004" cy="208668"/>
          </a:xfrm>
          <a:prstGeom prst="bentConnector3">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93" name="Connector: Elbow 292">
            <a:extLst>
              <a:ext uri="{FF2B5EF4-FFF2-40B4-BE49-F238E27FC236}">
                <a16:creationId xmlns:a16="http://schemas.microsoft.com/office/drawing/2014/main" id="{0458278B-B6DC-796E-337D-B05676A02529}"/>
              </a:ext>
            </a:extLst>
          </p:cNvPr>
          <p:cNvCxnSpPr>
            <a:cxnSpLocks/>
            <a:stCxn id="354" idx="1"/>
            <a:endCxn id="17" idx="3"/>
          </p:cNvCxnSpPr>
          <p:nvPr/>
        </p:nvCxnSpPr>
        <p:spPr>
          <a:xfrm rot="10800000">
            <a:off x="4075222" y="279514"/>
            <a:ext cx="1309580" cy="664298"/>
          </a:xfrm>
          <a:prstGeom prst="bentConnector3">
            <a:avLst>
              <a:gd name="adj1" fmla="val 50000"/>
            </a:avLst>
          </a:prstGeom>
          <a:ln>
            <a:tailEnd type="triangle"/>
          </a:ln>
        </p:spPr>
        <p:style>
          <a:lnRef idx="1">
            <a:schemeClr val="accent4"/>
          </a:lnRef>
          <a:fillRef idx="0">
            <a:schemeClr val="accent4"/>
          </a:fillRef>
          <a:effectRef idx="0">
            <a:schemeClr val="accent4"/>
          </a:effectRef>
          <a:fontRef idx="minor">
            <a:schemeClr val="tx1"/>
          </a:fontRef>
        </p:style>
      </p:cxnSp>
      <p:grpSp>
        <p:nvGrpSpPr>
          <p:cNvPr id="18" name="Group 17">
            <a:extLst>
              <a:ext uri="{FF2B5EF4-FFF2-40B4-BE49-F238E27FC236}">
                <a16:creationId xmlns:a16="http://schemas.microsoft.com/office/drawing/2014/main" id="{B41814C5-E7AD-D1AB-05AE-16D9E4D9E76F}"/>
              </a:ext>
            </a:extLst>
          </p:cNvPr>
          <p:cNvGrpSpPr/>
          <p:nvPr/>
        </p:nvGrpSpPr>
        <p:grpSpPr>
          <a:xfrm>
            <a:off x="275994" y="93867"/>
            <a:ext cx="7299917" cy="6285895"/>
            <a:chOff x="275995" y="377684"/>
            <a:chExt cx="7299917" cy="6285895"/>
          </a:xfrm>
        </p:grpSpPr>
        <p:grpSp>
          <p:nvGrpSpPr>
            <p:cNvPr id="349" name="Group 348">
              <a:extLst>
                <a:ext uri="{FF2B5EF4-FFF2-40B4-BE49-F238E27FC236}">
                  <a16:creationId xmlns:a16="http://schemas.microsoft.com/office/drawing/2014/main" id="{F708B92A-CF94-5658-41AF-827427C7AEE5}"/>
                </a:ext>
              </a:extLst>
            </p:cNvPr>
            <p:cNvGrpSpPr/>
            <p:nvPr/>
          </p:nvGrpSpPr>
          <p:grpSpPr>
            <a:xfrm>
              <a:off x="275995" y="377684"/>
              <a:ext cx="7299917" cy="6285895"/>
              <a:chOff x="275995" y="377684"/>
              <a:chExt cx="7299917" cy="6285895"/>
            </a:xfrm>
          </p:grpSpPr>
          <p:sp>
            <p:nvSpPr>
              <p:cNvPr id="42" name="TextBox 41">
                <a:extLst>
                  <a:ext uri="{FF2B5EF4-FFF2-40B4-BE49-F238E27FC236}">
                    <a16:creationId xmlns:a16="http://schemas.microsoft.com/office/drawing/2014/main" id="{6DF8ED8B-4E19-60C2-B070-6C7DA2688A67}"/>
                  </a:ext>
                </a:extLst>
              </p:cNvPr>
              <p:cNvSpPr txBox="1"/>
              <p:nvPr/>
            </p:nvSpPr>
            <p:spPr>
              <a:xfrm>
                <a:off x="3667538" y="1720571"/>
                <a:ext cx="516833" cy="369332"/>
              </a:xfrm>
              <a:prstGeom prst="rect">
                <a:avLst/>
              </a:prstGeom>
              <a:noFill/>
            </p:spPr>
            <p:txBody>
              <a:bodyPr wrap="square" rtlCol="0">
                <a:spAutoFit/>
              </a:bodyPr>
              <a:lstStyle/>
              <a:p>
                <a:r>
                  <a:rPr lang="en-US" dirty="0"/>
                  <a:t>yes</a:t>
                </a:r>
              </a:p>
            </p:txBody>
          </p:sp>
          <p:sp>
            <p:nvSpPr>
              <p:cNvPr id="54" name="TextBox 53">
                <a:extLst>
                  <a:ext uri="{FF2B5EF4-FFF2-40B4-BE49-F238E27FC236}">
                    <a16:creationId xmlns:a16="http://schemas.microsoft.com/office/drawing/2014/main" id="{1E47EC29-B957-0023-44EA-7E4228055E7F}"/>
                  </a:ext>
                </a:extLst>
              </p:cNvPr>
              <p:cNvSpPr txBox="1"/>
              <p:nvPr/>
            </p:nvSpPr>
            <p:spPr>
              <a:xfrm>
                <a:off x="2694237" y="1628832"/>
                <a:ext cx="516833" cy="369332"/>
              </a:xfrm>
              <a:prstGeom prst="rect">
                <a:avLst/>
              </a:prstGeom>
              <a:noFill/>
            </p:spPr>
            <p:txBody>
              <a:bodyPr wrap="square" rtlCol="0">
                <a:spAutoFit/>
              </a:bodyPr>
              <a:lstStyle/>
              <a:p>
                <a:r>
                  <a:rPr lang="en-US" dirty="0"/>
                  <a:t>no</a:t>
                </a:r>
              </a:p>
            </p:txBody>
          </p:sp>
          <p:grpSp>
            <p:nvGrpSpPr>
              <p:cNvPr id="203" name="Group 202">
                <a:extLst>
                  <a:ext uri="{FF2B5EF4-FFF2-40B4-BE49-F238E27FC236}">
                    <a16:creationId xmlns:a16="http://schemas.microsoft.com/office/drawing/2014/main" id="{67D8293B-2A9C-60DE-C859-7569D50AE1FC}"/>
                  </a:ext>
                </a:extLst>
              </p:cNvPr>
              <p:cNvGrpSpPr/>
              <p:nvPr/>
            </p:nvGrpSpPr>
            <p:grpSpPr>
              <a:xfrm>
                <a:off x="275995" y="377684"/>
                <a:ext cx="7299917" cy="6285895"/>
                <a:chOff x="268362" y="7742"/>
                <a:chExt cx="7299917" cy="6285895"/>
              </a:xfrm>
            </p:grpSpPr>
            <p:sp>
              <p:nvSpPr>
                <p:cNvPr id="270" name="TextBox 269">
                  <a:extLst>
                    <a:ext uri="{FF2B5EF4-FFF2-40B4-BE49-F238E27FC236}">
                      <a16:creationId xmlns:a16="http://schemas.microsoft.com/office/drawing/2014/main" id="{88668522-2698-6651-78D6-FF4E7665A1DC}"/>
                    </a:ext>
                  </a:extLst>
                </p:cNvPr>
                <p:cNvSpPr txBox="1"/>
                <p:nvPr/>
              </p:nvSpPr>
              <p:spPr>
                <a:xfrm>
                  <a:off x="5939986" y="1072090"/>
                  <a:ext cx="516833" cy="369332"/>
                </a:xfrm>
                <a:prstGeom prst="rect">
                  <a:avLst/>
                </a:prstGeom>
                <a:noFill/>
              </p:spPr>
              <p:txBody>
                <a:bodyPr wrap="square" rtlCol="0">
                  <a:spAutoFit/>
                </a:bodyPr>
                <a:lstStyle/>
                <a:p>
                  <a:r>
                    <a:rPr lang="en-US" dirty="0"/>
                    <a:t>no</a:t>
                  </a:r>
                </a:p>
              </p:txBody>
            </p:sp>
            <p:sp>
              <p:nvSpPr>
                <p:cNvPr id="322" name="TextBox 321">
                  <a:extLst>
                    <a:ext uri="{FF2B5EF4-FFF2-40B4-BE49-F238E27FC236}">
                      <a16:creationId xmlns:a16="http://schemas.microsoft.com/office/drawing/2014/main" id="{6CCF01CA-9F5B-FF0B-AA37-764B1246DEA6}"/>
                    </a:ext>
                  </a:extLst>
                </p:cNvPr>
                <p:cNvSpPr txBox="1"/>
                <p:nvPr/>
              </p:nvSpPr>
              <p:spPr>
                <a:xfrm>
                  <a:off x="4878561" y="1270126"/>
                  <a:ext cx="510874" cy="369332"/>
                </a:xfrm>
                <a:prstGeom prst="rect">
                  <a:avLst/>
                </a:prstGeom>
                <a:noFill/>
              </p:spPr>
              <p:txBody>
                <a:bodyPr wrap="square" rtlCol="0">
                  <a:spAutoFit/>
                </a:bodyPr>
                <a:lstStyle/>
                <a:p>
                  <a:r>
                    <a:rPr lang="en-US" dirty="0"/>
                    <a:t>yes</a:t>
                  </a:r>
                </a:p>
              </p:txBody>
            </p:sp>
            <p:grpSp>
              <p:nvGrpSpPr>
                <p:cNvPr id="623" name="Group 622">
                  <a:extLst>
                    <a:ext uri="{FF2B5EF4-FFF2-40B4-BE49-F238E27FC236}">
                      <a16:creationId xmlns:a16="http://schemas.microsoft.com/office/drawing/2014/main" id="{6A64264A-7E22-4BFC-74C2-15A5574C3C0F}"/>
                    </a:ext>
                  </a:extLst>
                </p:cNvPr>
                <p:cNvGrpSpPr/>
                <p:nvPr/>
              </p:nvGrpSpPr>
              <p:grpSpPr>
                <a:xfrm>
                  <a:off x="268362" y="7742"/>
                  <a:ext cx="7299917" cy="6285895"/>
                  <a:chOff x="298179" y="238516"/>
                  <a:chExt cx="7299917" cy="6285895"/>
                </a:xfrm>
              </p:grpSpPr>
              <p:sp>
                <p:nvSpPr>
                  <p:cNvPr id="4" name="Rectangle: Diagonal Corners Snipped 3">
                    <a:extLst>
                      <a:ext uri="{FF2B5EF4-FFF2-40B4-BE49-F238E27FC236}">
                        <a16:creationId xmlns:a16="http://schemas.microsoft.com/office/drawing/2014/main" id="{ED8EF350-5E6D-9F09-69DD-6F4D179747D2}"/>
                      </a:ext>
                    </a:extLst>
                  </p:cNvPr>
                  <p:cNvSpPr/>
                  <p:nvPr/>
                </p:nvSpPr>
                <p:spPr>
                  <a:xfrm>
                    <a:off x="298180" y="278295"/>
                    <a:ext cx="1580321" cy="685800"/>
                  </a:xfrm>
                  <a:prstGeom prst="snip2Diag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Input: List of 50+ blocks</a:t>
                    </a:r>
                  </a:p>
                </p:txBody>
              </p:sp>
              <p:sp>
                <p:nvSpPr>
                  <p:cNvPr id="5" name="Rectangle: Diagonal Corners Snipped 4">
                    <a:extLst>
                      <a:ext uri="{FF2B5EF4-FFF2-40B4-BE49-F238E27FC236}">
                        <a16:creationId xmlns:a16="http://schemas.microsoft.com/office/drawing/2014/main" id="{63ED1702-DCC5-39BF-5A13-675B2AF0FD38}"/>
                      </a:ext>
                    </a:extLst>
                  </p:cNvPr>
                  <p:cNvSpPr/>
                  <p:nvPr/>
                </p:nvSpPr>
                <p:spPr>
                  <a:xfrm>
                    <a:off x="298179" y="1133061"/>
                    <a:ext cx="1580321" cy="685800"/>
                  </a:xfrm>
                  <a:prstGeom prst="snip2Diag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Input: PMÞ corpus</a:t>
                    </a:r>
                  </a:p>
                </p:txBody>
              </p:sp>
              <p:sp>
                <p:nvSpPr>
                  <p:cNvPr id="6" name="Rectangle 5">
                    <a:extLst>
                      <a:ext uri="{FF2B5EF4-FFF2-40B4-BE49-F238E27FC236}">
                        <a16:creationId xmlns:a16="http://schemas.microsoft.com/office/drawing/2014/main" id="{3F58D997-CCA9-4C2A-6E54-01F3ECC3E896}"/>
                      </a:ext>
                    </a:extLst>
                  </p:cNvPr>
                  <p:cNvSpPr/>
                  <p:nvPr/>
                </p:nvSpPr>
                <p:spPr>
                  <a:xfrm>
                    <a:off x="2545490" y="3632208"/>
                    <a:ext cx="2286000" cy="61810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Identify all PMÞ texts containing Block 1(:1)</a:t>
                    </a:r>
                  </a:p>
                </p:txBody>
              </p:sp>
              <p:sp>
                <p:nvSpPr>
                  <p:cNvPr id="7" name="Rectangle: Rounded Corners 6">
                    <a:extLst>
                      <a:ext uri="{FF2B5EF4-FFF2-40B4-BE49-F238E27FC236}">
                        <a16:creationId xmlns:a16="http://schemas.microsoft.com/office/drawing/2014/main" id="{AFACFE48-E5A5-4282-F8B8-9002859EE7D8}"/>
                      </a:ext>
                    </a:extLst>
                  </p:cNvPr>
                  <p:cNvSpPr/>
                  <p:nvPr/>
                </p:nvSpPr>
                <p:spPr>
                  <a:xfrm>
                    <a:off x="1967949" y="765318"/>
                    <a:ext cx="1003852" cy="42738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Block 1</a:t>
                    </a:r>
                  </a:p>
                </p:txBody>
              </p:sp>
              <p:sp>
                <p:nvSpPr>
                  <p:cNvPr id="10" name="Rectangle 9">
                    <a:extLst>
                      <a:ext uri="{FF2B5EF4-FFF2-40B4-BE49-F238E27FC236}">
                        <a16:creationId xmlns:a16="http://schemas.microsoft.com/office/drawing/2014/main" id="{1FF021A1-7C09-7BE5-79BA-38B713262C3A}"/>
                      </a:ext>
                    </a:extLst>
                  </p:cNvPr>
                  <p:cNvSpPr/>
                  <p:nvPr/>
                </p:nvSpPr>
                <p:spPr>
                  <a:xfrm>
                    <a:off x="3101009" y="1013793"/>
                    <a:ext cx="1113182" cy="618106"/>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One subtype?</a:t>
                    </a:r>
                  </a:p>
                </p:txBody>
              </p:sp>
              <p:sp>
                <p:nvSpPr>
                  <p:cNvPr id="17" name="Flowchart: Alternate Process 16">
                    <a:extLst>
                      <a:ext uri="{FF2B5EF4-FFF2-40B4-BE49-F238E27FC236}">
                        <a16:creationId xmlns:a16="http://schemas.microsoft.com/office/drawing/2014/main" id="{CBC38199-70A4-4EC4-70EE-76E27778FA42}"/>
                      </a:ext>
                    </a:extLst>
                  </p:cNvPr>
                  <p:cNvSpPr/>
                  <p:nvPr/>
                </p:nvSpPr>
                <p:spPr>
                  <a:xfrm>
                    <a:off x="3217793" y="238516"/>
                    <a:ext cx="879614" cy="371294"/>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Step 1</a:t>
                    </a:r>
                  </a:p>
                </p:txBody>
              </p:sp>
              <p:sp>
                <p:nvSpPr>
                  <p:cNvPr id="50" name="Rectangle 49">
                    <a:extLst>
                      <a:ext uri="{FF2B5EF4-FFF2-40B4-BE49-F238E27FC236}">
                        <a16:creationId xmlns:a16="http://schemas.microsoft.com/office/drawing/2014/main" id="{27081659-0F42-2973-130B-C4AC65BADE5E}"/>
                      </a:ext>
                    </a:extLst>
                  </p:cNvPr>
                  <p:cNvSpPr/>
                  <p:nvPr/>
                </p:nvSpPr>
                <p:spPr>
                  <a:xfrm>
                    <a:off x="1224269" y="1955320"/>
                    <a:ext cx="2146178" cy="77617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Identify the most frequent subtype (frequency analysis)</a:t>
                    </a:r>
                  </a:p>
                </p:txBody>
              </p:sp>
              <p:sp>
                <p:nvSpPr>
                  <p:cNvPr id="92" name="Rectangle: Rounded Corners 91">
                    <a:extLst>
                      <a:ext uri="{FF2B5EF4-FFF2-40B4-BE49-F238E27FC236}">
                        <a16:creationId xmlns:a16="http://schemas.microsoft.com/office/drawing/2014/main" id="{ADB05EB6-3EF2-8E43-57D3-315040258473}"/>
                      </a:ext>
                    </a:extLst>
                  </p:cNvPr>
                  <p:cNvSpPr/>
                  <p:nvPr/>
                </p:nvSpPr>
                <p:spPr>
                  <a:xfrm>
                    <a:off x="1365227" y="3025233"/>
                    <a:ext cx="1869291" cy="42738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Block 1:1 (1:2 …)</a:t>
                    </a:r>
                  </a:p>
                </p:txBody>
              </p:sp>
              <p:sp>
                <p:nvSpPr>
                  <p:cNvPr id="128" name="Rectangle: Single Corner Snipped 127">
                    <a:extLst>
                      <a:ext uri="{FF2B5EF4-FFF2-40B4-BE49-F238E27FC236}">
                        <a16:creationId xmlns:a16="http://schemas.microsoft.com/office/drawing/2014/main" id="{F0FBC2E5-E554-D98E-B850-17F207557BBD}"/>
                      </a:ext>
                    </a:extLst>
                  </p:cNvPr>
                  <p:cNvSpPr/>
                  <p:nvPr/>
                </p:nvSpPr>
                <p:spPr>
                  <a:xfrm>
                    <a:off x="454251" y="4507645"/>
                    <a:ext cx="2342221" cy="829879"/>
                  </a:xfrm>
                  <a:prstGeom prst="snip1Rect">
                    <a:avLst>
                      <a:gd name="adj" fmla="val 18083"/>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Output: The corpus of PMÞ texts containing Block 1(:1(2, 3 …))</a:t>
                    </a:r>
                  </a:p>
                </p:txBody>
              </p:sp>
              <p:sp>
                <p:nvSpPr>
                  <p:cNvPr id="145" name="Rectangle 144">
                    <a:extLst>
                      <a:ext uri="{FF2B5EF4-FFF2-40B4-BE49-F238E27FC236}">
                        <a16:creationId xmlns:a16="http://schemas.microsoft.com/office/drawing/2014/main" id="{C7E5D22C-01D8-C37E-7913-0FB043FA7B83}"/>
                      </a:ext>
                    </a:extLst>
                  </p:cNvPr>
                  <p:cNvSpPr/>
                  <p:nvPr/>
                </p:nvSpPr>
                <p:spPr>
                  <a:xfrm>
                    <a:off x="381118" y="5653213"/>
                    <a:ext cx="2088757" cy="87119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Identify the most frequent variant of Block 1(:1) (</a:t>
                    </a:r>
                    <a:r>
                      <a:rPr lang="en-US" dirty="0" err="1"/>
                      <a:t>fr.anal</a:t>
                    </a:r>
                    <a:r>
                      <a:rPr lang="en-US" dirty="0"/>
                      <a:t>.)</a:t>
                    </a:r>
                  </a:p>
                </p:txBody>
              </p:sp>
              <p:sp>
                <p:nvSpPr>
                  <p:cNvPr id="206" name="Rectangle 205">
                    <a:extLst>
                      <a:ext uri="{FF2B5EF4-FFF2-40B4-BE49-F238E27FC236}">
                        <a16:creationId xmlns:a16="http://schemas.microsoft.com/office/drawing/2014/main" id="{5E5F3673-D7F1-83AD-493D-B3FA5A970412}"/>
                      </a:ext>
                    </a:extLst>
                  </p:cNvPr>
                  <p:cNvSpPr/>
                  <p:nvPr/>
                </p:nvSpPr>
                <p:spPr>
                  <a:xfrm>
                    <a:off x="2656110" y="5637659"/>
                    <a:ext cx="2286000" cy="88675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Identify all PMÞ texts containing that variant of Block 1(:1(2, 3 …))</a:t>
                    </a:r>
                  </a:p>
                </p:txBody>
              </p:sp>
              <p:sp>
                <p:nvSpPr>
                  <p:cNvPr id="213" name="Rectangle: Single Corner Snipped 212">
                    <a:extLst>
                      <a:ext uri="{FF2B5EF4-FFF2-40B4-BE49-F238E27FC236}">
                        <a16:creationId xmlns:a16="http://schemas.microsoft.com/office/drawing/2014/main" id="{5E62652C-BD2F-07AE-AE1D-38CB07753A7A}"/>
                      </a:ext>
                    </a:extLst>
                  </p:cNvPr>
                  <p:cNvSpPr/>
                  <p:nvPr/>
                </p:nvSpPr>
                <p:spPr>
                  <a:xfrm>
                    <a:off x="5186218" y="5397301"/>
                    <a:ext cx="2411878" cy="1120506"/>
                  </a:xfrm>
                  <a:prstGeom prst="snip1Rect">
                    <a:avLst>
                      <a:gd name="adj" fmla="val 18083"/>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Output: The corpus of PMÞ texts containing the most frequent variant of Block 1(:1)</a:t>
                    </a:r>
                  </a:p>
                </p:txBody>
              </p:sp>
              <p:sp>
                <p:nvSpPr>
                  <p:cNvPr id="230" name="Rectangle 229">
                    <a:extLst>
                      <a:ext uri="{FF2B5EF4-FFF2-40B4-BE49-F238E27FC236}">
                        <a16:creationId xmlns:a16="http://schemas.microsoft.com/office/drawing/2014/main" id="{2E56F71D-DC80-5ACA-0AE7-DAC171C9583D}"/>
                      </a:ext>
                    </a:extLst>
                  </p:cNvPr>
                  <p:cNvSpPr/>
                  <p:nvPr/>
                </p:nvSpPr>
                <p:spPr>
                  <a:xfrm>
                    <a:off x="5185243" y="4077736"/>
                    <a:ext cx="2220065" cy="105654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Identify the oldest PMÞ text containing the most frequent variant of Block 1(:1)</a:t>
                    </a:r>
                  </a:p>
                </p:txBody>
              </p:sp>
              <p:sp>
                <p:nvSpPr>
                  <p:cNvPr id="246" name="Rectangle 245">
                    <a:extLst>
                      <a:ext uri="{FF2B5EF4-FFF2-40B4-BE49-F238E27FC236}">
                        <a16:creationId xmlns:a16="http://schemas.microsoft.com/office/drawing/2014/main" id="{910CFC84-F750-03AB-3397-DFA7E05F420D}"/>
                      </a:ext>
                    </a:extLst>
                  </p:cNvPr>
                  <p:cNvSpPr/>
                  <p:nvPr/>
                </p:nvSpPr>
                <p:spPr>
                  <a:xfrm>
                    <a:off x="5343607" y="2303873"/>
                    <a:ext cx="2058505" cy="62010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Other texts: </a:t>
                    </a:r>
                  </a:p>
                  <a:p>
                    <a:pPr algn="ctr"/>
                    <a:r>
                      <a:rPr lang="en-US" dirty="0"/>
                      <a:t>Move to Corpus A*</a:t>
                    </a:r>
                  </a:p>
                </p:txBody>
              </p:sp>
              <p:sp>
                <p:nvSpPr>
                  <p:cNvPr id="287" name="Rectangle 286">
                    <a:extLst>
                      <a:ext uri="{FF2B5EF4-FFF2-40B4-BE49-F238E27FC236}">
                        <a16:creationId xmlns:a16="http://schemas.microsoft.com/office/drawing/2014/main" id="{75DBC940-F83D-F778-3650-FBD3A662B3B6}"/>
                      </a:ext>
                    </a:extLst>
                  </p:cNvPr>
                  <p:cNvSpPr/>
                  <p:nvPr/>
                </p:nvSpPr>
                <p:spPr>
                  <a:xfrm>
                    <a:off x="5409408" y="1662423"/>
                    <a:ext cx="1932693" cy="37129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Other subtypes?</a:t>
                    </a:r>
                  </a:p>
                </p:txBody>
              </p:sp>
              <p:sp>
                <p:nvSpPr>
                  <p:cNvPr id="354" name="Rectangle 353">
                    <a:extLst>
                      <a:ext uri="{FF2B5EF4-FFF2-40B4-BE49-F238E27FC236}">
                        <a16:creationId xmlns:a16="http://schemas.microsoft.com/office/drawing/2014/main" id="{95C53FD3-E6B7-D6D8-12DF-6EAEB9E42739}"/>
                      </a:ext>
                    </a:extLst>
                  </p:cNvPr>
                  <p:cNvSpPr/>
                  <p:nvPr/>
                </p:nvSpPr>
                <p:spPr>
                  <a:xfrm>
                    <a:off x="5406987" y="902814"/>
                    <a:ext cx="1932693" cy="37129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Other blocks?</a:t>
                    </a:r>
                  </a:p>
                </p:txBody>
              </p:sp>
              <p:sp>
                <p:nvSpPr>
                  <p:cNvPr id="122" name="Rectangle 121">
                    <a:extLst>
                      <a:ext uri="{FF2B5EF4-FFF2-40B4-BE49-F238E27FC236}">
                        <a16:creationId xmlns:a16="http://schemas.microsoft.com/office/drawing/2014/main" id="{31B217BD-ED86-9EA2-8FC0-B370525A1529}"/>
                      </a:ext>
                    </a:extLst>
                  </p:cNvPr>
                  <p:cNvSpPr/>
                  <p:nvPr/>
                </p:nvSpPr>
                <p:spPr>
                  <a:xfrm>
                    <a:off x="5454498" y="3153752"/>
                    <a:ext cx="1840824" cy="65456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The oldest text:</a:t>
                    </a:r>
                  </a:p>
                  <a:p>
                    <a:pPr algn="ctr"/>
                    <a:r>
                      <a:rPr lang="en-US" dirty="0"/>
                      <a:t>move to Corpus A</a:t>
                    </a:r>
                  </a:p>
                </p:txBody>
              </p:sp>
              <p:sp>
                <p:nvSpPr>
                  <p:cNvPr id="292" name="Flowchart: Alternate Process 291">
                    <a:extLst>
                      <a:ext uri="{FF2B5EF4-FFF2-40B4-BE49-F238E27FC236}">
                        <a16:creationId xmlns:a16="http://schemas.microsoft.com/office/drawing/2014/main" id="{B9B8A07B-5BEC-86FB-4B26-F77F56773455}"/>
                      </a:ext>
                    </a:extLst>
                  </p:cNvPr>
                  <p:cNvSpPr/>
                  <p:nvPr/>
                </p:nvSpPr>
                <p:spPr>
                  <a:xfrm>
                    <a:off x="5814385" y="238516"/>
                    <a:ext cx="1535234" cy="371294"/>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End of step 1</a:t>
                    </a:r>
                  </a:p>
                </p:txBody>
              </p:sp>
            </p:grpSp>
            <p:sp>
              <p:nvSpPr>
                <p:cNvPr id="633" name="TextBox 632">
                  <a:extLst>
                    <a:ext uri="{FF2B5EF4-FFF2-40B4-BE49-F238E27FC236}">
                      <a16:creationId xmlns:a16="http://schemas.microsoft.com/office/drawing/2014/main" id="{1E8C1026-728A-1337-9C02-F3AEF15CE455}"/>
                    </a:ext>
                  </a:extLst>
                </p:cNvPr>
                <p:cNvSpPr txBox="1"/>
                <p:nvPr/>
              </p:nvSpPr>
              <p:spPr>
                <a:xfrm>
                  <a:off x="5939986" y="369190"/>
                  <a:ext cx="516833" cy="369332"/>
                </a:xfrm>
                <a:prstGeom prst="rect">
                  <a:avLst/>
                </a:prstGeom>
                <a:noFill/>
              </p:spPr>
              <p:txBody>
                <a:bodyPr wrap="square" rtlCol="0">
                  <a:spAutoFit/>
                </a:bodyPr>
                <a:lstStyle/>
                <a:p>
                  <a:r>
                    <a:rPr lang="en-US" dirty="0"/>
                    <a:t>no</a:t>
                  </a:r>
                </a:p>
              </p:txBody>
            </p:sp>
            <p:sp>
              <p:nvSpPr>
                <p:cNvPr id="294" name="TextBox 293">
                  <a:extLst>
                    <a:ext uri="{FF2B5EF4-FFF2-40B4-BE49-F238E27FC236}">
                      <a16:creationId xmlns:a16="http://schemas.microsoft.com/office/drawing/2014/main" id="{48575C48-22D8-0252-3577-093833186F3E}"/>
                    </a:ext>
                  </a:extLst>
                </p:cNvPr>
                <p:cNvSpPr txBox="1"/>
                <p:nvPr/>
              </p:nvSpPr>
              <p:spPr>
                <a:xfrm>
                  <a:off x="4899989" y="551624"/>
                  <a:ext cx="510874" cy="369332"/>
                </a:xfrm>
                <a:prstGeom prst="rect">
                  <a:avLst/>
                </a:prstGeom>
                <a:noFill/>
              </p:spPr>
              <p:txBody>
                <a:bodyPr wrap="square" rtlCol="0">
                  <a:spAutoFit/>
                </a:bodyPr>
                <a:lstStyle/>
                <a:p>
                  <a:r>
                    <a:rPr lang="en-US" dirty="0"/>
                    <a:t>yes</a:t>
                  </a:r>
                </a:p>
              </p:txBody>
            </p:sp>
          </p:grpSp>
        </p:grpSp>
        <p:grpSp>
          <p:nvGrpSpPr>
            <p:cNvPr id="16" name="Group 15">
              <a:extLst>
                <a:ext uri="{FF2B5EF4-FFF2-40B4-BE49-F238E27FC236}">
                  <a16:creationId xmlns:a16="http://schemas.microsoft.com/office/drawing/2014/main" id="{EBF5994F-FB5B-27C6-3708-74906058FA78}"/>
                </a:ext>
              </a:extLst>
            </p:cNvPr>
            <p:cNvGrpSpPr/>
            <p:nvPr/>
          </p:nvGrpSpPr>
          <p:grpSpPr>
            <a:xfrm>
              <a:off x="3850584" y="2249864"/>
              <a:ext cx="1319789" cy="1348702"/>
              <a:chOff x="3850584" y="2249864"/>
              <a:chExt cx="1319789" cy="1348702"/>
            </a:xfrm>
          </p:grpSpPr>
          <p:sp>
            <p:nvSpPr>
              <p:cNvPr id="432" name="Rectangle: Single Corner Snipped 431">
                <a:extLst>
                  <a:ext uri="{FF2B5EF4-FFF2-40B4-BE49-F238E27FC236}">
                    <a16:creationId xmlns:a16="http://schemas.microsoft.com/office/drawing/2014/main" id="{E1CC503D-988E-2DB5-3EC2-553D0DB20A12}"/>
                  </a:ext>
                </a:extLst>
              </p:cNvPr>
              <p:cNvSpPr/>
              <p:nvPr/>
            </p:nvSpPr>
            <p:spPr>
              <a:xfrm>
                <a:off x="3850584" y="2313704"/>
                <a:ext cx="1309579" cy="518970"/>
              </a:xfrm>
              <a:prstGeom prst="snip1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u="sng" dirty="0"/>
                  <a:t>Output</a:t>
                </a:r>
                <a:r>
                  <a:rPr lang="en-US" dirty="0"/>
                  <a:t>: Corpus A*</a:t>
                </a:r>
              </a:p>
            </p:txBody>
          </p:sp>
          <p:sp>
            <p:nvSpPr>
              <p:cNvPr id="467" name="Rectangle: Single Corner Snipped 466">
                <a:extLst>
                  <a:ext uri="{FF2B5EF4-FFF2-40B4-BE49-F238E27FC236}">
                    <a16:creationId xmlns:a16="http://schemas.microsoft.com/office/drawing/2014/main" id="{8C26FA6B-64A5-4552-574A-DB51159E5A25}"/>
                  </a:ext>
                </a:extLst>
              </p:cNvPr>
              <p:cNvSpPr/>
              <p:nvPr/>
            </p:nvSpPr>
            <p:spPr>
              <a:xfrm>
                <a:off x="3859509" y="2997798"/>
                <a:ext cx="1309579" cy="518970"/>
              </a:xfrm>
              <a:prstGeom prst="snip1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u="sng" dirty="0"/>
                  <a:t>Output</a:t>
                </a:r>
                <a:r>
                  <a:rPr lang="en-US" dirty="0"/>
                  <a:t>: Corpus A</a:t>
                </a:r>
              </a:p>
            </p:txBody>
          </p:sp>
          <p:sp>
            <p:nvSpPr>
              <p:cNvPr id="160" name="Rectangle: Single Corner Snipped 159">
                <a:extLst>
                  <a:ext uri="{FF2B5EF4-FFF2-40B4-BE49-F238E27FC236}">
                    <a16:creationId xmlns:a16="http://schemas.microsoft.com/office/drawing/2014/main" id="{A5D951C4-9050-72FD-9F94-CFCB475F5598}"/>
                  </a:ext>
                </a:extLst>
              </p:cNvPr>
              <p:cNvSpPr/>
              <p:nvPr/>
            </p:nvSpPr>
            <p:spPr>
              <a:xfrm>
                <a:off x="3851869" y="2249864"/>
                <a:ext cx="1309579" cy="605616"/>
              </a:xfrm>
              <a:prstGeom prst="snip1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Output: Corpus A*</a:t>
                </a:r>
              </a:p>
            </p:txBody>
          </p:sp>
          <p:sp>
            <p:nvSpPr>
              <p:cNvPr id="164" name="Rectangle: Single Corner Snipped 163">
                <a:extLst>
                  <a:ext uri="{FF2B5EF4-FFF2-40B4-BE49-F238E27FC236}">
                    <a16:creationId xmlns:a16="http://schemas.microsoft.com/office/drawing/2014/main" id="{F567ECD6-29DC-89A0-8B14-FCE7B12F3459}"/>
                  </a:ext>
                </a:extLst>
              </p:cNvPr>
              <p:cNvSpPr/>
              <p:nvPr/>
            </p:nvSpPr>
            <p:spPr>
              <a:xfrm>
                <a:off x="3860794" y="2992950"/>
                <a:ext cx="1309579" cy="605616"/>
              </a:xfrm>
              <a:prstGeom prst="snip1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Output: Corpus A</a:t>
                </a:r>
              </a:p>
            </p:txBody>
          </p:sp>
        </p:grpSp>
      </p:grpSp>
      <p:cxnSp>
        <p:nvCxnSpPr>
          <p:cNvPr id="436" name="Connector: Elbow 435">
            <a:extLst>
              <a:ext uri="{FF2B5EF4-FFF2-40B4-BE49-F238E27FC236}">
                <a16:creationId xmlns:a16="http://schemas.microsoft.com/office/drawing/2014/main" id="{AC22F9B4-CB44-8C99-771B-8FB3DA6DC8F8}"/>
              </a:ext>
            </a:extLst>
          </p:cNvPr>
          <p:cNvCxnSpPr>
            <a:cxnSpLocks/>
            <a:stCxn id="246" idx="1"/>
            <a:endCxn id="160" idx="0"/>
          </p:cNvCxnSpPr>
          <p:nvPr/>
        </p:nvCxnSpPr>
        <p:spPr>
          <a:xfrm rot="10800000">
            <a:off x="5161448" y="2268856"/>
            <a:ext cx="159975" cy="200421"/>
          </a:xfrm>
          <a:prstGeom prst="bentConnector3">
            <a:avLst>
              <a:gd name="adj1" fmla="val 50000"/>
            </a:avLst>
          </a:prstGeom>
        </p:spPr>
        <p:style>
          <a:lnRef idx="1">
            <a:schemeClr val="accent4"/>
          </a:lnRef>
          <a:fillRef idx="0">
            <a:schemeClr val="accent4"/>
          </a:fillRef>
          <a:effectRef idx="0">
            <a:schemeClr val="accent4"/>
          </a:effectRef>
          <a:fontRef idx="minor">
            <a:schemeClr val="tx1"/>
          </a:fontRef>
        </p:style>
      </p:cxnSp>
      <p:cxnSp>
        <p:nvCxnSpPr>
          <p:cNvPr id="438" name="Connector: Elbow 437">
            <a:extLst>
              <a:ext uri="{FF2B5EF4-FFF2-40B4-BE49-F238E27FC236}">
                <a16:creationId xmlns:a16="http://schemas.microsoft.com/office/drawing/2014/main" id="{03BF1606-7299-537E-EFA8-4FF6D4096019}"/>
              </a:ext>
            </a:extLst>
          </p:cNvPr>
          <p:cNvCxnSpPr>
            <a:stCxn id="122" idx="1"/>
            <a:endCxn id="467" idx="0"/>
          </p:cNvCxnSpPr>
          <p:nvPr/>
        </p:nvCxnSpPr>
        <p:spPr>
          <a:xfrm rot="10800000">
            <a:off x="5169087" y="2973467"/>
            <a:ext cx="263226" cy="362919"/>
          </a:xfrm>
          <a:prstGeom prst="bentConnector3">
            <a:avLst/>
          </a:prstGeom>
        </p:spPr>
        <p:style>
          <a:lnRef idx="1">
            <a:schemeClr val="accent4"/>
          </a:lnRef>
          <a:fillRef idx="0">
            <a:schemeClr val="accent4"/>
          </a:fillRef>
          <a:effectRef idx="0">
            <a:schemeClr val="accent4"/>
          </a:effectRef>
          <a:fontRef idx="minor">
            <a:schemeClr val="tx1"/>
          </a:fontRef>
        </p:style>
      </p:cxnSp>
      <p:sp>
        <p:nvSpPr>
          <p:cNvPr id="2" name="Date Placeholder 1">
            <a:extLst>
              <a:ext uri="{FF2B5EF4-FFF2-40B4-BE49-F238E27FC236}">
                <a16:creationId xmlns:a16="http://schemas.microsoft.com/office/drawing/2014/main" id="{6A11AE50-C4BB-B02A-663B-88FDEC51A5B8}"/>
              </a:ext>
            </a:extLst>
          </p:cNvPr>
          <p:cNvSpPr>
            <a:spLocks noGrp="1"/>
          </p:cNvSpPr>
          <p:nvPr>
            <p:ph type="dt" sz="half" idx="10"/>
          </p:nvPr>
        </p:nvSpPr>
        <p:spPr/>
        <p:txBody>
          <a:bodyPr/>
          <a:lstStyle/>
          <a:p>
            <a:r>
              <a:rPr lang="en-US"/>
              <a:t>Tartu, 6 July 2022: Plotting Poetry 5</a:t>
            </a:r>
            <a:endParaRPr lang="is-IS"/>
          </a:p>
        </p:txBody>
      </p:sp>
      <p:sp>
        <p:nvSpPr>
          <p:cNvPr id="3" name="Footer Placeholder 2">
            <a:extLst>
              <a:ext uri="{FF2B5EF4-FFF2-40B4-BE49-F238E27FC236}">
                <a16:creationId xmlns:a16="http://schemas.microsoft.com/office/drawing/2014/main" id="{D6AD0DA8-8FEE-236C-840A-6863D01CDD85}"/>
              </a:ext>
            </a:extLst>
          </p:cNvPr>
          <p:cNvSpPr>
            <a:spLocks noGrp="1"/>
          </p:cNvSpPr>
          <p:nvPr>
            <p:ph type="ftr" sz="quarter" idx="11"/>
          </p:nvPr>
        </p:nvSpPr>
        <p:spPr/>
        <p:txBody>
          <a:bodyPr/>
          <a:lstStyle/>
          <a:p>
            <a:r>
              <a:rPr lang="en-US" dirty="0"/>
              <a:t>Yelena Sesselja </a:t>
            </a:r>
            <a:r>
              <a:rPr lang="en-US" dirty="0" err="1"/>
              <a:t>Helgadóttir</a:t>
            </a:r>
            <a:r>
              <a:rPr lang="en-US" dirty="0"/>
              <a:t>: Textual Variation and Representative Selection of Texts </a:t>
            </a:r>
            <a:endParaRPr lang="is-IS" dirty="0"/>
          </a:p>
        </p:txBody>
      </p:sp>
      <p:sp>
        <p:nvSpPr>
          <p:cNvPr id="8" name="Slide Number Placeholder 7">
            <a:extLst>
              <a:ext uri="{FF2B5EF4-FFF2-40B4-BE49-F238E27FC236}">
                <a16:creationId xmlns:a16="http://schemas.microsoft.com/office/drawing/2014/main" id="{7B11455A-E9F7-8749-616A-14460C399D1C}"/>
              </a:ext>
            </a:extLst>
          </p:cNvPr>
          <p:cNvSpPr>
            <a:spLocks noGrp="1"/>
          </p:cNvSpPr>
          <p:nvPr>
            <p:ph type="sldNum" sz="quarter" idx="12"/>
          </p:nvPr>
        </p:nvSpPr>
        <p:spPr/>
        <p:txBody>
          <a:bodyPr/>
          <a:lstStyle/>
          <a:p>
            <a:fld id="{87EB15CC-FCA9-4732-9BF7-5AEC33EFD6E9}" type="slidenum">
              <a:rPr lang="is-IS" smtClean="0"/>
              <a:t>15</a:t>
            </a:fld>
            <a:endParaRPr lang="is-IS"/>
          </a:p>
        </p:txBody>
      </p:sp>
      <p:sp>
        <p:nvSpPr>
          <p:cNvPr id="58" name="Title 1">
            <a:extLst>
              <a:ext uri="{FF2B5EF4-FFF2-40B4-BE49-F238E27FC236}">
                <a16:creationId xmlns:a16="http://schemas.microsoft.com/office/drawing/2014/main" id="{1BC707A0-1C29-5E5A-9BB9-3ED5D120A2DD}"/>
              </a:ext>
            </a:extLst>
          </p:cNvPr>
          <p:cNvSpPr txBox="1">
            <a:spLocks/>
          </p:cNvSpPr>
          <p:nvPr/>
        </p:nvSpPr>
        <p:spPr>
          <a:xfrm rot="5400000">
            <a:off x="8632054" y="2266179"/>
            <a:ext cx="5316492" cy="1325563"/>
          </a:xfrm>
          <a:prstGeom prst="rect">
            <a:avLst/>
          </a:prstGeom>
        </p:spPr>
        <p:txBody>
          <a:bodyPr/>
          <a:lstStyle>
            <a:lvl1pPr algn="l" defTabSz="914400" rtl="0" eaLnBrk="1" latinLnBrk="0" hangingPunct="1">
              <a:lnSpc>
                <a:spcPct val="90000"/>
              </a:lnSpc>
              <a:spcBef>
                <a:spcPct val="0"/>
              </a:spcBef>
              <a:buNone/>
              <a:defRPr sz="4400" kern="1200">
                <a:solidFill>
                  <a:schemeClr val="bg2">
                    <a:lumMod val="10000"/>
                  </a:schemeClr>
                </a:solidFill>
                <a:latin typeface="+mj-lt"/>
                <a:ea typeface="+mj-ea"/>
                <a:cs typeface="+mj-cs"/>
              </a:defRPr>
            </a:lvl1pPr>
          </a:lstStyle>
          <a:p>
            <a:r>
              <a:rPr lang="en-US" dirty="0"/>
              <a:t>Algorithm proposed</a:t>
            </a:r>
          </a:p>
        </p:txBody>
      </p:sp>
      <p:sp>
        <p:nvSpPr>
          <p:cNvPr id="14" name="Flowchart: Alternate Process 13">
            <a:extLst>
              <a:ext uri="{FF2B5EF4-FFF2-40B4-BE49-F238E27FC236}">
                <a16:creationId xmlns:a16="http://schemas.microsoft.com/office/drawing/2014/main" id="{5EC888DF-8AE7-8D94-FBF8-E0F204399358}"/>
              </a:ext>
            </a:extLst>
          </p:cNvPr>
          <p:cNvSpPr/>
          <p:nvPr/>
        </p:nvSpPr>
        <p:spPr>
          <a:xfrm>
            <a:off x="7810500" y="119267"/>
            <a:ext cx="1233913" cy="361448"/>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Steps 2-4</a:t>
            </a:r>
          </a:p>
        </p:txBody>
      </p:sp>
      <p:sp>
        <p:nvSpPr>
          <p:cNvPr id="19" name="TextBox 18">
            <a:extLst>
              <a:ext uri="{FF2B5EF4-FFF2-40B4-BE49-F238E27FC236}">
                <a16:creationId xmlns:a16="http://schemas.microsoft.com/office/drawing/2014/main" id="{5A6BBFF2-A9A3-A335-0927-6449713DEEB7}"/>
              </a:ext>
            </a:extLst>
          </p:cNvPr>
          <p:cNvSpPr txBox="1"/>
          <p:nvPr/>
        </p:nvSpPr>
        <p:spPr>
          <a:xfrm>
            <a:off x="7728312" y="646069"/>
            <a:ext cx="3414003" cy="2031325"/>
          </a:xfrm>
          <a:prstGeom prst="rect">
            <a:avLst/>
          </a:prstGeom>
          <a:noFill/>
        </p:spPr>
        <p:txBody>
          <a:bodyPr wrap="square" rtlCol="0">
            <a:spAutoFit/>
          </a:bodyPr>
          <a:lstStyle/>
          <a:p>
            <a:r>
              <a:rPr lang="en-US" dirty="0"/>
              <a:t>Similar procedures for identifying the most frequent variants  for other building units of PMÞ: block sequences, essential motifs and combinations of names (</a:t>
            </a:r>
            <a:r>
              <a:rPr lang="en-US" i="1" dirty="0" err="1"/>
              <a:t>heiti</a:t>
            </a:r>
            <a:r>
              <a:rPr lang="en-US" dirty="0"/>
              <a:t>).</a:t>
            </a:r>
          </a:p>
          <a:p>
            <a:r>
              <a:rPr lang="en-US" u="sng" dirty="0"/>
              <a:t>Output</a:t>
            </a:r>
            <a:r>
              <a:rPr lang="en-US" dirty="0"/>
              <a:t>: “Corpus Bm”, “Corpus </a:t>
            </a:r>
            <a:r>
              <a:rPr lang="en-US" dirty="0" err="1"/>
              <a:t>Bh</a:t>
            </a:r>
            <a:r>
              <a:rPr lang="en-US" dirty="0"/>
              <a:t>”, and “Corpus Bs”, respectively</a:t>
            </a:r>
          </a:p>
        </p:txBody>
      </p:sp>
      <p:sp>
        <p:nvSpPr>
          <p:cNvPr id="63" name="Flowchart: Alternate Process 62">
            <a:extLst>
              <a:ext uri="{FF2B5EF4-FFF2-40B4-BE49-F238E27FC236}">
                <a16:creationId xmlns:a16="http://schemas.microsoft.com/office/drawing/2014/main" id="{5BD9170D-8F7D-613F-8C49-9EBA7D146699}"/>
              </a:ext>
            </a:extLst>
          </p:cNvPr>
          <p:cNvSpPr/>
          <p:nvPr/>
        </p:nvSpPr>
        <p:spPr>
          <a:xfrm>
            <a:off x="7896146" y="2853641"/>
            <a:ext cx="1233913" cy="361448"/>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Step 5</a:t>
            </a:r>
          </a:p>
        </p:txBody>
      </p:sp>
      <p:sp>
        <p:nvSpPr>
          <p:cNvPr id="64" name="TextBox 63">
            <a:extLst>
              <a:ext uri="{FF2B5EF4-FFF2-40B4-BE49-F238E27FC236}">
                <a16:creationId xmlns:a16="http://schemas.microsoft.com/office/drawing/2014/main" id="{7E174977-DCEA-F28E-82A3-99D6A0F7AC69}"/>
              </a:ext>
            </a:extLst>
          </p:cNvPr>
          <p:cNvSpPr txBox="1"/>
          <p:nvPr/>
        </p:nvSpPr>
        <p:spPr>
          <a:xfrm>
            <a:off x="7728312" y="3386455"/>
            <a:ext cx="3414003" cy="2585323"/>
          </a:xfrm>
          <a:prstGeom prst="rect">
            <a:avLst/>
          </a:prstGeom>
          <a:noFill/>
        </p:spPr>
        <p:txBody>
          <a:bodyPr wrap="square" rtlCol="0">
            <a:spAutoFit/>
          </a:bodyPr>
          <a:lstStyle/>
          <a:p>
            <a:r>
              <a:rPr lang="en-US" dirty="0"/>
              <a:t>Output of Steps 2-4 compared with Corpus A. Repetitively occurring texts detected. Corpus A updated with non-repetitive texts from Bm, </a:t>
            </a:r>
            <a:r>
              <a:rPr lang="en-US" dirty="0" err="1"/>
              <a:t>Bh</a:t>
            </a:r>
            <a:r>
              <a:rPr lang="en-US" dirty="0"/>
              <a:t> and Bs in order to maximize the number of motifs, name lists and block sequences represented in the corpus that is sought for.</a:t>
            </a:r>
          </a:p>
        </p:txBody>
      </p:sp>
      <p:cxnSp>
        <p:nvCxnSpPr>
          <p:cNvPr id="67" name="Connector: Elbow 66">
            <a:extLst>
              <a:ext uri="{FF2B5EF4-FFF2-40B4-BE49-F238E27FC236}">
                <a16:creationId xmlns:a16="http://schemas.microsoft.com/office/drawing/2014/main" id="{55B84068-7AF5-036B-35B0-30EA06B3C172}"/>
              </a:ext>
            </a:extLst>
          </p:cNvPr>
          <p:cNvCxnSpPr/>
          <p:nvPr/>
        </p:nvCxnSpPr>
        <p:spPr>
          <a:xfrm>
            <a:off x="1856316" y="476466"/>
            <a:ext cx="591374" cy="14412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89A39FF-56D3-4062-4E1C-A65D892B9BE7}"/>
              </a:ext>
            </a:extLst>
          </p:cNvPr>
          <p:cNvCxnSpPr>
            <a:cxnSpLocks/>
          </p:cNvCxnSpPr>
          <p:nvPr/>
        </p:nvCxnSpPr>
        <p:spPr>
          <a:xfrm>
            <a:off x="3635415" y="465081"/>
            <a:ext cx="0" cy="403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7" name="Connector: Elbow 106">
            <a:extLst>
              <a:ext uri="{FF2B5EF4-FFF2-40B4-BE49-F238E27FC236}">
                <a16:creationId xmlns:a16="http://schemas.microsoft.com/office/drawing/2014/main" id="{06037A59-1FEE-0113-5D64-A266A4B25835}"/>
              </a:ext>
            </a:extLst>
          </p:cNvPr>
          <p:cNvCxnSpPr/>
          <p:nvPr/>
        </p:nvCxnSpPr>
        <p:spPr>
          <a:xfrm>
            <a:off x="1856315" y="476467"/>
            <a:ext cx="591374" cy="14412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6CE6DA0B-C5CF-B468-6074-72A2E56EA36E}"/>
              </a:ext>
            </a:extLst>
          </p:cNvPr>
          <p:cNvCxnSpPr>
            <a:cxnSpLocks/>
          </p:cNvCxnSpPr>
          <p:nvPr/>
        </p:nvCxnSpPr>
        <p:spPr>
          <a:xfrm>
            <a:off x="3635414" y="465082"/>
            <a:ext cx="0" cy="403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0" name="Connector: Elbow 109">
            <a:extLst>
              <a:ext uri="{FF2B5EF4-FFF2-40B4-BE49-F238E27FC236}">
                <a16:creationId xmlns:a16="http://schemas.microsoft.com/office/drawing/2014/main" id="{A258EC57-F000-C2BC-16D3-FC5FB6F3E287}"/>
              </a:ext>
            </a:extLst>
          </p:cNvPr>
          <p:cNvCxnSpPr>
            <a:cxnSpLocks/>
          </p:cNvCxnSpPr>
          <p:nvPr/>
        </p:nvCxnSpPr>
        <p:spPr>
          <a:xfrm rot="16200000" flipH="1">
            <a:off x="2156175" y="3429481"/>
            <a:ext cx="488646" cy="24561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1" name="Connector: Elbow 150">
            <a:extLst>
              <a:ext uri="{FF2B5EF4-FFF2-40B4-BE49-F238E27FC236}">
                <a16:creationId xmlns:a16="http://schemas.microsoft.com/office/drawing/2014/main" id="{39A53F00-8519-FD4E-F9DC-38E59106832C}"/>
              </a:ext>
            </a:extLst>
          </p:cNvPr>
          <p:cNvCxnSpPr/>
          <p:nvPr/>
        </p:nvCxnSpPr>
        <p:spPr>
          <a:xfrm>
            <a:off x="1856316" y="476468"/>
            <a:ext cx="591374" cy="14412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53" name="Straight Arrow Connector 152">
            <a:extLst>
              <a:ext uri="{FF2B5EF4-FFF2-40B4-BE49-F238E27FC236}">
                <a16:creationId xmlns:a16="http://schemas.microsoft.com/office/drawing/2014/main" id="{12EB1246-EDA7-2D5F-BC1D-BA5F8147B9D1}"/>
              </a:ext>
            </a:extLst>
          </p:cNvPr>
          <p:cNvCxnSpPr>
            <a:cxnSpLocks/>
          </p:cNvCxnSpPr>
          <p:nvPr/>
        </p:nvCxnSpPr>
        <p:spPr>
          <a:xfrm>
            <a:off x="3635415" y="465083"/>
            <a:ext cx="0" cy="403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4" name="Connector: Elbow 153">
            <a:extLst>
              <a:ext uri="{FF2B5EF4-FFF2-40B4-BE49-F238E27FC236}">
                <a16:creationId xmlns:a16="http://schemas.microsoft.com/office/drawing/2014/main" id="{F09843C8-B4BF-8E12-163E-C8D8FD037199}"/>
              </a:ext>
            </a:extLst>
          </p:cNvPr>
          <p:cNvCxnSpPr>
            <a:cxnSpLocks/>
          </p:cNvCxnSpPr>
          <p:nvPr/>
        </p:nvCxnSpPr>
        <p:spPr>
          <a:xfrm rot="16200000" flipH="1">
            <a:off x="2156178" y="3429484"/>
            <a:ext cx="488646" cy="245617"/>
          </a:xfrm>
          <a:prstGeom prst="bentConnector2">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91" name="Connector: Elbow 190">
            <a:extLst>
              <a:ext uri="{FF2B5EF4-FFF2-40B4-BE49-F238E27FC236}">
                <a16:creationId xmlns:a16="http://schemas.microsoft.com/office/drawing/2014/main" id="{CFDD4A96-AC88-41D7-03D9-763009D154A7}"/>
              </a:ext>
            </a:extLst>
          </p:cNvPr>
          <p:cNvCxnSpPr/>
          <p:nvPr/>
        </p:nvCxnSpPr>
        <p:spPr>
          <a:xfrm>
            <a:off x="1856317" y="476469"/>
            <a:ext cx="591374" cy="144123"/>
          </a:xfrm>
          <a:prstGeom prst="bentConnector2">
            <a:avLst/>
          </a:prstGeom>
        </p:spPr>
        <p:style>
          <a:lnRef idx="1">
            <a:schemeClr val="accent4"/>
          </a:lnRef>
          <a:fillRef idx="0">
            <a:schemeClr val="accent4"/>
          </a:fillRef>
          <a:effectRef idx="0">
            <a:schemeClr val="accent4"/>
          </a:effectRef>
          <a:fontRef idx="minor">
            <a:schemeClr val="tx1"/>
          </a:fontRef>
        </p:style>
      </p:cxnSp>
      <p:cxnSp>
        <p:nvCxnSpPr>
          <p:cNvPr id="193" name="Straight Arrow Connector 192">
            <a:extLst>
              <a:ext uri="{FF2B5EF4-FFF2-40B4-BE49-F238E27FC236}">
                <a16:creationId xmlns:a16="http://schemas.microsoft.com/office/drawing/2014/main" id="{5A55000A-C29E-C337-D260-3F27A99BB3A4}"/>
              </a:ext>
            </a:extLst>
          </p:cNvPr>
          <p:cNvCxnSpPr>
            <a:cxnSpLocks/>
          </p:cNvCxnSpPr>
          <p:nvPr/>
        </p:nvCxnSpPr>
        <p:spPr>
          <a:xfrm>
            <a:off x="3635416" y="465084"/>
            <a:ext cx="0" cy="403983"/>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952096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9" name="Connector: Elbow 8">
            <a:extLst>
              <a:ext uri="{FF2B5EF4-FFF2-40B4-BE49-F238E27FC236}">
                <a16:creationId xmlns:a16="http://schemas.microsoft.com/office/drawing/2014/main" id="{75996455-92CE-8E80-B2A4-205B03AF76E5}"/>
              </a:ext>
            </a:extLst>
          </p:cNvPr>
          <p:cNvCxnSpPr>
            <a:stCxn id="4" idx="0"/>
            <a:endCxn id="7" idx="0"/>
          </p:cNvCxnSpPr>
          <p:nvPr/>
        </p:nvCxnSpPr>
        <p:spPr>
          <a:xfrm>
            <a:off x="1856316" y="476546"/>
            <a:ext cx="591374" cy="14412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BC17DAC6-11C0-AACE-BEC2-FC61E879019B}"/>
              </a:ext>
            </a:extLst>
          </p:cNvPr>
          <p:cNvCxnSpPr>
            <a:cxnSpLocks/>
            <a:stCxn id="7" idx="2"/>
            <a:endCxn id="10" idx="1"/>
          </p:cNvCxnSpPr>
          <p:nvPr/>
        </p:nvCxnSpPr>
        <p:spPr>
          <a:xfrm rot="16200000" flipH="1">
            <a:off x="2698184" y="797557"/>
            <a:ext cx="130146" cy="631134"/>
          </a:xfrm>
          <a:prstGeom prst="bentConnector2">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39" name="Straight Arrow Connector 38">
            <a:extLst>
              <a:ext uri="{FF2B5EF4-FFF2-40B4-BE49-F238E27FC236}">
                <a16:creationId xmlns:a16="http://schemas.microsoft.com/office/drawing/2014/main" id="{18ABBEF7-4DD3-8828-ABAE-6ED131672AD0}"/>
              </a:ext>
            </a:extLst>
          </p:cNvPr>
          <p:cNvCxnSpPr>
            <a:cxnSpLocks/>
            <a:stCxn id="10" idx="2"/>
            <a:endCxn id="6" idx="0"/>
          </p:cNvCxnSpPr>
          <p:nvPr/>
        </p:nvCxnSpPr>
        <p:spPr>
          <a:xfrm>
            <a:off x="3635415" y="1487250"/>
            <a:ext cx="30890" cy="2000309"/>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52" name="Connector: Elbow 51">
            <a:extLst>
              <a:ext uri="{FF2B5EF4-FFF2-40B4-BE49-F238E27FC236}">
                <a16:creationId xmlns:a16="http://schemas.microsoft.com/office/drawing/2014/main" id="{232C7002-71D3-35A0-8CF0-B32E70FC6400}"/>
              </a:ext>
            </a:extLst>
          </p:cNvPr>
          <p:cNvCxnSpPr>
            <a:cxnSpLocks/>
          </p:cNvCxnSpPr>
          <p:nvPr/>
        </p:nvCxnSpPr>
        <p:spPr>
          <a:xfrm rot="5400000">
            <a:off x="2793585" y="968839"/>
            <a:ext cx="323421" cy="1360242"/>
          </a:xfrm>
          <a:prstGeom prst="bentConnector3">
            <a:avLst>
              <a:gd name="adj1" fmla="val 50000"/>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74" name="Connector: Elbow 73">
            <a:extLst>
              <a:ext uri="{FF2B5EF4-FFF2-40B4-BE49-F238E27FC236}">
                <a16:creationId xmlns:a16="http://schemas.microsoft.com/office/drawing/2014/main" id="{98BD188E-05BC-6FE5-B1B2-0A6521502E8E}"/>
              </a:ext>
            </a:extLst>
          </p:cNvPr>
          <p:cNvCxnSpPr>
            <a:cxnSpLocks/>
            <a:stCxn id="5" idx="1"/>
            <a:endCxn id="6" idx="1"/>
          </p:cNvCxnSpPr>
          <p:nvPr/>
        </p:nvCxnSpPr>
        <p:spPr>
          <a:xfrm rot="16200000" flipH="1">
            <a:off x="733530" y="2006837"/>
            <a:ext cx="2122400" cy="1457150"/>
          </a:xfrm>
          <a:prstGeom prst="bentConnector2">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30" name="Connector: Elbow 129">
            <a:extLst>
              <a:ext uri="{FF2B5EF4-FFF2-40B4-BE49-F238E27FC236}">
                <a16:creationId xmlns:a16="http://schemas.microsoft.com/office/drawing/2014/main" id="{A26246C5-B821-B60F-E40C-CCB2BC60B069}"/>
              </a:ext>
            </a:extLst>
          </p:cNvPr>
          <p:cNvCxnSpPr>
            <a:cxnSpLocks/>
            <a:stCxn id="50" idx="2"/>
            <a:endCxn id="92" idx="0"/>
          </p:cNvCxnSpPr>
          <p:nvPr/>
        </p:nvCxnSpPr>
        <p:spPr>
          <a:xfrm rot="16200000" flipH="1">
            <a:off x="2129561" y="2732456"/>
            <a:ext cx="293739" cy="2515"/>
          </a:xfrm>
          <a:prstGeom prst="bentConnector3">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33" name="Connector: Elbow 132">
            <a:extLst>
              <a:ext uri="{FF2B5EF4-FFF2-40B4-BE49-F238E27FC236}">
                <a16:creationId xmlns:a16="http://schemas.microsoft.com/office/drawing/2014/main" id="{A5DD492B-6A49-1D16-4C0E-E457C082D648}"/>
              </a:ext>
            </a:extLst>
          </p:cNvPr>
          <p:cNvCxnSpPr>
            <a:cxnSpLocks/>
            <a:stCxn id="92" idx="2"/>
            <a:endCxn id="6" idx="1"/>
          </p:cNvCxnSpPr>
          <p:nvPr/>
        </p:nvCxnSpPr>
        <p:spPr>
          <a:xfrm rot="16200000" flipH="1">
            <a:off x="2156173" y="3429480"/>
            <a:ext cx="488646" cy="24561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8" name="Straight Arrow Connector 207">
            <a:extLst>
              <a:ext uri="{FF2B5EF4-FFF2-40B4-BE49-F238E27FC236}">
                <a16:creationId xmlns:a16="http://schemas.microsoft.com/office/drawing/2014/main" id="{A85DF9BF-47C5-34CD-F96E-AE513604EF23}"/>
              </a:ext>
            </a:extLst>
          </p:cNvPr>
          <p:cNvCxnSpPr>
            <a:cxnSpLocks/>
            <a:stCxn id="145" idx="3"/>
            <a:endCxn id="206" idx="1"/>
          </p:cNvCxnSpPr>
          <p:nvPr/>
        </p:nvCxnSpPr>
        <p:spPr>
          <a:xfrm flipV="1">
            <a:off x="2447690" y="5936386"/>
            <a:ext cx="186235" cy="7777"/>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38" name="Connector: Elbow 237">
            <a:extLst>
              <a:ext uri="{FF2B5EF4-FFF2-40B4-BE49-F238E27FC236}">
                <a16:creationId xmlns:a16="http://schemas.microsoft.com/office/drawing/2014/main" id="{03E010F0-661F-CF5D-A0EA-813794636F75}"/>
              </a:ext>
            </a:extLst>
          </p:cNvPr>
          <p:cNvCxnSpPr>
            <a:cxnSpLocks/>
            <a:stCxn id="230" idx="0"/>
            <a:endCxn id="122" idx="3"/>
          </p:cNvCxnSpPr>
          <p:nvPr/>
        </p:nvCxnSpPr>
        <p:spPr>
          <a:xfrm rot="5400000" flipH="1" flipV="1">
            <a:off x="6474763" y="3134713"/>
            <a:ext cx="596702" cy="1000046"/>
          </a:xfrm>
          <a:prstGeom prst="bentConnector4">
            <a:avLst>
              <a:gd name="adj1" fmla="val 22576"/>
              <a:gd name="adj2" fmla="val 122859"/>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48" name="Connector: Elbow 247">
            <a:extLst>
              <a:ext uri="{FF2B5EF4-FFF2-40B4-BE49-F238E27FC236}">
                <a16:creationId xmlns:a16="http://schemas.microsoft.com/office/drawing/2014/main" id="{0B2A34CE-1A58-892E-44E1-312832F1E24F}"/>
              </a:ext>
            </a:extLst>
          </p:cNvPr>
          <p:cNvCxnSpPr>
            <a:cxnSpLocks/>
            <a:stCxn id="122" idx="0"/>
            <a:endCxn id="246" idx="2"/>
          </p:cNvCxnSpPr>
          <p:nvPr/>
        </p:nvCxnSpPr>
        <p:spPr>
          <a:xfrm rot="16200000" flipV="1">
            <a:off x="6236812" y="2893190"/>
            <a:ext cx="229776" cy="2050"/>
          </a:xfrm>
          <a:prstGeom prst="bentConnector3">
            <a:avLst>
              <a:gd name="adj1" fmla="val 50000"/>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61" name="Straight Arrow Connector 260">
            <a:extLst>
              <a:ext uri="{FF2B5EF4-FFF2-40B4-BE49-F238E27FC236}">
                <a16:creationId xmlns:a16="http://schemas.microsoft.com/office/drawing/2014/main" id="{14968F85-EC79-56AC-0DE8-E22B2DFB0AA2}"/>
              </a:ext>
            </a:extLst>
          </p:cNvPr>
          <p:cNvCxnSpPr>
            <a:cxnSpLocks/>
            <a:stCxn id="17" idx="2"/>
            <a:endCxn id="10" idx="0"/>
          </p:cNvCxnSpPr>
          <p:nvPr/>
        </p:nvCxnSpPr>
        <p:spPr>
          <a:xfrm>
            <a:off x="3635415" y="465161"/>
            <a:ext cx="0" cy="403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1" name="Connector: Elbow 290">
            <a:extLst>
              <a:ext uri="{FF2B5EF4-FFF2-40B4-BE49-F238E27FC236}">
                <a16:creationId xmlns:a16="http://schemas.microsoft.com/office/drawing/2014/main" id="{B9C463BE-1382-6DFA-44F5-AF8B83A0806F}"/>
              </a:ext>
            </a:extLst>
          </p:cNvPr>
          <p:cNvCxnSpPr>
            <a:cxnSpLocks/>
          </p:cNvCxnSpPr>
          <p:nvPr/>
        </p:nvCxnSpPr>
        <p:spPr>
          <a:xfrm rot="5400000" flipH="1" flipV="1">
            <a:off x="6217046" y="2022699"/>
            <a:ext cx="270156" cy="2895"/>
          </a:xfrm>
          <a:prstGeom prst="bentConnector3">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321" name="Connector: Elbow 320">
            <a:extLst>
              <a:ext uri="{FF2B5EF4-FFF2-40B4-BE49-F238E27FC236}">
                <a16:creationId xmlns:a16="http://schemas.microsoft.com/office/drawing/2014/main" id="{CF624EAF-45AC-BD7A-CA80-0EE4510CFA66}"/>
              </a:ext>
            </a:extLst>
          </p:cNvPr>
          <p:cNvCxnSpPr>
            <a:cxnSpLocks/>
            <a:stCxn id="287" idx="1"/>
            <a:endCxn id="10" idx="3"/>
          </p:cNvCxnSpPr>
          <p:nvPr/>
        </p:nvCxnSpPr>
        <p:spPr>
          <a:xfrm rot="10800000">
            <a:off x="4192007" y="1178197"/>
            <a:ext cx="1195217" cy="525224"/>
          </a:xfrm>
          <a:prstGeom prst="bentConnector3">
            <a:avLst>
              <a:gd name="adj1" fmla="val 50000"/>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629" name="Connector: Elbow 628">
            <a:extLst>
              <a:ext uri="{FF2B5EF4-FFF2-40B4-BE49-F238E27FC236}">
                <a16:creationId xmlns:a16="http://schemas.microsoft.com/office/drawing/2014/main" id="{546CE775-0146-DE22-89A1-07BE1EB5BB72}"/>
              </a:ext>
            </a:extLst>
          </p:cNvPr>
          <p:cNvCxnSpPr>
            <a:cxnSpLocks/>
          </p:cNvCxnSpPr>
          <p:nvPr/>
        </p:nvCxnSpPr>
        <p:spPr>
          <a:xfrm rot="16200000" flipV="1">
            <a:off x="6158204" y="1322406"/>
            <a:ext cx="388315" cy="2421"/>
          </a:xfrm>
          <a:prstGeom prst="bentConnector3">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1" name="Connector: Elbow 10">
            <a:extLst>
              <a:ext uri="{FF2B5EF4-FFF2-40B4-BE49-F238E27FC236}">
                <a16:creationId xmlns:a16="http://schemas.microsoft.com/office/drawing/2014/main" id="{2D8E1786-4FC5-B27E-0BC4-3E4DAA635394}"/>
              </a:ext>
            </a:extLst>
          </p:cNvPr>
          <p:cNvCxnSpPr>
            <a:cxnSpLocks/>
            <a:stCxn id="6" idx="2"/>
            <a:endCxn id="128" idx="3"/>
          </p:cNvCxnSpPr>
          <p:nvPr/>
        </p:nvCxnSpPr>
        <p:spPr>
          <a:xfrm rot="5400000">
            <a:off x="2370034" y="3138943"/>
            <a:ext cx="329550" cy="2262993"/>
          </a:xfrm>
          <a:prstGeom prst="bentConnector3">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26" name="Connector: Elbow 225">
            <a:extLst>
              <a:ext uri="{FF2B5EF4-FFF2-40B4-BE49-F238E27FC236}">
                <a16:creationId xmlns:a16="http://schemas.microsoft.com/office/drawing/2014/main" id="{371B81B0-BEA2-0C73-5D2F-9827C6F88080}"/>
              </a:ext>
            </a:extLst>
          </p:cNvPr>
          <p:cNvCxnSpPr>
            <a:cxnSpLocks/>
            <a:stCxn id="206" idx="3"/>
            <a:endCxn id="213" idx="2"/>
          </p:cNvCxnSpPr>
          <p:nvPr/>
        </p:nvCxnSpPr>
        <p:spPr>
          <a:xfrm flipV="1">
            <a:off x="4919925" y="5812905"/>
            <a:ext cx="244108" cy="123481"/>
          </a:xfrm>
          <a:prstGeom prst="bentConnector3">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47" name="Connector: Elbow 246">
            <a:extLst>
              <a:ext uri="{FF2B5EF4-FFF2-40B4-BE49-F238E27FC236}">
                <a16:creationId xmlns:a16="http://schemas.microsoft.com/office/drawing/2014/main" id="{6FF57F25-8BE1-B894-26E3-9B1D37EE91B7}"/>
              </a:ext>
            </a:extLst>
          </p:cNvPr>
          <p:cNvCxnSpPr>
            <a:cxnSpLocks/>
          </p:cNvCxnSpPr>
          <p:nvPr/>
        </p:nvCxnSpPr>
        <p:spPr>
          <a:xfrm rot="5400000" flipH="1" flipV="1">
            <a:off x="6480904" y="4375831"/>
            <a:ext cx="791292" cy="1013151"/>
          </a:xfrm>
          <a:prstGeom prst="bentConnector4">
            <a:avLst>
              <a:gd name="adj1" fmla="val 16620"/>
              <a:gd name="adj2" fmla="val 113788"/>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74" name="Connector: Elbow 173">
            <a:extLst>
              <a:ext uri="{FF2B5EF4-FFF2-40B4-BE49-F238E27FC236}">
                <a16:creationId xmlns:a16="http://schemas.microsoft.com/office/drawing/2014/main" id="{1C620C14-B419-EA83-9653-845E0C77E5BB}"/>
              </a:ext>
            </a:extLst>
          </p:cNvPr>
          <p:cNvCxnSpPr>
            <a:cxnSpLocks/>
          </p:cNvCxnSpPr>
          <p:nvPr/>
        </p:nvCxnSpPr>
        <p:spPr>
          <a:xfrm rot="5400000" flipH="1" flipV="1">
            <a:off x="6308982" y="507329"/>
            <a:ext cx="293004" cy="208668"/>
          </a:xfrm>
          <a:prstGeom prst="bentConnector3">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93" name="Connector: Elbow 292">
            <a:extLst>
              <a:ext uri="{FF2B5EF4-FFF2-40B4-BE49-F238E27FC236}">
                <a16:creationId xmlns:a16="http://schemas.microsoft.com/office/drawing/2014/main" id="{0458278B-B6DC-796E-337D-B05676A02529}"/>
              </a:ext>
            </a:extLst>
          </p:cNvPr>
          <p:cNvCxnSpPr>
            <a:cxnSpLocks/>
            <a:stCxn id="354" idx="1"/>
            <a:endCxn id="17" idx="3"/>
          </p:cNvCxnSpPr>
          <p:nvPr/>
        </p:nvCxnSpPr>
        <p:spPr>
          <a:xfrm rot="10800000">
            <a:off x="4075222" y="279514"/>
            <a:ext cx="1309580" cy="664298"/>
          </a:xfrm>
          <a:prstGeom prst="bentConnector3">
            <a:avLst>
              <a:gd name="adj1" fmla="val 50000"/>
            </a:avLst>
          </a:prstGeom>
          <a:ln>
            <a:tailEnd type="triangle"/>
          </a:ln>
        </p:spPr>
        <p:style>
          <a:lnRef idx="1">
            <a:schemeClr val="accent4"/>
          </a:lnRef>
          <a:fillRef idx="0">
            <a:schemeClr val="accent4"/>
          </a:fillRef>
          <a:effectRef idx="0">
            <a:schemeClr val="accent4"/>
          </a:effectRef>
          <a:fontRef idx="minor">
            <a:schemeClr val="tx1"/>
          </a:fontRef>
        </p:style>
      </p:cxnSp>
      <p:grpSp>
        <p:nvGrpSpPr>
          <p:cNvPr id="18" name="Group 17">
            <a:extLst>
              <a:ext uri="{FF2B5EF4-FFF2-40B4-BE49-F238E27FC236}">
                <a16:creationId xmlns:a16="http://schemas.microsoft.com/office/drawing/2014/main" id="{B41814C5-E7AD-D1AB-05AE-16D9E4D9E76F}"/>
              </a:ext>
            </a:extLst>
          </p:cNvPr>
          <p:cNvGrpSpPr/>
          <p:nvPr/>
        </p:nvGrpSpPr>
        <p:grpSpPr>
          <a:xfrm>
            <a:off x="275994" y="93867"/>
            <a:ext cx="7299917" cy="6285895"/>
            <a:chOff x="275995" y="377684"/>
            <a:chExt cx="7299917" cy="6285895"/>
          </a:xfrm>
        </p:grpSpPr>
        <p:grpSp>
          <p:nvGrpSpPr>
            <p:cNvPr id="349" name="Group 348">
              <a:extLst>
                <a:ext uri="{FF2B5EF4-FFF2-40B4-BE49-F238E27FC236}">
                  <a16:creationId xmlns:a16="http://schemas.microsoft.com/office/drawing/2014/main" id="{F708B92A-CF94-5658-41AF-827427C7AEE5}"/>
                </a:ext>
              </a:extLst>
            </p:cNvPr>
            <p:cNvGrpSpPr/>
            <p:nvPr/>
          </p:nvGrpSpPr>
          <p:grpSpPr>
            <a:xfrm>
              <a:off x="275995" y="377684"/>
              <a:ext cx="7299917" cy="6285895"/>
              <a:chOff x="275995" y="377684"/>
              <a:chExt cx="7299917" cy="6285895"/>
            </a:xfrm>
          </p:grpSpPr>
          <p:sp>
            <p:nvSpPr>
              <p:cNvPr id="42" name="TextBox 41">
                <a:extLst>
                  <a:ext uri="{FF2B5EF4-FFF2-40B4-BE49-F238E27FC236}">
                    <a16:creationId xmlns:a16="http://schemas.microsoft.com/office/drawing/2014/main" id="{6DF8ED8B-4E19-60C2-B070-6C7DA2688A67}"/>
                  </a:ext>
                </a:extLst>
              </p:cNvPr>
              <p:cNvSpPr txBox="1"/>
              <p:nvPr/>
            </p:nvSpPr>
            <p:spPr>
              <a:xfrm>
                <a:off x="3667538" y="1720571"/>
                <a:ext cx="516833" cy="338554"/>
              </a:xfrm>
              <a:prstGeom prst="rect">
                <a:avLst/>
              </a:prstGeom>
              <a:noFill/>
            </p:spPr>
            <p:txBody>
              <a:bodyPr wrap="square" rtlCol="0">
                <a:spAutoFit/>
              </a:bodyPr>
              <a:lstStyle/>
              <a:p>
                <a:r>
                  <a:rPr lang="en-US" sz="1600" dirty="0"/>
                  <a:t>yes</a:t>
                </a:r>
              </a:p>
            </p:txBody>
          </p:sp>
          <p:sp>
            <p:nvSpPr>
              <p:cNvPr id="54" name="TextBox 53">
                <a:extLst>
                  <a:ext uri="{FF2B5EF4-FFF2-40B4-BE49-F238E27FC236}">
                    <a16:creationId xmlns:a16="http://schemas.microsoft.com/office/drawing/2014/main" id="{1E47EC29-B957-0023-44EA-7E4228055E7F}"/>
                  </a:ext>
                </a:extLst>
              </p:cNvPr>
              <p:cNvSpPr txBox="1"/>
              <p:nvPr/>
            </p:nvSpPr>
            <p:spPr>
              <a:xfrm>
                <a:off x="2694237" y="1628832"/>
                <a:ext cx="516833" cy="338554"/>
              </a:xfrm>
              <a:prstGeom prst="rect">
                <a:avLst/>
              </a:prstGeom>
              <a:noFill/>
            </p:spPr>
            <p:txBody>
              <a:bodyPr wrap="square" rtlCol="0">
                <a:spAutoFit/>
              </a:bodyPr>
              <a:lstStyle/>
              <a:p>
                <a:r>
                  <a:rPr lang="en-US" sz="1600" dirty="0"/>
                  <a:t>no</a:t>
                </a:r>
              </a:p>
            </p:txBody>
          </p:sp>
          <p:grpSp>
            <p:nvGrpSpPr>
              <p:cNvPr id="203" name="Group 202">
                <a:extLst>
                  <a:ext uri="{FF2B5EF4-FFF2-40B4-BE49-F238E27FC236}">
                    <a16:creationId xmlns:a16="http://schemas.microsoft.com/office/drawing/2014/main" id="{67D8293B-2A9C-60DE-C859-7569D50AE1FC}"/>
                  </a:ext>
                </a:extLst>
              </p:cNvPr>
              <p:cNvGrpSpPr/>
              <p:nvPr/>
            </p:nvGrpSpPr>
            <p:grpSpPr>
              <a:xfrm>
                <a:off x="275995" y="377684"/>
                <a:ext cx="7299917" cy="6285895"/>
                <a:chOff x="268362" y="7742"/>
                <a:chExt cx="7299917" cy="6285895"/>
              </a:xfrm>
            </p:grpSpPr>
            <p:sp>
              <p:nvSpPr>
                <p:cNvPr id="270" name="TextBox 269">
                  <a:extLst>
                    <a:ext uri="{FF2B5EF4-FFF2-40B4-BE49-F238E27FC236}">
                      <a16:creationId xmlns:a16="http://schemas.microsoft.com/office/drawing/2014/main" id="{88668522-2698-6651-78D6-FF4E7665A1DC}"/>
                    </a:ext>
                  </a:extLst>
                </p:cNvPr>
                <p:cNvSpPr txBox="1"/>
                <p:nvPr/>
              </p:nvSpPr>
              <p:spPr>
                <a:xfrm>
                  <a:off x="5939986" y="1072090"/>
                  <a:ext cx="516833" cy="338554"/>
                </a:xfrm>
                <a:prstGeom prst="rect">
                  <a:avLst/>
                </a:prstGeom>
                <a:noFill/>
              </p:spPr>
              <p:txBody>
                <a:bodyPr wrap="square" rtlCol="0">
                  <a:spAutoFit/>
                </a:bodyPr>
                <a:lstStyle/>
                <a:p>
                  <a:r>
                    <a:rPr lang="en-US" sz="1600" dirty="0"/>
                    <a:t>no</a:t>
                  </a:r>
                </a:p>
              </p:txBody>
            </p:sp>
            <p:sp>
              <p:nvSpPr>
                <p:cNvPr id="322" name="TextBox 321">
                  <a:extLst>
                    <a:ext uri="{FF2B5EF4-FFF2-40B4-BE49-F238E27FC236}">
                      <a16:creationId xmlns:a16="http://schemas.microsoft.com/office/drawing/2014/main" id="{6CCF01CA-9F5B-FF0B-AA37-764B1246DEA6}"/>
                    </a:ext>
                  </a:extLst>
                </p:cNvPr>
                <p:cNvSpPr txBox="1"/>
                <p:nvPr/>
              </p:nvSpPr>
              <p:spPr>
                <a:xfrm>
                  <a:off x="4878561" y="1270126"/>
                  <a:ext cx="510874" cy="338554"/>
                </a:xfrm>
                <a:prstGeom prst="rect">
                  <a:avLst/>
                </a:prstGeom>
                <a:noFill/>
              </p:spPr>
              <p:txBody>
                <a:bodyPr wrap="square" rtlCol="0">
                  <a:spAutoFit/>
                </a:bodyPr>
                <a:lstStyle/>
                <a:p>
                  <a:r>
                    <a:rPr lang="en-US" sz="1600" dirty="0"/>
                    <a:t>yes</a:t>
                  </a:r>
                </a:p>
              </p:txBody>
            </p:sp>
            <p:grpSp>
              <p:nvGrpSpPr>
                <p:cNvPr id="623" name="Group 622">
                  <a:extLst>
                    <a:ext uri="{FF2B5EF4-FFF2-40B4-BE49-F238E27FC236}">
                      <a16:creationId xmlns:a16="http://schemas.microsoft.com/office/drawing/2014/main" id="{6A64264A-7E22-4BFC-74C2-15A5574C3C0F}"/>
                    </a:ext>
                  </a:extLst>
                </p:cNvPr>
                <p:cNvGrpSpPr/>
                <p:nvPr/>
              </p:nvGrpSpPr>
              <p:grpSpPr>
                <a:xfrm>
                  <a:off x="268362" y="7742"/>
                  <a:ext cx="7299917" cy="6285895"/>
                  <a:chOff x="298179" y="238516"/>
                  <a:chExt cx="7299917" cy="6285895"/>
                </a:xfrm>
              </p:grpSpPr>
              <p:sp>
                <p:nvSpPr>
                  <p:cNvPr id="4" name="Rectangle: Diagonal Corners Snipped 3">
                    <a:extLst>
                      <a:ext uri="{FF2B5EF4-FFF2-40B4-BE49-F238E27FC236}">
                        <a16:creationId xmlns:a16="http://schemas.microsoft.com/office/drawing/2014/main" id="{ED8EF350-5E6D-9F09-69DD-6F4D179747D2}"/>
                      </a:ext>
                    </a:extLst>
                  </p:cNvPr>
                  <p:cNvSpPr/>
                  <p:nvPr/>
                </p:nvSpPr>
                <p:spPr>
                  <a:xfrm>
                    <a:off x="298180" y="278295"/>
                    <a:ext cx="1580321" cy="685800"/>
                  </a:xfrm>
                  <a:prstGeom prst="snip2Diag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Input: List of 50+ blocks</a:t>
                    </a:r>
                  </a:p>
                </p:txBody>
              </p:sp>
              <p:sp>
                <p:nvSpPr>
                  <p:cNvPr id="5" name="Rectangle: Diagonal Corners Snipped 4">
                    <a:extLst>
                      <a:ext uri="{FF2B5EF4-FFF2-40B4-BE49-F238E27FC236}">
                        <a16:creationId xmlns:a16="http://schemas.microsoft.com/office/drawing/2014/main" id="{63ED1702-DCC5-39BF-5A13-675B2AF0FD38}"/>
                      </a:ext>
                    </a:extLst>
                  </p:cNvPr>
                  <p:cNvSpPr/>
                  <p:nvPr/>
                </p:nvSpPr>
                <p:spPr>
                  <a:xfrm>
                    <a:off x="298179" y="1133061"/>
                    <a:ext cx="1580321" cy="685800"/>
                  </a:xfrm>
                  <a:prstGeom prst="snip2Diag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Input: PMÞ corpus</a:t>
                    </a:r>
                  </a:p>
                </p:txBody>
              </p:sp>
              <p:sp>
                <p:nvSpPr>
                  <p:cNvPr id="6" name="Rectangle 5">
                    <a:extLst>
                      <a:ext uri="{FF2B5EF4-FFF2-40B4-BE49-F238E27FC236}">
                        <a16:creationId xmlns:a16="http://schemas.microsoft.com/office/drawing/2014/main" id="{3F58D997-CCA9-4C2A-6E54-01F3ECC3E896}"/>
                      </a:ext>
                    </a:extLst>
                  </p:cNvPr>
                  <p:cNvSpPr/>
                  <p:nvPr/>
                </p:nvSpPr>
                <p:spPr>
                  <a:xfrm>
                    <a:off x="2545490" y="3632208"/>
                    <a:ext cx="2286000" cy="61810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Identify all PMÞ texts containing Block 1(:1)</a:t>
                    </a:r>
                  </a:p>
                </p:txBody>
              </p:sp>
              <p:sp>
                <p:nvSpPr>
                  <p:cNvPr id="7" name="Rectangle: Rounded Corners 6">
                    <a:extLst>
                      <a:ext uri="{FF2B5EF4-FFF2-40B4-BE49-F238E27FC236}">
                        <a16:creationId xmlns:a16="http://schemas.microsoft.com/office/drawing/2014/main" id="{AFACFE48-E5A5-4282-F8B8-9002859EE7D8}"/>
                      </a:ext>
                    </a:extLst>
                  </p:cNvPr>
                  <p:cNvSpPr/>
                  <p:nvPr/>
                </p:nvSpPr>
                <p:spPr>
                  <a:xfrm>
                    <a:off x="1967949" y="765318"/>
                    <a:ext cx="1003852" cy="42738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Block 1</a:t>
                    </a:r>
                  </a:p>
                </p:txBody>
              </p:sp>
              <p:sp>
                <p:nvSpPr>
                  <p:cNvPr id="10" name="Rectangle 9">
                    <a:extLst>
                      <a:ext uri="{FF2B5EF4-FFF2-40B4-BE49-F238E27FC236}">
                        <a16:creationId xmlns:a16="http://schemas.microsoft.com/office/drawing/2014/main" id="{1FF021A1-7C09-7BE5-79BA-38B713262C3A}"/>
                      </a:ext>
                    </a:extLst>
                  </p:cNvPr>
                  <p:cNvSpPr/>
                  <p:nvPr/>
                </p:nvSpPr>
                <p:spPr>
                  <a:xfrm>
                    <a:off x="3101009" y="1013793"/>
                    <a:ext cx="1113182" cy="618106"/>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One subtype?</a:t>
                    </a:r>
                  </a:p>
                </p:txBody>
              </p:sp>
              <p:sp>
                <p:nvSpPr>
                  <p:cNvPr id="17" name="Flowchart: Alternate Process 16">
                    <a:extLst>
                      <a:ext uri="{FF2B5EF4-FFF2-40B4-BE49-F238E27FC236}">
                        <a16:creationId xmlns:a16="http://schemas.microsoft.com/office/drawing/2014/main" id="{CBC38199-70A4-4EC4-70EE-76E27778FA42}"/>
                      </a:ext>
                    </a:extLst>
                  </p:cNvPr>
                  <p:cNvSpPr/>
                  <p:nvPr/>
                </p:nvSpPr>
                <p:spPr>
                  <a:xfrm>
                    <a:off x="3217793" y="238516"/>
                    <a:ext cx="879614" cy="371294"/>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a:t>Step 1</a:t>
                    </a:r>
                  </a:p>
                </p:txBody>
              </p:sp>
              <p:sp>
                <p:nvSpPr>
                  <p:cNvPr id="50" name="Rectangle 49">
                    <a:extLst>
                      <a:ext uri="{FF2B5EF4-FFF2-40B4-BE49-F238E27FC236}">
                        <a16:creationId xmlns:a16="http://schemas.microsoft.com/office/drawing/2014/main" id="{27081659-0F42-2973-130B-C4AC65BADE5E}"/>
                      </a:ext>
                    </a:extLst>
                  </p:cNvPr>
                  <p:cNvSpPr/>
                  <p:nvPr/>
                </p:nvSpPr>
                <p:spPr>
                  <a:xfrm>
                    <a:off x="1224269" y="1955320"/>
                    <a:ext cx="2146178" cy="77617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Identify the most frequent subtype (frequency analysis)</a:t>
                    </a:r>
                  </a:p>
                </p:txBody>
              </p:sp>
              <p:sp>
                <p:nvSpPr>
                  <p:cNvPr id="92" name="Rectangle: Rounded Corners 91">
                    <a:extLst>
                      <a:ext uri="{FF2B5EF4-FFF2-40B4-BE49-F238E27FC236}">
                        <a16:creationId xmlns:a16="http://schemas.microsoft.com/office/drawing/2014/main" id="{ADB05EB6-3EF2-8E43-57D3-315040258473}"/>
                      </a:ext>
                    </a:extLst>
                  </p:cNvPr>
                  <p:cNvSpPr/>
                  <p:nvPr/>
                </p:nvSpPr>
                <p:spPr>
                  <a:xfrm>
                    <a:off x="1365227" y="3025233"/>
                    <a:ext cx="1869291" cy="42738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Block 1:1 (1:2 …)</a:t>
                    </a:r>
                  </a:p>
                </p:txBody>
              </p:sp>
              <p:sp>
                <p:nvSpPr>
                  <p:cNvPr id="128" name="Rectangle: Single Corner Snipped 127">
                    <a:extLst>
                      <a:ext uri="{FF2B5EF4-FFF2-40B4-BE49-F238E27FC236}">
                        <a16:creationId xmlns:a16="http://schemas.microsoft.com/office/drawing/2014/main" id="{F0FBC2E5-E554-D98E-B850-17F207557BBD}"/>
                      </a:ext>
                    </a:extLst>
                  </p:cNvPr>
                  <p:cNvSpPr/>
                  <p:nvPr/>
                </p:nvSpPr>
                <p:spPr>
                  <a:xfrm>
                    <a:off x="381119" y="4579863"/>
                    <a:ext cx="2088756" cy="829879"/>
                  </a:xfrm>
                  <a:prstGeom prst="snip1Rect">
                    <a:avLst>
                      <a:gd name="adj" fmla="val 18083"/>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Output: The corpus of PMÞ texts containing Block 1(:1(2, 3 …))</a:t>
                    </a:r>
                  </a:p>
                </p:txBody>
              </p:sp>
              <p:sp>
                <p:nvSpPr>
                  <p:cNvPr id="145" name="Rectangle 144">
                    <a:extLst>
                      <a:ext uri="{FF2B5EF4-FFF2-40B4-BE49-F238E27FC236}">
                        <a16:creationId xmlns:a16="http://schemas.microsoft.com/office/drawing/2014/main" id="{C7E5D22C-01D8-C37E-7913-0FB043FA7B83}"/>
                      </a:ext>
                    </a:extLst>
                  </p:cNvPr>
                  <p:cNvSpPr/>
                  <p:nvPr/>
                </p:nvSpPr>
                <p:spPr>
                  <a:xfrm>
                    <a:off x="381118" y="5653213"/>
                    <a:ext cx="2088757" cy="87119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Identify the most frequent variant of Block 1(:1) (</a:t>
                    </a:r>
                    <a:r>
                      <a:rPr lang="en-US" sz="1600" dirty="0" err="1"/>
                      <a:t>fr.anal</a:t>
                    </a:r>
                    <a:r>
                      <a:rPr lang="en-US" sz="1600" dirty="0"/>
                      <a:t>.)</a:t>
                    </a:r>
                  </a:p>
                </p:txBody>
              </p:sp>
              <p:sp>
                <p:nvSpPr>
                  <p:cNvPr id="206" name="Rectangle 205">
                    <a:extLst>
                      <a:ext uri="{FF2B5EF4-FFF2-40B4-BE49-F238E27FC236}">
                        <a16:creationId xmlns:a16="http://schemas.microsoft.com/office/drawing/2014/main" id="{5E5F3673-D7F1-83AD-493D-B3FA5A970412}"/>
                      </a:ext>
                    </a:extLst>
                  </p:cNvPr>
                  <p:cNvSpPr/>
                  <p:nvPr/>
                </p:nvSpPr>
                <p:spPr>
                  <a:xfrm>
                    <a:off x="2656110" y="5637659"/>
                    <a:ext cx="2286000" cy="88675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Identify all PMÞ texts containing that variant of Block 1(:1(2, 3 …))</a:t>
                    </a:r>
                  </a:p>
                </p:txBody>
              </p:sp>
              <p:sp>
                <p:nvSpPr>
                  <p:cNvPr id="213" name="Rectangle: Single Corner Snipped 212">
                    <a:extLst>
                      <a:ext uri="{FF2B5EF4-FFF2-40B4-BE49-F238E27FC236}">
                        <a16:creationId xmlns:a16="http://schemas.microsoft.com/office/drawing/2014/main" id="{5E62652C-BD2F-07AE-AE1D-38CB07753A7A}"/>
                      </a:ext>
                    </a:extLst>
                  </p:cNvPr>
                  <p:cNvSpPr/>
                  <p:nvPr/>
                </p:nvSpPr>
                <p:spPr>
                  <a:xfrm>
                    <a:off x="5186218" y="5397301"/>
                    <a:ext cx="2411878" cy="1120506"/>
                  </a:xfrm>
                  <a:prstGeom prst="snip1Rect">
                    <a:avLst>
                      <a:gd name="adj" fmla="val 18083"/>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Output: The corpus of PMÞ texts containing the most frequent variant of Block 1(:1)</a:t>
                    </a:r>
                  </a:p>
                </p:txBody>
              </p:sp>
              <p:sp>
                <p:nvSpPr>
                  <p:cNvPr id="230" name="Rectangle 229">
                    <a:extLst>
                      <a:ext uri="{FF2B5EF4-FFF2-40B4-BE49-F238E27FC236}">
                        <a16:creationId xmlns:a16="http://schemas.microsoft.com/office/drawing/2014/main" id="{2E56F71D-DC80-5ACA-0AE7-DAC171C9583D}"/>
                      </a:ext>
                    </a:extLst>
                  </p:cNvPr>
                  <p:cNvSpPr/>
                  <p:nvPr/>
                </p:nvSpPr>
                <p:spPr>
                  <a:xfrm>
                    <a:off x="5185243" y="4077736"/>
                    <a:ext cx="2220065" cy="105654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Identify the oldest PMÞ text containing the most frequent variant of Block 1(:1)</a:t>
                    </a:r>
                  </a:p>
                </p:txBody>
              </p:sp>
              <p:sp>
                <p:nvSpPr>
                  <p:cNvPr id="246" name="Rectangle 245">
                    <a:extLst>
                      <a:ext uri="{FF2B5EF4-FFF2-40B4-BE49-F238E27FC236}">
                        <a16:creationId xmlns:a16="http://schemas.microsoft.com/office/drawing/2014/main" id="{910CFC84-F750-03AB-3397-DFA7E05F420D}"/>
                      </a:ext>
                    </a:extLst>
                  </p:cNvPr>
                  <p:cNvSpPr/>
                  <p:nvPr/>
                </p:nvSpPr>
                <p:spPr>
                  <a:xfrm>
                    <a:off x="5343607" y="2303873"/>
                    <a:ext cx="2058505" cy="62010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Other texts: </a:t>
                    </a:r>
                  </a:p>
                  <a:p>
                    <a:pPr algn="ctr"/>
                    <a:r>
                      <a:rPr lang="en-US" sz="1600" dirty="0"/>
                      <a:t>Move to Corpus A*</a:t>
                    </a:r>
                  </a:p>
                </p:txBody>
              </p:sp>
              <p:sp>
                <p:nvSpPr>
                  <p:cNvPr id="287" name="Rectangle 286">
                    <a:extLst>
                      <a:ext uri="{FF2B5EF4-FFF2-40B4-BE49-F238E27FC236}">
                        <a16:creationId xmlns:a16="http://schemas.microsoft.com/office/drawing/2014/main" id="{75DBC940-F83D-F778-3650-FBD3A662B3B6}"/>
                      </a:ext>
                    </a:extLst>
                  </p:cNvPr>
                  <p:cNvSpPr/>
                  <p:nvPr/>
                </p:nvSpPr>
                <p:spPr>
                  <a:xfrm>
                    <a:off x="5409408" y="1662423"/>
                    <a:ext cx="1932693" cy="37129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Other subtypes?</a:t>
                    </a:r>
                  </a:p>
                </p:txBody>
              </p:sp>
              <p:sp>
                <p:nvSpPr>
                  <p:cNvPr id="354" name="Rectangle 353">
                    <a:extLst>
                      <a:ext uri="{FF2B5EF4-FFF2-40B4-BE49-F238E27FC236}">
                        <a16:creationId xmlns:a16="http://schemas.microsoft.com/office/drawing/2014/main" id="{95C53FD3-E6B7-D6D8-12DF-6EAEB9E42739}"/>
                      </a:ext>
                    </a:extLst>
                  </p:cNvPr>
                  <p:cNvSpPr/>
                  <p:nvPr/>
                </p:nvSpPr>
                <p:spPr>
                  <a:xfrm>
                    <a:off x="5406987" y="902814"/>
                    <a:ext cx="1932693" cy="37129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Other blocks?</a:t>
                    </a:r>
                  </a:p>
                </p:txBody>
              </p:sp>
              <p:sp>
                <p:nvSpPr>
                  <p:cNvPr id="122" name="Rectangle 121">
                    <a:extLst>
                      <a:ext uri="{FF2B5EF4-FFF2-40B4-BE49-F238E27FC236}">
                        <a16:creationId xmlns:a16="http://schemas.microsoft.com/office/drawing/2014/main" id="{31B217BD-ED86-9EA2-8FC0-B370525A1529}"/>
                      </a:ext>
                    </a:extLst>
                  </p:cNvPr>
                  <p:cNvSpPr/>
                  <p:nvPr/>
                </p:nvSpPr>
                <p:spPr>
                  <a:xfrm>
                    <a:off x="5454498" y="3153752"/>
                    <a:ext cx="1840824" cy="65456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The oldest text:</a:t>
                    </a:r>
                  </a:p>
                  <a:p>
                    <a:pPr algn="ctr"/>
                    <a:r>
                      <a:rPr lang="en-US" sz="1600" dirty="0"/>
                      <a:t>move to Corpus A</a:t>
                    </a:r>
                  </a:p>
                </p:txBody>
              </p:sp>
              <p:sp>
                <p:nvSpPr>
                  <p:cNvPr id="292" name="Flowchart: Alternate Process 291">
                    <a:extLst>
                      <a:ext uri="{FF2B5EF4-FFF2-40B4-BE49-F238E27FC236}">
                        <a16:creationId xmlns:a16="http://schemas.microsoft.com/office/drawing/2014/main" id="{B9B8A07B-5BEC-86FB-4B26-F77F56773455}"/>
                      </a:ext>
                    </a:extLst>
                  </p:cNvPr>
                  <p:cNvSpPr/>
                  <p:nvPr/>
                </p:nvSpPr>
                <p:spPr>
                  <a:xfrm>
                    <a:off x="5814385" y="238516"/>
                    <a:ext cx="1535234" cy="371294"/>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a:t>End of step 1</a:t>
                    </a:r>
                  </a:p>
                </p:txBody>
              </p:sp>
            </p:grpSp>
            <p:sp>
              <p:nvSpPr>
                <p:cNvPr id="633" name="TextBox 632">
                  <a:extLst>
                    <a:ext uri="{FF2B5EF4-FFF2-40B4-BE49-F238E27FC236}">
                      <a16:creationId xmlns:a16="http://schemas.microsoft.com/office/drawing/2014/main" id="{1E8C1026-728A-1337-9C02-F3AEF15CE455}"/>
                    </a:ext>
                  </a:extLst>
                </p:cNvPr>
                <p:cNvSpPr txBox="1"/>
                <p:nvPr/>
              </p:nvSpPr>
              <p:spPr>
                <a:xfrm>
                  <a:off x="5939986" y="369190"/>
                  <a:ext cx="516833" cy="338554"/>
                </a:xfrm>
                <a:prstGeom prst="rect">
                  <a:avLst/>
                </a:prstGeom>
                <a:noFill/>
              </p:spPr>
              <p:txBody>
                <a:bodyPr wrap="square" rtlCol="0">
                  <a:spAutoFit/>
                </a:bodyPr>
                <a:lstStyle/>
                <a:p>
                  <a:r>
                    <a:rPr lang="en-US" sz="1600" dirty="0"/>
                    <a:t>no</a:t>
                  </a:r>
                </a:p>
              </p:txBody>
            </p:sp>
            <p:sp>
              <p:nvSpPr>
                <p:cNvPr id="294" name="TextBox 293">
                  <a:extLst>
                    <a:ext uri="{FF2B5EF4-FFF2-40B4-BE49-F238E27FC236}">
                      <a16:creationId xmlns:a16="http://schemas.microsoft.com/office/drawing/2014/main" id="{48575C48-22D8-0252-3577-093833186F3E}"/>
                    </a:ext>
                  </a:extLst>
                </p:cNvPr>
                <p:cNvSpPr txBox="1"/>
                <p:nvPr/>
              </p:nvSpPr>
              <p:spPr>
                <a:xfrm>
                  <a:off x="4899989" y="551624"/>
                  <a:ext cx="510874" cy="338554"/>
                </a:xfrm>
                <a:prstGeom prst="rect">
                  <a:avLst/>
                </a:prstGeom>
                <a:noFill/>
              </p:spPr>
              <p:txBody>
                <a:bodyPr wrap="square" rtlCol="0">
                  <a:spAutoFit/>
                </a:bodyPr>
                <a:lstStyle/>
                <a:p>
                  <a:r>
                    <a:rPr lang="en-US" sz="1600" dirty="0"/>
                    <a:t>yes</a:t>
                  </a:r>
                </a:p>
              </p:txBody>
            </p:sp>
          </p:grpSp>
        </p:grpSp>
        <p:grpSp>
          <p:nvGrpSpPr>
            <p:cNvPr id="16" name="Group 15">
              <a:extLst>
                <a:ext uri="{FF2B5EF4-FFF2-40B4-BE49-F238E27FC236}">
                  <a16:creationId xmlns:a16="http://schemas.microsoft.com/office/drawing/2014/main" id="{EBF5994F-FB5B-27C6-3708-74906058FA78}"/>
                </a:ext>
              </a:extLst>
            </p:cNvPr>
            <p:cNvGrpSpPr/>
            <p:nvPr/>
          </p:nvGrpSpPr>
          <p:grpSpPr>
            <a:xfrm>
              <a:off x="3850584" y="2249864"/>
              <a:ext cx="1319789" cy="1348702"/>
              <a:chOff x="3850584" y="2249864"/>
              <a:chExt cx="1319789" cy="1348702"/>
            </a:xfrm>
          </p:grpSpPr>
          <p:sp>
            <p:nvSpPr>
              <p:cNvPr id="432" name="Rectangle: Single Corner Snipped 431">
                <a:extLst>
                  <a:ext uri="{FF2B5EF4-FFF2-40B4-BE49-F238E27FC236}">
                    <a16:creationId xmlns:a16="http://schemas.microsoft.com/office/drawing/2014/main" id="{E1CC503D-988E-2DB5-3EC2-553D0DB20A12}"/>
                  </a:ext>
                </a:extLst>
              </p:cNvPr>
              <p:cNvSpPr/>
              <p:nvPr/>
            </p:nvSpPr>
            <p:spPr>
              <a:xfrm>
                <a:off x="3850584" y="2313704"/>
                <a:ext cx="1309579" cy="518970"/>
              </a:xfrm>
              <a:prstGeom prst="snip1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u="sng" dirty="0"/>
                  <a:t>Output</a:t>
                </a:r>
                <a:r>
                  <a:rPr lang="en-US" sz="1600" dirty="0"/>
                  <a:t>: Corpus A*</a:t>
                </a:r>
              </a:p>
            </p:txBody>
          </p:sp>
          <p:sp>
            <p:nvSpPr>
              <p:cNvPr id="467" name="Rectangle: Single Corner Snipped 466">
                <a:extLst>
                  <a:ext uri="{FF2B5EF4-FFF2-40B4-BE49-F238E27FC236}">
                    <a16:creationId xmlns:a16="http://schemas.microsoft.com/office/drawing/2014/main" id="{8C26FA6B-64A5-4552-574A-DB51159E5A25}"/>
                  </a:ext>
                </a:extLst>
              </p:cNvPr>
              <p:cNvSpPr/>
              <p:nvPr/>
            </p:nvSpPr>
            <p:spPr>
              <a:xfrm>
                <a:off x="3859509" y="2997798"/>
                <a:ext cx="1309579" cy="518970"/>
              </a:xfrm>
              <a:prstGeom prst="snip1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u="sng" dirty="0"/>
                  <a:t>Output</a:t>
                </a:r>
                <a:r>
                  <a:rPr lang="en-US" sz="1600" dirty="0"/>
                  <a:t>: Corpus A</a:t>
                </a:r>
              </a:p>
            </p:txBody>
          </p:sp>
          <p:sp>
            <p:nvSpPr>
              <p:cNvPr id="160" name="Rectangle: Single Corner Snipped 159">
                <a:extLst>
                  <a:ext uri="{FF2B5EF4-FFF2-40B4-BE49-F238E27FC236}">
                    <a16:creationId xmlns:a16="http://schemas.microsoft.com/office/drawing/2014/main" id="{A5D951C4-9050-72FD-9F94-CFCB475F5598}"/>
                  </a:ext>
                </a:extLst>
              </p:cNvPr>
              <p:cNvSpPr/>
              <p:nvPr/>
            </p:nvSpPr>
            <p:spPr>
              <a:xfrm>
                <a:off x="3851869" y="2249864"/>
                <a:ext cx="1309579" cy="605616"/>
              </a:xfrm>
              <a:prstGeom prst="snip1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Output: Corpus A*</a:t>
                </a:r>
              </a:p>
            </p:txBody>
          </p:sp>
          <p:sp>
            <p:nvSpPr>
              <p:cNvPr id="164" name="Rectangle: Single Corner Snipped 163">
                <a:extLst>
                  <a:ext uri="{FF2B5EF4-FFF2-40B4-BE49-F238E27FC236}">
                    <a16:creationId xmlns:a16="http://schemas.microsoft.com/office/drawing/2014/main" id="{F567ECD6-29DC-89A0-8B14-FCE7B12F3459}"/>
                  </a:ext>
                </a:extLst>
              </p:cNvPr>
              <p:cNvSpPr/>
              <p:nvPr/>
            </p:nvSpPr>
            <p:spPr>
              <a:xfrm>
                <a:off x="3860794" y="2992950"/>
                <a:ext cx="1309579" cy="605616"/>
              </a:xfrm>
              <a:prstGeom prst="snip1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t>Output: Corpus A</a:t>
                </a:r>
              </a:p>
            </p:txBody>
          </p:sp>
        </p:grpSp>
      </p:grpSp>
      <p:cxnSp>
        <p:nvCxnSpPr>
          <p:cNvPr id="436" name="Connector: Elbow 435">
            <a:extLst>
              <a:ext uri="{FF2B5EF4-FFF2-40B4-BE49-F238E27FC236}">
                <a16:creationId xmlns:a16="http://schemas.microsoft.com/office/drawing/2014/main" id="{AC22F9B4-CB44-8C99-771B-8FB3DA6DC8F8}"/>
              </a:ext>
            </a:extLst>
          </p:cNvPr>
          <p:cNvCxnSpPr>
            <a:cxnSpLocks/>
            <a:stCxn id="246" idx="1"/>
            <a:endCxn id="160" idx="0"/>
          </p:cNvCxnSpPr>
          <p:nvPr/>
        </p:nvCxnSpPr>
        <p:spPr>
          <a:xfrm rot="10800000">
            <a:off x="5161448" y="2268856"/>
            <a:ext cx="159975" cy="200421"/>
          </a:xfrm>
          <a:prstGeom prst="bentConnector3">
            <a:avLst>
              <a:gd name="adj1" fmla="val 50000"/>
            </a:avLst>
          </a:prstGeom>
        </p:spPr>
        <p:style>
          <a:lnRef idx="1">
            <a:schemeClr val="accent4"/>
          </a:lnRef>
          <a:fillRef idx="0">
            <a:schemeClr val="accent4"/>
          </a:fillRef>
          <a:effectRef idx="0">
            <a:schemeClr val="accent4"/>
          </a:effectRef>
          <a:fontRef idx="minor">
            <a:schemeClr val="tx1"/>
          </a:fontRef>
        </p:style>
      </p:cxnSp>
      <p:cxnSp>
        <p:nvCxnSpPr>
          <p:cNvPr id="438" name="Connector: Elbow 437">
            <a:extLst>
              <a:ext uri="{FF2B5EF4-FFF2-40B4-BE49-F238E27FC236}">
                <a16:creationId xmlns:a16="http://schemas.microsoft.com/office/drawing/2014/main" id="{03BF1606-7299-537E-EFA8-4FF6D4096019}"/>
              </a:ext>
            </a:extLst>
          </p:cNvPr>
          <p:cNvCxnSpPr>
            <a:stCxn id="122" idx="1"/>
            <a:endCxn id="467" idx="0"/>
          </p:cNvCxnSpPr>
          <p:nvPr/>
        </p:nvCxnSpPr>
        <p:spPr>
          <a:xfrm rot="10800000">
            <a:off x="5169087" y="2973467"/>
            <a:ext cx="263226" cy="362919"/>
          </a:xfrm>
          <a:prstGeom prst="bentConnector3">
            <a:avLst/>
          </a:prstGeom>
        </p:spPr>
        <p:style>
          <a:lnRef idx="1">
            <a:schemeClr val="accent4"/>
          </a:lnRef>
          <a:fillRef idx="0">
            <a:schemeClr val="accent4"/>
          </a:fillRef>
          <a:effectRef idx="0">
            <a:schemeClr val="accent4"/>
          </a:effectRef>
          <a:fontRef idx="minor">
            <a:schemeClr val="tx1"/>
          </a:fontRef>
        </p:style>
      </p:cxnSp>
      <p:sp>
        <p:nvSpPr>
          <p:cNvPr id="2" name="Date Placeholder 1">
            <a:extLst>
              <a:ext uri="{FF2B5EF4-FFF2-40B4-BE49-F238E27FC236}">
                <a16:creationId xmlns:a16="http://schemas.microsoft.com/office/drawing/2014/main" id="{6A11AE50-C4BB-B02A-663B-88FDEC51A5B8}"/>
              </a:ext>
            </a:extLst>
          </p:cNvPr>
          <p:cNvSpPr>
            <a:spLocks noGrp="1"/>
          </p:cNvSpPr>
          <p:nvPr>
            <p:ph type="dt" sz="half" idx="10"/>
          </p:nvPr>
        </p:nvSpPr>
        <p:spPr/>
        <p:txBody>
          <a:bodyPr/>
          <a:lstStyle/>
          <a:p>
            <a:r>
              <a:rPr lang="en-US"/>
              <a:t>Tartu, 6 July 2022: Plotting Poetry 5</a:t>
            </a:r>
            <a:endParaRPr lang="is-IS"/>
          </a:p>
        </p:txBody>
      </p:sp>
      <p:sp>
        <p:nvSpPr>
          <p:cNvPr id="3" name="Footer Placeholder 2">
            <a:extLst>
              <a:ext uri="{FF2B5EF4-FFF2-40B4-BE49-F238E27FC236}">
                <a16:creationId xmlns:a16="http://schemas.microsoft.com/office/drawing/2014/main" id="{D6AD0DA8-8FEE-236C-840A-6863D01CDD85}"/>
              </a:ext>
            </a:extLst>
          </p:cNvPr>
          <p:cNvSpPr>
            <a:spLocks noGrp="1"/>
          </p:cNvSpPr>
          <p:nvPr>
            <p:ph type="ftr" sz="quarter" idx="11"/>
          </p:nvPr>
        </p:nvSpPr>
        <p:spPr/>
        <p:txBody>
          <a:bodyPr/>
          <a:lstStyle/>
          <a:p>
            <a:r>
              <a:rPr lang="en-US" dirty="0"/>
              <a:t>Yelena Sesselja </a:t>
            </a:r>
            <a:r>
              <a:rPr lang="en-US" dirty="0" err="1"/>
              <a:t>Helgadóttir</a:t>
            </a:r>
            <a:r>
              <a:rPr lang="en-US" dirty="0"/>
              <a:t>: Textual Variation and Representative Selection of Texts </a:t>
            </a:r>
            <a:endParaRPr lang="is-IS" dirty="0"/>
          </a:p>
        </p:txBody>
      </p:sp>
      <p:sp>
        <p:nvSpPr>
          <p:cNvPr id="8" name="Slide Number Placeholder 7">
            <a:extLst>
              <a:ext uri="{FF2B5EF4-FFF2-40B4-BE49-F238E27FC236}">
                <a16:creationId xmlns:a16="http://schemas.microsoft.com/office/drawing/2014/main" id="{7B11455A-E9F7-8749-616A-14460C399D1C}"/>
              </a:ext>
            </a:extLst>
          </p:cNvPr>
          <p:cNvSpPr>
            <a:spLocks noGrp="1"/>
          </p:cNvSpPr>
          <p:nvPr>
            <p:ph type="sldNum" sz="quarter" idx="12"/>
          </p:nvPr>
        </p:nvSpPr>
        <p:spPr/>
        <p:txBody>
          <a:bodyPr/>
          <a:lstStyle/>
          <a:p>
            <a:fld id="{87EB15CC-FCA9-4732-9BF7-5AEC33EFD6E9}" type="slidenum">
              <a:rPr lang="is-IS" smtClean="0"/>
              <a:t>16</a:t>
            </a:fld>
            <a:endParaRPr lang="is-IS"/>
          </a:p>
        </p:txBody>
      </p:sp>
      <p:sp>
        <p:nvSpPr>
          <p:cNvPr id="58" name="Title 1">
            <a:extLst>
              <a:ext uri="{FF2B5EF4-FFF2-40B4-BE49-F238E27FC236}">
                <a16:creationId xmlns:a16="http://schemas.microsoft.com/office/drawing/2014/main" id="{1BC707A0-1C29-5E5A-9BB9-3ED5D120A2DD}"/>
              </a:ext>
            </a:extLst>
          </p:cNvPr>
          <p:cNvSpPr txBox="1">
            <a:spLocks/>
          </p:cNvSpPr>
          <p:nvPr/>
        </p:nvSpPr>
        <p:spPr>
          <a:xfrm rot="5400000">
            <a:off x="8632054" y="2266179"/>
            <a:ext cx="5316492" cy="1325563"/>
          </a:xfrm>
          <a:prstGeom prst="rect">
            <a:avLst/>
          </a:prstGeom>
        </p:spPr>
        <p:txBody>
          <a:bodyPr/>
          <a:lstStyle>
            <a:lvl1pPr algn="l" defTabSz="914400" rtl="0" eaLnBrk="1" latinLnBrk="0" hangingPunct="1">
              <a:lnSpc>
                <a:spcPct val="90000"/>
              </a:lnSpc>
              <a:spcBef>
                <a:spcPct val="0"/>
              </a:spcBef>
              <a:buNone/>
              <a:defRPr sz="4400" kern="1200">
                <a:solidFill>
                  <a:schemeClr val="bg2">
                    <a:lumMod val="10000"/>
                  </a:schemeClr>
                </a:solidFill>
                <a:latin typeface="+mj-lt"/>
                <a:ea typeface="+mj-ea"/>
                <a:cs typeface="+mj-cs"/>
              </a:defRPr>
            </a:lvl1pPr>
          </a:lstStyle>
          <a:p>
            <a:r>
              <a:rPr lang="en-US" dirty="0"/>
              <a:t>Algorithm proposed</a:t>
            </a:r>
          </a:p>
        </p:txBody>
      </p:sp>
      <p:sp>
        <p:nvSpPr>
          <p:cNvPr id="14" name="Flowchart: Alternate Process 13">
            <a:extLst>
              <a:ext uri="{FF2B5EF4-FFF2-40B4-BE49-F238E27FC236}">
                <a16:creationId xmlns:a16="http://schemas.microsoft.com/office/drawing/2014/main" id="{5EC888DF-8AE7-8D94-FBF8-E0F204399358}"/>
              </a:ext>
            </a:extLst>
          </p:cNvPr>
          <p:cNvSpPr/>
          <p:nvPr/>
        </p:nvSpPr>
        <p:spPr>
          <a:xfrm>
            <a:off x="7810500" y="119267"/>
            <a:ext cx="1233913" cy="361448"/>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a:t>Steps 2-4</a:t>
            </a:r>
          </a:p>
        </p:txBody>
      </p:sp>
      <p:sp>
        <p:nvSpPr>
          <p:cNvPr id="19" name="TextBox 18">
            <a:extLst>
              <a:ext uri="{FF2B5EF4-FFF2-40B4-BE49-F238E27FC236}">
                <a16:creationId xmlns:a16="http://schemas.microsoft.com/office/drawing/2014/main" id="{5A6BBFF2-A9A3-A335-0927-6449713DEEB7}"/>
              </a:ext>
            </a:extLst>
          </p:cNvPr>
          <p:cNvSpPr txBox="1"/>
          <p:nvPr/>
        </p:nvSpPr>
        <p:spPr>
          <a:xfrm>
            <a:off x="7728312" y="646069"/>
            <a:ext cx="3414003" cy="2031325"/>
          </a:xfrm>
          <a:prstGeom prst="rect">
            <a:avLst/>
          </a:prstGeom>
          <a:noFill/>
        </p:spPr>
        <p:txBody>
          <a:bodyPr wrap="square" rtlCol="0">
            <a:spAutoFit/>
          </a:bodyPr>
          <a:lstStyle/>
          <a:p>
            <a:r>
              <a:rPr lang="en-US" dirty="0"/>
              <a:t>Similar procedures for identifying the most frequent variants  for other building units of PMÞ: block sequences, essential motifs and combinations of names (</a:t>
            </a:r>
            <a:r>
              <a:rPr lang="en-US" i="1" dirty="0" err="1"/>
              <a:t>heiti</a:t>
            </a:r>
            <a:r>
              <a:rPr lang="en-US" dirty="0"/>
              <a:t>).</a:t>
            </a:r>
          </a:p>
          <a:p>
            <a:r>
              <a:rPr lang="en-US" dirty="0"/>
              <a:t>Output: “Corpus Bm”, “Corpus </a:t>
            </a:r>
            <a:r>
              <a:rPr lang="en-US" dirty="0" err="1"/>
              <a:t>Bh</a:t>
            </a:r>
            <a:r>
              <a:rPr lang="en-US" dirty="0"/>
              <a:t>”, and “Corpus Bs”, respectively</a:t>
            </a:r>
          </a:p>
        </p:txBody>
      </p:sp>
      <p:sp>
        <p:nvSpPr>
          <p:cNvPr id="63" name="Flowchart: Alternate Process 62">
            <a:extLst>
              <a:ext uri="{FF2B5EF4-FFF2-40B4-BE49-F238E27FC236}">
                <a16:creationId xmlns:a16="http://schemas.microsoft.com/office/drawing/2014/main" id="{5BD9170D-8F7D-613F-8C49-9EBA7D146699}"/>
              </a:ext>
            </a:extLst>
          </p:cNvPr>
          <p:cNvSpPr/>
          <p:nvPr/>
        </p:nvSpPr>
        <p:spPr>
          <a:xfrm>
            <a:off x="7896146" y="2853641"/>
            <a:ext cx="1233913" cy="361448"/>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a:t>Step 5</a:t>
            </a:r>
          </a:p>
        </p:txBody>
      </p:sp>
      <p:sp>
        <p:nvSpPr>
          <p:cNvPr id="64" name="TextBox 63">
            <a:extLst>
              <a:ext uri="{FF2B5EF4-FFF2-40B4-BE49-F238E27FC236}">
                <a16:creationId xmlns:a16="http://schemas.microsoft.com/office/drawing/2014/main" id="{7E174977-DCEA-F28E-82A3-99D6A0F7AC69}"/>
              </a:ext>
            </a:extLst>
          </p:cNvPr>
          <p:cNvSpPr txBox="1"/>
          <p:nvPr/>
        </p:nvSpPr>
        <p:spPr>
          <a:xfrm>
            <a:off x="7728312" y="3386455"/>
            <a:ext cx="3414003" cy="2585323"/>
          </a:xfrm>
          <a:prstGeom prst="rect">
            <a:avLst/>
          </a:prstGeom>
          <a:noFill/>
        </p:spPr>
        <p:txBody>
          <a:bodyPr wrap="square" rtlCol="0">
            <a:spAutoFit/>
          </a:bodyPr>
          <a:lstStyle/>
          <a:p>
            <a:r>
              <a:rPr lang="en-US" dirty="0"/>
              <a:t>Output of Steps 2-4 compared with Corpus A. Repetitively occurring texts detected. Corpus A updated with non-repetitive texts from Bm, </a:t>
            </a:r>
            <a:r>
              <a:rPr lang="en-US" dirty="0" err="1"/>
              <a:t>Bh</a:t>
            </a:r>
            <a:r>
              <a:rPr lang="en-US" dirty="0"/>
              <a:t> and Bs in order to maximize the number of motifs, name lists and block sequences represented in the corpus that is sought for.</a:t>
            </a:r>
          </a:p>
        </p:txBody>
      </p:sp>
      <p:sp>
        <p:nvSpPr>
          <p:cNvPr id="21" name="TextBox 20">
            <a:extLst>
              <a:ext uri="{FF2B5EF4-FFF2-40B4-BE49-F238E27FC236}">
                <a16:creationId xmlns:a16="http://schemas.microsoft.com/office/drawing/2014/main" id="{CD9B85BE-7B26-012C-034E-48633AA14D2D}"/>
              </a:ext>
            </a:extLst>
          </p:cNvPr>
          <p:cNvSpPr txBox="1"/>
          <p:nvPr/>
        </p:nvSpPr>
        <p:spPr>
          <a:xfrm>
            <a:off x="7810500" y="5936386"/>
            <a:ext cx="4142582" cy="369332"/>
          </a:xfrm>
          <a:prstGeom prst="rect">
            <a:avLst/>
          </a:prstGeom>
          <a:noFill/>
        </p:spPr>
        <p:txBody>
          <a:bodyPr wrap="square" rtlCol="0">
            <a:spAutoFit/>
          </a:bodyPr>
          <a:lstStyle/>
          <a:p>
            <a:r>
              <a:rPr lang="en-US" dirty="0"/>
              <a:t>We will now look into block sequences.</a:t>
            </a:r>
          </a:p>
        </p:txBody>
      </p:sp>
      <p:cxnSp>
        <p:nvCxnSpPr>
          <p:cNvPr id="67" name="Connector: Elbow 66">
            <a:extLst>
              <a:ext uri="{FF2B5EF4-FFF2-40B4-BE49-F238E27FC236}">
                <a16:creationId xmlns:a16="http://schemas.microsoft.com/office/drawing/2014/main" id="{55B84068-7AF5-036B-35B0-30EA06B3C172}"/>
              </a:ext>
            </a:extLst>
          </p:cNvPr>
          <p:cNvCxnSpPr/>
          <p:nvPr/>
        </p:nvCxnSpPr>
        <p:spPr>
          <a:xfrm>
            <a:off x="1856316" y="476466"/>
            <a:ext cx="591374" cy="14412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89A39FF-56D3-4062-4E1C-A65D892B9BE7}"/>
              </a:ext>
            </a:extLst>
          </p:cNvPr>
          <p:cNvCxnSpPr>
            <a:cxnSpLocks/>
          </p:cNvCxnSpPr>
          <p:nvPr/>
        </p:nvCxnSpPr>
        <p:spPr>
          <a:xfrm>
            <a:off x="3635415" y="465081"/>
            <a:ext cx="0" cy="403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7" name="Connector: Elbow 106">
            <a:extLst>
              <a:ext uri="{FF2B5EF4-FFF2-40B4-BE49-F238E27FC236}">
                <a16:creationId xmlns:a16="http://schemas.microsoft.com/office/drawing/2014/main" id="{06037A59-1FEE-0113-5D64-A266A4B25835}"/>
              </a:ext>
            </a:extLst>
          </p:cNvPr>
          <p:cNvCxnSpPr/>
          <p:nvPr/>
        </p:nvCxnSpPr>
        <p:spPr>
          <a:xfrm>
            <a:off x="1856315" y="476467"/>
            <a:ext cx="591374" cy="14412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6CE6DA0B-C5CF-B468-6074-72A2E56EA36E}"/>
              </a:ext>
            </a:extLst>
          </p:cNvPr>
          <p:cNvCxnSpPr>
            <a:cxnSpLocks/>
          </p:cNvCxnSpPr>
          <p:nvPr/>
        </p:nvCxnSpPr>
        <p:spPr>
          <a:xfrm>
            <a:off x="3635414" y="465082"/>
            <a:ext cx="0" cy="403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0" name="Connector: Elbow 109">
            <a:extLst>
              <a:ext uri="{FF2B5EF4-FFF2-40B4-BE49-F238E27FC236}">
                <a16:creationId xmlns:a16="http://schemas.microsoft.com/office/drawing/2014/main" id="{A258EC57-F000-C2BC-16D3-FC5FB6F3E287}"/>
              </a:ext>
            </a:extLst>
          </p:cNvPr>
          <p:cNvCxnSpPr>
            <a:cxnSpLocks/>
          </p:cNvCxnSpPr>
          <p:nvPr/>
        </p:nvCxnSpPr>
        <p:spPr>
          <a:xfrm rot="16200000" flipH="1">
            <a:off x="2156175" y="3429481"/>
            <a:ext cx="488646" cy="24561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1" name="Connector: Elbow 150">
            <a:extLst>
              <a:ext uri="{FF2B5EF4-FFF2-40B4-BE49-F238E27FC236}">
                <a16:creationId xmlns:a16="http://schemas.microsoft.com/office/drawing/2014/main" id="{39A53F00-8519-FD4E-F9DC-38E59106832C}"/>
              </a:ext>
            </a:extLst>
          </p:cNvPr>
          <p:cNvCxnSpPr/>
          <p:nvPr/>
        </p:nvCxnSpPr>
        <p:spPr>
          <a:xfrm>
            <a:off x="1856316" y="476468"/>
            <a:ext cx="591374" cy="14412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53" name="Straight Arrow Connector 152">
            <a:extLst>
              <a:ext uri="{FF2B5EF4-FFF2-40B4-BE49-F238E27FC236}">
                <a16:creationId xmlns:a16="http://schemas.microsoft.com/office/drawing/2014/main" id="{12EB1246-EDA7-2D5F-BC1D-BA5F8147B9D1}"/>
              </a:ext>
            </a:extLst>
          </p:cNvPr>
          <p:cNvCxnSpPr>
            <a:cxnSpLocks/>
          </p:cNvCxnSpPr>
          <p:nvPr/>
        </p:nvCxnSpPr>
        <p:spPr>
          <a:xfrm>
            <a:off x="3635415" y="465083"/>
            <a:ext cx="0" cy="403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4" name="Connector: Elbow 153">
            <a:extLst>
              <a:ext uri="{FF2B5EF4-FFF2-40B4-BE49-F238E27FC236}">
                <a16:creationId xmlns:a16="http://schemas.microsoft.com/office/drawing/2014/main" id="{F09843C8-B4BF-8E12-163E-C8D8FD037199}"/>
              </a:ext>
            </a:extLst>
          </p:cNvPr>
          <p:cNvCxnSpPr>
            <a:cxnSpLocks/>
          </p:cNvCxnSpPr>
          <p:nvPr/>
        </p:nvCxnSpPr>
        <p:spPr>
          <a:xfrm rot="16200000" flipH="1">
            <a:off x="2156178" y="3429484"/>
            <a:ext cx="488646" cy="245617"/>
          </a:xfrm>
          <a:prstGeom prst="bentConnector2">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91" name="Connector: Elbow 190">
            <a:extLst>
              <a:ext uri="{FF2B5EF4-FFF2-40B4-BE49-F238E27FC236}">
                <a16:creationId xmlns:a16="http://schemas.microsoft.com/office/drawing/2014/main" id="{CFDD4A96-AC88-41D7-03D9-763009D154A7}"/>
              </a:ext>
            </a:extLst>
          </p:cNvPr>
          <p:cNvCxnSpPr/>
          <p:nvPr/>
        </p:nvCxnSpPr>
        <p:spPr>
          <a:xfrm>
            <a:off x="1856317" y="476469"/>
            <a:ext cx="591374" cy="144123"/>
          </a:xfrm>
          <a:prstGeom prst="bentConnector2">
            <a:avLst/>
          </a:prstGeom>
        </p:spPr>
        <p:style>
          <a:lnRef idx="1">
            <a:schemeClr val="accent4"/>
          </a:lnRef>
          <a:fillRef idx="0">
            <a:schemeClr val="accent4"/>
          </a:fillRef>
          <a:effectRef idx="0">
            <a:schemeClr val="accent4"/>
          </a:effectRef>
          <a:fontRef idx="minor">
            <a:schemeClr val="tx1"/>
          </a:fontRef>
        </p:style>
      </p:cxnSp>
      <p:cxnSp>
        <p:nvCxnSpPr>
          <p:cNvPr id="193" name="Straight Arrow Connector 192">
            <a:extLst>
              <a:ext uri="{FF2B5EF4-FFF2-40B4-BE49-F238E27FC236}">
                <a16:creationId xmlns:a16="http://schemas.microsoft.com/office/drawing/2014/main" id="{5A55000A-C29E-C337-D260-3F27A99BB3A4}"/>
              </a:ext>
            </a:extLst>
          </p:cNvPr>
          <p:cNvCxnSpPr>
            <a:cxnSpLocks/>
          </p:cNvCxnSpPr>
          <p:nvPr/>
        </p:nvCxnSpPr>
        <p:spPr>
          <a:xfrm>
            <a:off x="3635416" y="465084"/>
            <a:ext cx="0" cy="403983"/>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5" name="Straight Arrow Connector 24">
            <a:extLst>
              <a:ext uri="{FF2B5EF4-FFF2-40B4-BE49-F238E27FC236}">
                <a16:creationId xmlns:a16="http://schemas.microsoft.com/office/drawing/2014/main" id="{CDC11296-DD40-0714-531D-901925F32875}"/>
              </a:ext>
            </a:extLst>
          </p:cNvPr>
          <p:cNvCxnSpPr>
            <a:stCxn id="128" idx="1"/>
            <a:endCxn id="145" idx="0"/>
          </p:cNvCxnSpPr>
          <p:nvPr/>
        </p:nvCxnSpPr>
        <p:spPr>
          <a:xfrm>
            <a:off x="1403312" y="5265093"/>
            <a:ext cx="0" cy="243471"/>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088929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2AB73-DC96-E7E0-3D9A-C7EF14646806}"/>
              </a:ext>
            </a:extLst>
          </p:cNvPr>
          <p:cNvSpPr>
            <a:spLocks noGrp="1"/>
          </p:cNvSpPr>
          <p:nvPr>
            <p:ph type="title"/>
          </p:nvPr>
        </p:nvSpPr>
        <p:spPr/>
        <p:txBody>
          <a:bodyPr/>
          <a:lstStyle/>
          <a:p>
            <a:r>
              <a:rPr lang="en-US" dirty="0"/>
              <a:t>Algorithm proposed</a:t>
            </a:r>
          </a:p>
        </p:txBody>
      </p:sp>
      <p:sp>
        <p:nvSpPr>
          <p:cNvPr id="8" name="Content Placeholder 7">
            <a:extLst>
              <a:ext uri="{FF2B5EF4-FFF2-40B4-BE49-F238E27FC236}">
                <a16:creationId xmlns:a16="http://schemas.microsoft.com/office/drawing/2014/main" id="{5E474EF7-92D7-AA65-9E84-0BD1F1A20563}"/>
              </a:ext>
            </a:extLst>
          </p:cNvPr>
          <p:cNvSpPr>
            <a:spLocks noGrp="1"/>
          </p:cNvSpPr>
          <p:nvPr>
            <p:ph idx="1"/>
          </p:nvPr>
        </p:nvSpPr>
        <p:spPr>
          <a:xfrm>
            <a:off x="838200" y="1825624"/>
            <a:ext cx="10515600" cy="4530725"/>
          </a:xfrm>
        </p:spPr>
        <p:txBody>
          <a:bodyPr>
            <a:normAutofit lnSpcReduction="10000"/>
          </a:bodyPr>
          <a:lstStyle/>
          <a:p>
            <a:r>
              <a:rPr lang="en-US" dirty="0"/>
              <a:t>Starting with</a:t>
            </a:r>
          </a:p>
          <a:p>
            <a:pPr lvl="1"/>
            <a:r>
              <a:rPr lang="en-US" dirty="0"/>
              <a:t>a corpus for analysis, ca. 2500 texts</a:t>
            </a:r>
          </a:p>
          <a:p>
            <a:pPr lvl="1"/>
            <a:r>
              <a:rPr lang="en-US" dirty="0"/>
              <a:t>a list of roughly 50 most frequent PMÞ blocks</a:t>
            </a:r>
          </a:p>
          <a:p>
            <a:r>
              <a:rPr lang="en-US" dirty="0"/>
              <a:t>Stage I </a:t>
            </a:r>
          </a:p>
          <a:p>
            <a:pPr lvl="1"/>
            <a:r>
              <a:rPr lang="en-US" dirty="0"/>
              <a:t>the whole corpus of PMÞ under consideration is reviewed in order to identify the texts containing the most typical textual variant(s) of each of the roughly 50 most frequently occurring blocks in PMÞ </a:t>
            </a:r>
          </a:p>
          <a:p>
            <a:pPr lvl="1"/>
            <a:r>
              <a:rPr lang="en-US" dirty="0"/>
              <a:t>procedure: taking first block from the 50+ list – identifying all the PMÞ texts containing that block – identifying the most frequent variant of the block – identifying all texts containing that variant – choosing the oldest of the texts</a:t>
            </a:r>
          </a:p>
          <a:p>
            <a:pPr lvl="1"/>
            <a:r>
              <a:rPr lang="en-US" dirty="0"/>
              <a:t>this should result in a core selection of probably 50–100 texts, representing each of the block (sub)types (“Corpus A”), as well as in “Corpus A*” con-</a:t>
            </a:r>
            <a:r>
              <a:rPr lang="en-US" dirty="0" err="1"/>
              <a:t>taining</a:t>
            </a:r>
            <a:r>
              <a:rPr lang="en-US" dirty="0"/>
              <a:t> texts, other than the oldest ones, representing the respective blocks</a:t>
            </a:r>
          </a:p>
        </p:txBody>
      </p:sp>
      <p:sp>
        <p:nvSpPr>
          <p:cNvPr id="3" name="Date Placeholder 2">
            <a:extLst>
              <a:ext uri="{FF2B5EF4-FFF2-40B4-BE49-F238E27FC236}">
                <a16:creationId xmlns:a16="http://schemas.microsoft.com/office/drawing/2014/main" id="{6FA85F10-9882-19A9-B9D8-636B127846F7}"/>
              </a:ext>
            </a:extLst>
          </p:cNvPr>
          <p:cNvSpPr>
            <a:spLocks noGrp="1"/>
          </p:cNvSpPr>
          <p:nvPr>
            <p:ph type="dt" sz="half" idx="10"/>
          </p:nvPr>
        </p:nvSpPr>
        <p:spPr/>
        <p:txBody>
          <a:bodyPr/>
          <a:lstStyle/>
          <a:p>
            <a:r>
              <a:rPr lang="en-US"/>
              <a:t>Tartu, 6 July 2022: Plotting Poetry 5</a:t>
            </a:r>
            <a:endParaRPr lang="is-IS"/>
          </a:p>
        </p:txBody>
      </p:sp>
      <p:sp>
        <p:nvSpPr>
          <p:cNvPr id="4" name="Footer Placeholder 3">
            <a:extLst>
              <a:ext uri="{FF2B5EF4-FFF2-40B4-BE49-F238E27FC236}">
                <a16:creationId xmlns:a16="http://schemas.microsoft.com/office/drawing/2014/main" id="{9F4EB778-3E4D-E9AF-5267-72BF400BF4EC}"/>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5" name="Slide Number Placeholder 4">
            <a:extLst>
              <a:ext uri="{FF2B5EF4-FFF2-40B4-BE49-F238E27FC236}">
                <a16:creationId xmlns:a16="http://schemas.microsoft.com/office/drawing/2014/main" id="{06A573FC-4D80-9816-FFA1-C8986C1702D6}"/>
              </a:ext>
            </a:extLst>
          </p:cNvPr>
          <p:cNvSpPr>
            <a:spLocks noGrp="1"/>
          </p:cNvSpPr>
          <p:nvPr>
            <p:ph type="sldNum" sz="quarter" idx="12"/>
          </p:nvPr>
        </p:nvSpPr>
        <p:spPr/>
        <p:txBody>
          <a:bodyPr/>
          <a:lstStyle/>
          <a:p>
            <a:fld id="{87EB15CC-FCA9-4732-9BF7-5AEC33EFD6E9}" type="slidenum">
              <a:rPr lang="is-IS" smtClean="0"/>
              <a:t>17</a:t>
            </a:fld>
            <a:endParaRPr lang="is-IS"/>
          </a:p>
        </p:txBody>
      </p:sp>
    </p:spTree>
    <p:extLst>
      <p:ext uri="{BB962C8B-B14F-4D97-AF65-F5344CB8AC3E}">
        <p14:creationId xmlns:p14="http://schemas.microsoft.com/office/powerpoint/2010/main" val="2827205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E83AB-4D3C-1335-317B-6F44F306A5AD}"/>
              </a:ext>
            </a:extLst>
          </p:cNvPr>
          <p:cNvSpPr>
            <a:spLocks noGrp="1"/>
          </p:cNvSpPr>
          <p:nvPr>
            <p:ph type="title"/>
          </p:nvPr>
        </p:nvSpPr>
        <p:spPr/>
        <p:txBody>
          <a:bodyPr/>
          <a:lstStyle/>
          <a:p>
            <a:r>
              <a:rPr lang="en-US" dirty="0"/>
              <a:t>Algorithm proposed</a:t>
            </a:r>
          </a:p>
        </p:txBody>
      </p:sp>
      <p:sp>
        <p:nvSpPr>
          <p:cNvPr id="3" name="Content Placeholder 2">
            <a:extLst>
              <a:ext uri="{FF2B5EF4-FFF2-40B4-BE49-F238E27FC236}">
                <a16:creationId xmlns:a16="http://schemas.microsoft.com/office/drawing/2014/main" id="{8A92DFE8-3A51-4AAA-FC5A-0F4C0A59BEF6}"/>
              </a:ext>
            </a:extLst>
          </p:cNvPr>
          <p:cNvSpPr>
            <a:spLocks noGrp="1"/>
          </p:cNvSpPr>
          <p:nvPr>
            <p:ph idx="1"/>
          </p:nvPr>
        </p:nvSpPr>
        <p:spPr/>
        <p:txBody>
          <a:bodyPr/>
          <a:lstStyle/>
          <a:p>
            <a:r>
              <a:rPr lang="en-US" dirty="0"/>
              <a:t>Stage II </a:t>
            </a:r>
          </a:p>
          <a:p>
            <a:pPr lvl="1"/>
            <a:r>
              <a:rPr lang="en-US" dirty="0"/>
              <a:t>the whole corpus of PMÞ under consideration is reviewed, through similar procedure, to identify the texts containing the most typical variant(s) of</a:t>
            </a:r>
          </a:p>
          <a:p>
            <a:pPr lvl="2"/>
            <a:r>
              <a:rPr lang="en-US" dirty="0"/>
              <a:t>key motifs and short combinations of names (on the lower structural level)</a:t>
            </a:r>
          </a:p>
          <a:p>
            <a:pPr lvl="2"/>
            <a:r>
              <a:rPr lang="en-US" dirty="0"/>
              <a:t>block sequences (larger units than blocks)</a:t>
            </a:r>
          </a:p>
          <a:p>
            <a:pPr lvl="1"/>
            <a:r>
              <a:rPr lang="en-US" dirty="0"/>
              <a:t>the resulting selections (“Corpus Bm”, “Corpus </a:t>
            </a:r>
            <a:r>
              <a:rPr lang="en-US" dirty="0" err="1"/>
              <a:t>Bh</a:t>
            </a:r>
            <a:r>
              <a:rPr lang="en-US" dirty="0"/>
              <a:t>”, and “Corpus Bs”, </a:t>
            </a:r>
            <a:r>
              <a:rPr lang="en-US" dirty="0" err="1"/>
              <a:t>respec-tively</a:t>
            </a:r>
            <a:r>
              <a:rPr lang="en-US" dirty="0"/>
              <a:t>) will then be compared to Corpus A and it will be updated in order to maximize the number of motifs, name lists and block sequences represented </a:t>
            </a:r>
          </a:p>
          <a:p>
            <a:pPr lvl="1"/>
            <a:r>
              <a:rPr lang="en-US" dirty="0"/>
              <a:t>the first and second stages serve as checks on each other</a:t>
            </a:r>
          </a:p>
          <a:p>
            <a:r>
              <a:rPr lang="en-US" dirty="0"/>
              <a:t>Stage III: the updated Corpus A refined and analyzed</a:t>
            </a:r>
          </a:p>
        </p:txBody>
      </p:sp>
      <p:sp>
        <p:nvSpPr>
          <p:cNvPr id="4" name="Date Placeholder 3">
            <a:extLst>
              <a:ext uri="{FF2B5EF4-FFF2-40B4-BE49-F238E27FC236}">
                <a16:creationId xmlns:a16="http://schemas.microsoft.com/office/drawing/2014/main" id="{A536A1DB-08C2-A857-9B3B-F44B4FCFC4F3}"/>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C515CBF3-2953-AC45-B8EC-2F46FE6B4CF0}"/>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F3C328E5-0BF0-4A16-420E-83B570618C98}"/>
              </a:ext>
            </a:extLst>
          </p:cNvPr>
          <p:cNvSpPr>
            <a:spLocks noGrp="1"/>
          </p:cNvSpPr>
          <p:nvPr>
            <p:ph type="sldNum" sz="quarter" idx="12"/>
          </p:nvPr>
        </p:nvSpPr>
        <p:spPr/>
        <p:txBody>
          <a:bodyPr/>
          <a:lstStyle/>
          <a:p>
            <a:fld id="{9427216B-3149-4633-B932-7F138941716F}" type="slidenum">
              <a:rPr lang="is-IS" smtClean="0"/>
              <a:pPr/>
              <a:t>18</a:t>
            </a:fld>
            <a:endParaRPr lang="is-IS" dirty="0"/>
          </a:p>
        </p:txBody>
      </p:sp>
    </p:spTree>
    <p:extLst>
      <p:ext uri="{BB962C8B-B14F-4D97-AF65-F5344CB8AC3E}">
        <p14:creationId xmlns:p14="http://schemas.microsoft.com/office/powerpoint/2010/main" val="36680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466E2-B18E-E396-3460-19A7CEAE7EF5}"/>
              </a:ext>
            </a:extLst>
          </p:cNvPr>
          <p:cNvSpPr>
            <a:spLocks noGrp="1"/>
          </p:cNvSpPr>
          <p:nvPr>
            <p:ph type="title"/>
          </p:nvPr>
        </p:nvSpPr>
        <p:spPr/>
        <p:txBody>
          <a:bodyPr/>
          <a:lstStyle/>
          <a:p>
            <a:r>
              <a:rPr lang="en-US" dirty="0"/>
              <a:t>Some questions</a:t>
            </a:r>
          </a:p>
        </p:txBody>
      </p:sp>
      <p:sp>
        <p:nvSpPr>
          <p:cNvPr id="3" name="Content Placeholder 2">
            <a:extLst>
              <a:ext uri="{FF2B5EF4-FFF2-40B4-BE49-F238E27FC236}">
                <a16:creationId xmlns:a16="http://schemas.microsoft.com/office/drawing/2014/main" id="{1FF9A2EB-B8F3-59A9-059A-D5667BE75288}"/>
              </a:ext>
            </a:extLst>
          </p:cNvPr>
          <p:cNvSpPr>
            <a:spLocks noGrp="1"/>
          </p:cNvSpPr>
          <p:nvPr>
            <p:ph idx="1"/>
          </p:nvPr>
        </p:nvSpPr>
        <p:spPr>
          <a:xfrm>
            <a:off x="838200" y="1825624"/>
            <a:ext cx="10515600" cy="4530725"/>
          </a:xfrm>
        </p:spPr>
        <p:txBody>
          <a:bodyPr>
            <a:normAutofit/>
          </a:bodyPr>
          <a:lstStyle/>
          <a:p>
            <a:r>
              <a:rPr lang="en-US" dirty="0"/>
              <a:t>The main question is apparently to which extent the corpora from steps 2-4 (Bm, </a:t>
            </a:r>
            <a:r>
              <a:rPr lang="en-US" dirty="0" err="1"/>
              <a:t>Bh</a:t>
            </a:r>
            <a:r>
              <a:rPr lang="en-US" dirty="0"/>
              <a:t>, and Bs) will overlap with Corpus A. I assumed that the corpus, resulting from the analysis of all the blocks, would also be representative of</a:t>
            </a:r>
          </a:p>
          <a:p>
            <a:pPr lvl="1"/>
            <a:r>
              <a:rPr lang="en-US" dirty="0"/>
              <a:t>most PMÞ </a:t>
            </a:r>
            <a:r>
              <a:rPr lang="en-US" b="1" dirty="0">
                <a:solidFill>
                  <a:schemeClr val="accent6">
                    <a:lumMod val="50000"/>
                  </a:schemeClr>
                </a:solidFill>
              </a:rPr>
              <a:t>block sequences</a:t>
            </a:r>
            <a:r>
              <a:rPr lang="en-US" dirty="0"/>
              <a:t> (larger structural units), and</a:t>
            </a:r>
          </a:p>
          <a:p>
            <a:pPr lvl="1"/>
            <a:r>
              <a:rPr lang="en-US" dirty="0"/>
              <a:t>some </a:t>
            </a:r>
            <a:r>
              <a:rPr lang="en-US" b="1" dirty="0">
                <a:solidFill>
                  <a:schemeClr val="accent6">
                    <a:lumMod val="50000"/>
                  </a:schemeClr>
                </a:solidFill>
              </a:rPr>
              <a:t>motifs</a:t>
            </a:r>
            <a:r>
              <a:rPr lang="en-US" dirty="0"/>
              <a:t> and frequently occurring names combinations (lower lever units) </a:t>
            </a:r>
          </a:p>
          <a:p>
            <a:r>
              <a:rPr lang="en-US" dirty="0"/>
              <a:t>One and the same PMÞ-text, composed of different blocks, might be considered as being representative of more than one block</a:t>
            </a:r>
          </a:p>
          <a:p>
            <a:pPr lvl="1"/>
            <a:r>
              <a:rPr lang="en-US" dirty="0"/>
              <a:t>how often this will occur is another question</a:t>
            </a:r>
          </a:p>
          <a:p>
            <a:pPr lvl="1"/>
            <a:r>
              <a:rPr lang="en-US" dirty="0"/>
              <a:t>this might give possibilities to decrease the minimal number of texts required to represent all blocks</a:t>
            </a:r>
          </a:p>
        </p:txBody>
      </p:sp>
      <p:sp>
        <p:nvSpPr>
          <p:cNvPr id="4" name="Date Placeholder 3">
            <a:extLst>
              <a:ext uri="{FF2B5EF4-FFF2-40B4-BE49-F238E27FC236}">
                <a16:creationId xmlns:a16="http://schemas.microsoft.com/office/drawing/2014/main" id="{EF636800-7581-A938-62F1-29E0FEA94A7E}"/>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D1B1F7EA-D8D8-6154-FB22-5A1341B4858D}"/>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1C082B41-AAF7-31DB-0F07-B6F760C477AE}"/>
              </a:ext>
            </a:extLst>
          </p:cNvPr>
          <p:cNvSpPr>
            <a:spLocks noGrp="1"/>
          </p:cNvSpPr>
          <p:nvPr>
            <p:ph type="sldNum" sz="quarter" idx="12"/>
          </p:nvPr>
        </p:nvSpPr>
        <p:spPr/>
        <p:txBody>
          <a:bodyPr/>
          <a:lstStyle/>
          <a:p>
            <a:fld id="{9427216B-3149-4633-B932-7F138941716F}" type="slidenum">
              <a:rPr lang="is-IS" smtClean="0"/>
              <a:pPr/>
              <a:t>19</a:t>
            </a:fld>
            <a:endParaRPr lang="is-IS" dirty="0"/>
          </a:p>
        </p:txBody>
      </p:sp>
    </p:spTree>
    <p:extLst>
      <p:ext uri="{BB962C8B-B14F-4D97-AF65-F5344CB8AC3E}">
        <p14:creationId xmlns:p14="http://schemas.microsoft.com/office/powerpoint/2010/main" val="2368591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E3C68-79F6-C295-0D87-5896E998CC46}"/>
              </a:ext>
            </a:extLst>
          </p:cNvPr>
          <p:cNvSpPr>
            <a:spLocks noGrp="1"/>
          </p:cNvSpPr>
          <p:nvPr>
            <p:ph type="title"/>
          </p:nvPr>
        </p:nvSpPr>
        <p:spPr/>
        <p:txBody>
          <a:bodyPr/>
          <a:lstStyle/>
          <a:p>
            <a:r>
              <a:rPr lang="en-US" dirty="0"/>
              <a:t>This presentation</a:t>
            </a:r>
          </a:p>
        </p:txBody>
      </p:sp>
      <p:sp>
        <p:nvSpPr>
          <p:cNvPr id="3" name="Content Placeholder 2">
            <a:extLst>
              <a:ext uri="{FF2B5EF4-FFF2-40B4-BE49-F238E27FC236}">
                <a16:creationId xmlns:a16="http://schemas.microsoft.com/office/drawing/2014/main" id="{C73E59E6-D269-FCC7-1237-F253BDF90E42}"/>
              </a:ext>
            </a:extLst>
          </p:cNvPr>
          <p:cNvSpPr>
            <a:spLocks noGrp="1"/>
          </p:cNvSpPr>
          <p:nvPr>
            <p:ph idx="1"/>
          </p:nvPr>
        </p:nvSpPr>
        <p:spPr/>
        <p:txBody>
          <a:bodyPr/>
          <a:lstStyle/>
          <a:p>
            <a:r>
              <a:rPr lang="en-US" dirty="0"/>
              <a:t>Introduction</a:t>
            </a:r>
          </a:p>
          <a:p>
            <a:pPr lvl="1"/>
            <a:r>
              <a:rPr lang="en-US" dirty="0"/>
              <a:t>postmedieval Icelandic </a:t>
            </a:r>
            <a:r>
              <a:rPr lang="en-US" i="1" dirty="0" err="1"/>
              <a:t>þulur</a:t>
            </a:r>
            <a:endParaRPr lang="en-US" dirty="0"/>
          </a:p>
          <a:p>
            <a:pPr lvl="1"/>
            <a:r>
              <a:rPr lang="en-US" dirty="0"/>
              <a:t>my current project (in general)</a:t>
            </a:r>
          </a:p>
          <a:p>
            <a:r>
              <a:rPr lang="en-US" dirty="0"/>
              <a:t>Methodology</a:t>
            </a:r>
          </a:p>
          <a:p>
            <a:pPr lvl="1"/>
            <a:r>
              <a:rPr lang="en-US" dirty="0"/>
              <a:t>challenges</a:t>
            </a:r>
          </a:p>
          <a:p>
            <a:pPr lvl="1"/>
            <a:r>
              <a:rPr lang="en-US" dirty="0"/>
              <a:t>the structure of postmedieval Icelandic </a:t>
            </a:r>
            <a:r>
              <a:rPr lang="en-US" i="1" dirty="0" err="1"/>
              <a:t>þulur</a:t>
            </a:r>
            <a:r>
              <a:rPr lang="en-US" i="1" dirty="0"/>
              <a:t> </a:t>
            </a:r>
            <a:r>
              <a:rPr lang="en-US" dirty="0"/>
              <a:t>and text selection (possible solution)</a:t>
            </a:r>
          </a:p>
          <a:p>
            <a:pPr lvl="1"/>
            <a:r>
              <a:rPr lang="en-US" dirty="0"/>
              <a:t>suggested algorithm and questions to it</a:t>
            </a:r>
          </a:p>
          <a:p>
            <a:pPr lvl="1"/>
            <a:r>
              <a:rPr lang="en-US" dirty="0"/>
              <a:t>discussion</a:t>
            </a:r>
          </a:p>
          <a:p>
            <a:r>
              <a:rPr lang="en-US" dirty="0"/>
              <a:t>Preliminary results &amp; conclusions</a:t>
            </a:r>
          </a:p>
          <a:p>
            <a:endParaRPr lang="en-US" dirty="0"/>
          </a:p>
        </p:txBody>
      </p:sp>
      <p:sp>
        <p:nvSpPr>
          <p:cNvPr id="4" name="Date Placeholder 3">
            <a:extLst>
              <a:ext uri="{FF2B5EF4-FFF2-40B4-BE49-F238E27FC236}">
                <a16:creationId xmlns:a16="http://schemas.microsoft.com/office/drawing/2014/main" id="{490A1299-46B9-42F7-51D5-8B67A1C84B0A}"/>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23D75FAB-C8E7-FA59-45CC-9DE017653FF3}"/>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A766E30F-5D54-686D-D94A-1E77BA8913EB}"/>
              </a:ext>
            </a:extLst>
          </p:cNvPr>
          <p:cNvSpPr>
            <a:spLocks noGrp="1"/>
          </p:cNvSpPr>
          <p:nvPr>
            <p:ph type="sldNum" sz="quarter" idx="12"/>
          </p:nvPr>
        </p:nvSpPr>
        <p:spPr/>
        <p:txBody>
          <a:bodyPr/>
          <a:lstStyle/>
          <a:p>
            <a:fld id="{9427216B-3149-4633-B932-7F138941716F}" type="slidenum">
              <a:rPr lang="is-IS" smtClean="0"/>
              <a:pPr/>
              <a:t>2</a:t>
            </a:fld>
            <a:endParaRPr lang="is-IS" dirty="0"/>
          </a:p>
        </p:txBody>
      </p:sp>
    </p:spTree>
    <p:extLst>
      <p:ext uri="{BB962C8B-B14F-4D97-AF65-F5344CB8AC3E}">
        <p14:creationId xmlns:p14="http://schemas.microsoft.com/office/powerpoint/2010/main" val="40998806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5001E-0540-79E4-5ED5-20BBF7FFE92B}"/>
              </a:ext>
            </a:extLst>
          </p:cNvPr>
          <p:cNvSpPr>
            <a:spLocks noGrp="1"/>
          </p:cNvSpPr>
          <p:nvPr>
            <p:ph type="title"/>
          </p:nvPr>
        </p:nvSpPr>
        <p:spPr/>
        <p:txBody>
          <a:bodyPr/>
          <a:lstStyle/>
          <a:p>
            <a:r>
              <a:rPr lang="en-US" dirty="0"/>
              <a:t>Selecting most representative texts of a block</a:t>
            </a:r>
          </a:p>
        </p:txBody>
      </p:sp>
      <p:sp>
        <p:nvSpPr>
          <p:cNvPr id="3" name="Content Placeholder 2">
            <a:extLst>
              <a:ext uri="{FF2B5EF4-FFF2-40B4-BE49-F238E27FC236}">
                <a16:creationId xmlns:a16="http://schemas.microsoft.com/office/drawing/2014/main" id="{0756E094-BE6A-7426-F45B-C84362874E18}"/>
              </a:ext>
            </a:extLst>
          </p:cNvPr>
          <p:cNvSpPr>
            <a:spLocks noGrp="1"/>
          </p:cNvSpPr>
          <p:nvPr>
            <p:ph sz="half" idx="1"/>
          </p:nvPr>
        </p:nvSpPr>
        <p:spPr>
          <a:xfrm>
            <a:off x="838200" y="1690688"/>
            <a:ext cx="5181600" cy="4486275"/>
          </a:xfrm>
        </p:spPr>
        <p:txBody>
          <a:bodyPr>
            <a:normAutofit/>
          </a:bodyPr>
          <a:lstStyle/>
          <a:p>
            <a:r>
              <a:rPr lang="en-US" dirty="0"/>
              <a:t>… is usually easy, although even the block </a:t>
            </a:r>
            <a:r>
              <a:rPr lang="en-US" i="1" dirty="0"/>
              <a:t>Sat </a:t>
            </a:r>
            <a:r>
              <a:rPr lang="en-US" i="1" dirty="0" err="1"/>
              <a:t>ég</a:t>
            </a:r>
            <a:r>
              <a:rPr lang="en-US" i="1" dirty="0"/>
              <a:t> </a:t>
            </a:r>
            <a:r>
              <a:rPr lang="en-US" i="1" dirty="0" err="1"/>
              <a:t>undir</a:t>
            </a:r>
            <a:r>
              <a:rPr lang="en-US" i="1" dirty="0"/>
              <a:t> </a:t>
            </a:r>
            <a:r>
              <a:rPr lang="en-US" i="1" dirty="0" err="1"/>
              <a:t>fiskihlaða</a:t>
            </a:r>
            <a:r>
              <a:rPr lang="en-US" dirty="0"/>
              <a:t>, that has relatively little variation, has four different subtypes</a:t>
            </a:r>
          </a:p>
          <a:p>
            <a:pPr lvl="1"/>
            <a:r>
              <a:rPr lang="en-US" dirty="0"/>
              <a:t>some of them correlate with a certain subsequent block</a:t>
            </a:r>
          </a:p>
          <a:p>
            <a:pPr lvl="1"/>
            <a:r>
              <a:rPr lang="en-US" dirty="0"/>
              <a:t>other with certain period, etc.</a:t>
            </a:r>
          </a:p>
          <a:p>
            <a:r>
              <a:rPr lang="en-US" dirty="0"/>
              <a:t>The block </a:t>
            </a:r>
            <a:r>
              <a:rPr lang="en-US" i="1" dirty="0"/>
              <a:t>Sat </a:t>
            </a:r>
            <a:r>
              <a:rPr lang="en-US" i="1" dirty="0" err="1"/>
              <a:t>ég</a:t>
            </a:r>
            <a:r>
              <a:rPr lang="en-US" i="1" dirty="0"/>
              <a:t> </a:t>
            </a:r>
            <a:r>
              <a:rPr lang="en-US" i="1" dirty="0" err="1"/>
              <a:t>undir</a:t>
            </a:r>
            <a:r>
              <a:rPr lang="en-US" i="1" dirty="0"/>
              <a:t> </a:t>
            </a:r>
            <a:r>
              <a:rPr lang="en-US" i="1" dirty="0" err="1"/>
              <a:t>fiskihlaða</a:t>
            </a:r>
            <a:r>
              <a:rPr lang="en-US" dirty="0"/>
              <a:t>, however, is only the first block in the eponymous block sequence</a:t>
            </a:r>
          </a:p>
        </p:txBody>
      </p:sp>
      <p:sp>
        <p:nvSpPr>
          <p:cNvPr id="4" name="Date Placeholder 3">
            <a:extLst>
              <a:ext uri="{FF2B5EF4-FFF2-40B4-BE49-F238E27FC236}">
                <a16:creationId xmlns:a16="http://schemas.microsoft.com/office/drawing/2014/main" id="{33E2C9BC-892C-D1A8-720B-72EE7EEF0D92}"/>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11F36875-E310-3531-D680-5AC73C9114CA}"/>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610634FB-5AB8-0341-B8C3-7B9A1EFD2F29}"/>
              </a:ext>
            </a:extLst>
          </p:cNvPr>
          <p:cNvSpPr>
            <a:spLocks noGrp="1"/>
          </p:cNvSpPr>
          <p:nvPr>
            <p:ph type="sldNum" sz="quarter" idx="12"/>
          </p:nvPr>
        </p:nvSpPr>
        <p:spPr/>
        <p:txBody>
          <a:bodyPr/>
          <a:lstStyle/>
          <a:p>
            <a:fld id="{9427216B-3149-4633-B932-7F138941716F}" type="slidenum">
              <a:rPr lang="is-IS" smtClean="0"/>
              <a:pPr/>
              <a:t>20</a:t>
            </a:fld>
            <a:endParaRPr lang="is-IS" dirty="0"/>
          </a:p>
        </p:txBody>
      </p:sp>
      <p:cxnSp>
        <p:nvCxnSpPr>
          <p:cNvPr id="14" name="Connector: Elbow 13">
            <a:extLst>
              <a:ext uri="{FF2B5EF4-FFF2-40B4-BE49-F238E27FC236}">
                <a16:creationId xmlns:a16="http://schemas.microsoft.com/office/drawing/2014/main" id="{C19A0AFF-07CB-84DB-0A11-45B03A0971E2}"/>
              </a:ext>
            </a:extLst>
          </p:cNvPr>
          <p:cNvCxnSpPr>
            <a:cxnSpLocks/>
            <a:stCxn id="8" idx="0"/>
            <a:endCxn id="10" idx="2"/>
          </p:cNvCxnSpPr>
          <p:nvPr/>
        </p:nvCxnSpPr>
        <p:spPr>
          <a:xfrm rot="16200000" flipV="1">
            <a:off x="9207895" y="2798534"/>
            <a:ext cx="933868" cy="296204"/>
          </a:xfrm>
          <a:prstGeom prst="bentConnector3">
            <a:avLst/>
          </a:prstGeom>
        </p:spPr>
        <p:style>
          <a:lnRef idx="1">
            <a:schemeClr val="accent6"/>
          </a:lnRef>
          <a:fillRef idx="0">
            <a:schemeClr val="accent6"/>
          </a:fillRef>
          <a:effectRef idx="0">
            <a:schemeClr val="accent6"/>
          </a:effectRef>
          <a:fontRef idx="minor">
            <a:schemeClr val="tx1"/>
          </a:fontRef>
        </p:style>
      </p:cxnSp>
      <p:cxnSp>
        <p:nvCxnSpPr>
          <p:cNvPr id="17" name="Connector: Elbow 16">
            <a:extLst>
              <a:ext uri="{FF2B5EF4-FFF2-40B4-BE49-F238E27FC236}">
                <a16:creationId xmlns:a16="http://schemas.microsoft.com/office/drawing/2014/main" id="{7476DFBD-F9FB-DD76-AE57-F2532B2263AE}"/>
              </a:ext>
            </a:extLst>
          </p:cNvPr>
          <p:cNvCxnSpPr>
            <a:cxnSpLocks/>
            <a:stCxn id="8" idx="1"/>
            <a:endCxn id="9" idx="2"/>
          </p:cNvCxnSpPr>
          <p:nvPr/>
        </p:nvCxnSpPr>
        <p:spPr>
          <a:xfrm rot="10800000">
            <a:off x="7915185" y="3268940"/>
            <a:ext cx="376884" cy="472235"/>
          </a:xfrm>
          <a:prstGeom prst="bentConnector2">
            <a:avLst/>
          </a:prstGeom>
        </p:spPr>
        <p:style>
          <a:lnRef idx="1">
            <a:schemeClr val="accent6"/>
          </a:lnRef>
          <a:fillRef idx="0">
            <a:schemeClr val="accent6"/>
          </a:fillRef>
          <a:effectRef idx="0">
            <a:schemeClr val="accent6"/>
          </a:effectRef>
          <a:fontRef idx="minor">
            <a:schemeClr val="tx1"/>
          </a:fontRef>
        </p:style>
      </p:cxnSp>
      <p:cxnSp>
        <p:nvCxnSpPr>
          <p:cNvPr id="20" name="Connector: Elbow 19">
            <a:extLst>
              <a:ext uri="{FF2B5EF4-FFF2-40B4-BE49-F238E27FC236}">
                <a16:creationId xmlns:a16="http://schemas.microsoft.com/office/drawing/2014/main" id="{892BAF5B-7C6D-0704-05C6-2FB523AC0238}"/>
              </a:ext>
            </a:extLst>
          </p:cNvPr>
          <p:cNvCxnSpPr>
            <a:cxnSpLocks/>
            <a:stCxn id="8" idx="1"/>
            <a:endCxn id="11" idx="0"/>
          </p:cNvCxnSpPr>
          <p:nvPr/>
        </p:nvCxnSpPr>
        <p:spPr>
          <a:xfrm rot="10800000" flipV="1">
            <a:off x="7919675" y="3741173"/>
            <a:ext cx="372395" cy="679173"/>
          </a:xfrm>
          <a:prstGeom prst="bentConnector2">
            <a:avLst/>
          </a:prstGeom>
        </p:spPr>
        <p:style>
          <a:lnRef idx="1">
            <a:schemeClr val="accent6"/>
          </a:lnRef>
          <a:fillRef idx="0">
            <a:schemeClr val="accent6"/>
          </a:fillRef>
          <a:effectRef idx="0">
            <a:schemeClr val="accent6"/>
          </a:effectRef>
          <a:fontRef idx="minor">
            <a:schemeClr val="tx1"/>
          </a:fontRef>
        </p:style>
      </p:cxnSp>
      <p:grpSp>
        <p:nvGrpSpPr>
          <p:cNvPr id="46" name="Group 45">
            <a:extLst>
              <a:ext uri="{FF2B5EF4-FFF2-40B4-BE49-F238E27FC236}">
                <a16:creationId xmlns:a16="http://schemas.microsoft.com/office/drawing/2014/main" id="{4EC91768-2463-A5F9-4494-6EB60BA9C37A}"/>
              </a:ext>
            </a:extLst>
          </p:cNvPr>
          <p:cNvGrpSpPr/>
          <p:nvPr/>
        </p:nvGrpSpPr>
        <p:grpSpPr>
          <a:xfrm>
            <a:off x="6384323" y="1690687"/>
            <a:ext cx="4969470" cy="4486276"/>
            <a:chOff x="6467012" y="2848152"/>
            <a:chExt cx="4536965" cy="3328811"/>
          </a:xfrm>
        </p:grpSpPr>
        <p:grpSp>
          <p:nvGrpSpPr>
            <p:cNvPr id="43" name="Group 42">
              <a:extLst>
                <a:ext uri="{FF2B5EF4-FFF2-40B4-BE49-F238E27FC236}">
                  <a16:creationId xmlns:a16="http://schemas.microsoft.com/office/drawing/2014/main" id="{8D7C856F-A7E1-5D6F-8248-3DBA4E2AAE02}"/>
                </a:ext>
              </a:extLst>
            </p:cNvPr>
            <p:cNvGrpSpPr/>
            <p:nvPr/>
          </p:nvGrpSpPr>
          <p:grpSpPr>
            <a:xfrm>
              <a:off x="6467012" y="2848152"/>
              <a:ext cx="4536965" cy="3328811"/>
              <a:chOff x="6467012" y="2848152"/>
              <a:chExt cx="4536965" cy="3328811"/>
            </a:xfrm>
          </p:grpSpPr>
          <p:sp>
            <p:nvSpPr>
              <p:cNvPr id="7" name="Flowchart: Predefined Process 6">
                <a:extLst>
                  <a:ext uri="{FF2B5EF4-FFF2-40B4-BE49-F238E27FC236}">
                    <a16:creationId xmlns:a16="http://schemas.microsoft.com/office/drawing/2014/main" id="{E52CAF23-E1D0-9674-16A0-3F4989365615}"/>
                  </a:ext>
                </a:extLst>
              </p:cNvPr>
              <p:cNvSpPr/>
              <p:nvPr/>
            </p:nvSpPr>
            <p:spPr>
              <a:xfrm>
                <a:off x="7773536" y="5563019"/>
                <a:ext cx="3091304" cy="613944"/>
              </a:xfrm>
              <a:prstGeom prst="flowChartPredefinedProcess">
                <a:avLst/>
              </a:prstGeom>
              <a:solidFill>
                <a:schemeClr val="bg1">
                  <a:lumMod val="95000"/>
                </a:schemeClr>
              </a:solidFill>
              <a:ln>
                <a:solidFill>
                  <a:schemeClr val="bg2">
                    <a:lumMod val="90000"/>
                  </a:schemeClr>
                </a:solidFill>
              </a:ln>
            </p:spPr>
            <p:style>
              <a:lnRef idx="1">
                <a:schemeClr val="accent2"/>
              </a:lnRef>
              <a:fillRef idx="2">
                <a:schemeClr val="accent2"/>
              </a:fillRef>
              <a:effectRef idx="1">
                <a:schemeClr val="accent2"/>
              </a:effectRef>
              <a:fontRef idx="minor">
                <a:schemeClr val="dk1"/>
              </a:fontRef>
            </p:style>
            <p:txBody>
              <a:bodyPr lIns="0" tIns="10800" rIns="18000" bIns="108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600" dirty="0" err="1"/>
                  <a:t>abé</a:t>
                </a:r>
                <a:r>
                  <a:rPr lang="en-US" sz="1600" dirty="0"/>
                  <a:t>/</a:t>
                </a:r>
                <a:r>
                  <a:rPr lang="en-US" sz="1600" dirty="0" err="1"/>
                  <a:t>ehijkl</a:t>
                </a:r>
                <a:r>
                  <a:rPr lang="en-US" sz="1600" dirty="0"/>
                  <a:t>{mop}/{</a:t>
                </a:r>
                <a:r>
                  <a:rPr lang="en-US" sz="1600" dirty="0" err="1"/>
                  <a:t>nóp</a:t>
                </a:r>
                <a:r>
                  <a:rPr lang="en-US" sz="1600" dirty="0"/>
                  <a:t>}</a:t>
                </a:r>
                <a:r>
                  <a:rPr lang="en-US" sz="1600" dirty="0" err="1"/>
                  <a:t>rstvx</a:t>
                </a:r>
                <a:endParaRPr lang="en-US" sz="1600" dirty="0"/>
              </a:p>
              <a:p>
                <a:pPr algn="ctr"/>
                <a:r>
                  <a:rPr lang="en-US" sz="1400" b="0" i="0" u="none" strike="noStrike" dirty="0">
                    <a:solidFill>
                      <a:schemeClr val="dk1"/>
                    </a:solidFill>
                    <a:effectLst/>
                    <a:latin typeface="+mn-lt"/>
                    <a:ea typeface="+mn-ea"/>
                    <a:cs typeface="+mn-cs"/>
                  </a:rPr>
                  <a:t>(</a:t>
                </a:r>
                <a:r>
                  <a:rPr lang="en-US" sz="1400" b="0" i="0" u="none" strike="noStrike" dirty="0" err="1">
                    <a:solidFill>
                      <a:schemeClr val="dk1"/>
                    </a:solidFill>
                    <a:effectLst/>
                    <a:latin typeface="+mn-lt"/>
                    <a:ea typeface="+mn-ea"/>
                    <a:cs typeface="+mn-cs"/>
                  </a:rPr>
                  <a:t>rak</a:t>
                </a:r>
                <a:r>
                  <a:rPr lang="en-US" sz="1400" b="0" i="0" u="none" strike="noStrike" dirty="0">
                    <a:solidFill>
                      <a:schemeClr val="dk1"/>
                    </a:solidFill>
                    <a:effectLst/>
                    <a:latin typeface="+mn-lt"/>
                    <a:ea typeface="+mn-ea"/>
                    <a:cs typeface="+mn-cs"/>
                  </a:rPr>
                  <a:t>/</a:t>
                </a:r>
                <a:r>
                  <a:rPr lang="en-US" sz="1400" b="0" i="0" u="none" strike="noStrike" dirty="0" err="1">
                    <a:solidFill>
                      <a:schemeClr val="dk1"/>
                    </a:solidFill>
                    <a:effectLst/>
                    <a:latin typeface="+mn-lt"/>
                    <a:ea typeface="+mn-ea"/>
                    <a:cs typeface="+mn-cs"/>
                  </a:rPr>
                  <a:t>ráku</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staf</a:t>
                </a:r>
                <a:r>
                  <a:rPr lang="en-US" sz="1400" b="0" i="0" u="none" strike="noStrike" dirty="0">
                    <a:solidFill>
                      <a:schemeClr val="dk1"/>
                    </a:solidFill>
                    <a:effectLst/>
                    <a:latin typeface="+mn-lt"/>
                    <a:ea typeface="+mn-ea"/>
                    <a:cs typeface="+mn-cs"/>
                  </a:rPr>
                  <a:t> í </a:t>
                </a:r>
                <a:r>
                  <a:rPr lang="en-US" sz="1400" b="0" i="0" u="none" strike="noStrike" dirty="0" err="1">
                    <a:solidFill>
                      <a:schemeClr val="dk1"/>
                    </a:solidFill>
                    <a:effectLst/>
                    <a:latin typeface="+mn-lt"/>
                    <a:ea typeface="+mn-ea"/>
                    <a:cs typeface="+mn-cs"/>
                  </a:rPr>
                  <a:t>hnakka</a:t>
                </a:r>
                <a:r>
                  <a:rPr lang="en-US" sz="1400" b="0" i="0" u="none" strike="noStrike" baseline="0" dirty="0">
                    <a:solidFill>
                      <a:schemeClr val="dk1"/>
                    </a:solidFill>
                    <a:effectLst/>
                    <a:latin typeface="+mn-lt"/>
                    <a:ea typeface="+mn-ea"/>
                    <a:cs typeface="+mn-cs"/>
                  </a:rPr>
                  <a:t> </a:t>
                </a:r>
                <a:r>
                  <a:rPr lang="en-US" sz="1400" b="0" i="0" u="none" strike="noStrike" baseline="0" dirty="0" err="1">
                    <a:solidFill>
                      <a:schemeClr val="dk1"/>
                    </a:solidFill>
                    <a:effectLst/>
                    <a:latin typeface="+mn-lt"/>
                    <a:ea typeface="+mn-ea"/>
                    <a:cs typeface="+mn-cs"/>
                  </a:rPr>
                  <a:t>mér</a:t>
                </a:r>
                <a:r>
                  <a:rPr lang="en-US" sz="1400" b="0" i="0" u="none" strike="noStrike" baseline="0" dirty="0">
                    <a:solidFill>
                      <a:schemeClr val="dk1"/>
                    </a:solidFill>
                    <a:effectLst/>
                    <a:latin typeface="+mn-lt"/>
                    <a:ea typeface="+mn-ea"/>
                    <a:cs typeface="+mn-cs"/>
                  </a:rPr>
                  <a:t> </a:t>
                </a:r>
              </a:p>
              <a:p>
                <a:pPr algn="ctr"/>
                <a:r>
                  <a:rPr lang="en-US" sz="1400" b="0" i="0" u="none" strike="noStrike" baseline="0"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hann</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varð</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mér</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að</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miklum</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auð</a:t>
                </a:r>
                <a:r>
                  <a:rPr lang="en-US" sz="1400" b="0" i="0" u="none" strike="noStrike" dirty="0">
                    <a:solidFill>
                      <a:schemeClr val="dk1"/>
                    </a:solidFill>
                    <a:effectLst/>
                    <a:latin typeface="+mn-lt"/>
                    <a:ea typeface="+mn-ea"/>
                    <a:cs typeface="+mn-cs"/>
                  </a:rPr>
                  <a:t>)</a:t>
                </a:r>
                <a:endParaRPr lang="en-US" sz="1400" dirty="0"/>
              </a:p>
            </p:txBody>
          </p:sp>
          <p:sp>
            <p:nvSpPr>
              <p:cNvPr id="8" name="Rectangle 7">
                <a:extLst>
                  <a:ext uri="{FF2B5EF4-FFF2-40B4-BE49-F238E27FC236}">
                    <a16:creationId xmlns:a16="http://schemas.microsoft.com/office/drawing/2014/main" id="{E4A140BB-B2BE-B0D5-29AA-7D2DDAD10EDF}"/>
                  </a:ext>
                </a:extLst>
              </p:cNvPr>
              <p:cNvSpPr/>
              <p:nvPr/>
            </p:nvSpPr>
            <p:spPr>
              <a:xfrm>
                <a:off x="8208722" y="4126529"/>
                <a:ext cx="2795255" cy="48616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a:solidFill>
                      <a:schemeClr val="bg2">
                        <a:lumMod val="10000"/>
                      </a:schemeClr>
                    </a:solidFill>
                  </a:rPr>
                  <a:t>SAT ÉG UNDIR FISKIHLAÐA</a:t>
                </a:r>
              </a:p>
            </p:txBody>
          </p:sp>
          <p:sp>
            <p:nvSpPr>
              <p:cNvPr id="9" name="Flowchart: Predefined Process 8">
                <a:extLst>
                  <a:ext uri="{FF2B5EF4-FFF2-40B4-BE49-F238E27FC236}">
                    <a16:creationId xmlns:a16="http://schemas.microsoft.com/office/drawing/2014/main" id="{5C1001D7-0F1E-EC94-95E3-BDE35AE602A6}"/>
                  </a:ext>
                </a:extLst>
              </p:cNvPr>
              <p:cNvSpPr/>
              <p:nvPr/>
            </p:nvSpPr>
            <p:spPr>
              <a:xfrm>
                <a:off x="6467012" y="3600932"/>
                <a:ext cx="2795254" cy="418281"/>
              </a:xfrm>
              <a:prstGeom prst="flowChartPredefinedProcess">
                <a:avLst/>
              </a:prstGeom>
              <a:solidFill>
                <a:schemeClr val="bg1">
                  <a:lumMod val="95000"/>
                </a:schemeClr>
              </a:solidFill>
              <a:ln>
                <a:solidFill>
                  <a:schemeClr val="bg2">
                    <a:lumMod val="90000"/>
                  </a:schemeClr>
                </a:solidFill>
              </a:ln>
            </p:spPr>
            <p:style>
              <a:lnRef idx="1">
                <a:schemeClr val="accent2"/>
              </a:lnRef>
              <a:fillRef idx="2">
                <a:schemeClr val="accent2"/>
              </a:fillRef>
              <a:effectRef idx="1">
                <a:schemeClr val="accent2"/>
              </a:effectRef>
              <a:fontRef idx="minor">
                <a:schemeClr val="dk1"/>
              </a:fontRef>
            </p:style>
            <p:txBody>
              <a:bodyPr lIns="0" tIns="10800" rIns="18000" bIns="108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ctr"/>
                <a:r>
                  <a:rPr lang="en-US" sz="1600" dirty="0" err="1">
                    <a:solidFill>
                      <a:schemeClr val="dk1"/>
                    </a:solidFill>
                    <a:latin typeface="+mn-lt"/>
                    <a:ea typeface="+mn-ea"/>
                    <a:cs typeface="+mn-cs"/>
                  </a:rPr>
                  <a:t>abeijklnóprstvx</a:t>
                </a:r>
                <a:endParaRPr lang="en-US" sz="1600" dirty="0">
                  <a:solidFill>
                    <a:schemeClr val="dk1"/>
                  </a:solidFill>
                  <a:latin typeface="+mn-lt"/>
                  <a:ea typeface="+mn-ea"/>
                  <a:cs typeface="+mn-cs"/>
                </a:endParaRPr>
              </a:p>
              <a:p>
                <a:pPr marL="0" indent="0" algn="ctr"/>
                <a:r>
                  <a:rPr lang="en-US" sz="1400" dirty="0">
                    <a:solidFill>
                      <a:schemeClr val="dk1"/>
                    </a:solidFill>
                    <a:latin typeface="+mn-lt"/>
                    <a:ea typeface="+mn-ea"/>
                    <a:cs typeface="+mn-cs"/>
                  </a:rPr>
                  <a:t>(</a:t>
                </a:r>
                <a:r>
                  <a:rPr lang="en-US" sz="1400" dirty="0" err="1">
                    <a:solidFill>
                      <a:schemeClr val="dk1"/>
                    </a:solidFill>
                    <a:latin typeface="+mn-lt"/>
                    <a:ea typeface="+mn-ea"/>
                    <a:cs typeface="+mn-cs"/>
                  </a:rPr>
                  <a:t>hann</a:t>
                </a:r>
                <a:r>
                  <a:rPr lang="en-US" sz="1400" dirty="0">
                    <a:solidFill>
                      <a:schemeClr val="dk1"/>
                    </a:solidFill>
                    <a:latin typeface="+mn-lt"/>
                    <a:ea typeface="+mn-ea"/>
                    <a:cs typeface="+mn-cs"/>
                  </a:rPr>
                  <a:t> </a:t>
                </a:r>
                <a:r>
                  <a:rPr lang="en-US" sz="1400" dirty="0" err="1">
                    <a:solidFill>
                      <a:schemeClr val="dk1"/>
                    </a:solidFill>
                    <a:latin typeface="+mn-lt"/>
                    <a:ea typeface="+mn-ea"/>
                    <a:cs typeface="+mn-cs"/>
                  </a:rPr>
                  <a:t>varð</a:t>
                </a:r>
                <a:r>
                  <a:rPr lang="en-US" sz="1400" dirty="0">
                    <a:solidFill>
                      <a:schemeClr val="dk1"/>
                    </a:solidFill>
                    <a:latin typeface="+mn-lt"/>
                    <a:ea typeface="+mn-ea"/>
                    <a:cs typeface="+mn-cs"/>
                  </a:rPr>
                  <a:t> </a:t>
                </a:r>
                <a:r>
                  <a:rPr lang="en-US" sz="1400" dirty="0" err="1">
                    <a:solidFill>
                      <a:schemeClr val="dk1"/>
                    </a:solidFill>
                    <a:latin typeface="+mn-lt"/>
                    <a:ea typeface="+mn-ea"/>
                    <a:cs typeface="+mn-cs"/>
                  </a:rPr>
                  <a:t>mér</a:t>
                </a:r>
                <a:r>
                  <a:rPr lang="en-US" sz="1400" dirty="0">
                    <a:solidFill>
                      <a:schemeClr val="dk1"/>
                    </a:solidFill>
                    <a:latin typeface="+mn-lt"/>
                    <a:ea typeface="+mn-ea"/>
                    <a:cs typeface="+mn-cs"/>
                  </a:rPr>
                  <a:t> </a:t>
                </a:r>
                <a:r>
                  <a:rPr lang="en-US" sz="1400" dirty="0" err="1">
                    <a:solidFill>
                      <a:schemeClr val="dk1"/>
                    </a:solidFill>
                    <a:latin typeface="+mn-lt"/>
                    <a:ea typeface="+mn-ea"/>
                    <a:cs typeface="+mn-cs"/>
                  </a:rPr>
                  <a:t>að</a:t>
                </a:r>
                <a:r>
                  <a:rPr lang="en-US" sz="1400" dirty="0">
                    <a:solidFill>
                      <a:schemeClr val="dk1"/>
                    </a:solidFill>
                    <a:latin typeface="+mn-lt"/>
                    <a:ea typeface="+mn-ea"/>
                    <a:cs typeface="+mn-cs"/>
                  </a:rPr>
                  <a:t> </a:t>
                </a:r>
                <a:r>
                  <a:rPr lang="en-US" sz="1400" dirty="0" err="1">
                    <a:solidFill>
                      <a:schemeClr val="dk1"/>
                    </a:solidFill>
                    <a:latin typeface="+mn-lt"/>
                    <a:ea typeface="+mn-ea"/>
                    <a:cs typeface="+mn-cs"/>
                  </a:rPr>
                  <a:t>miklum</a:t>
                </a:r>
                <a:r>
                  <a:rPr lang="en-US" sz="1400" dirty="0">
                    <a:solidFill>
                      <a:schemeClr val="dk1"/>
                    </a:solidFill>
                    <a:latin typeface="+mn-lt"/>
                    <a:ea typeface="+mn-ea"/>
                    <a:cs typeface="+mn-cs"/>
                  </a:rPr>
                  <a:t> </a:t>
                </a:r>
                <a:r>
                  <a:rPr lang="en-US" sz="1400" dirty="0" err="1">
                    <a:solidFill>
                      <a:schemeClr val="dk1"/>
                    </a:solidFill>
                    <a:latin typeface="+mn-lt"/>
                    <a:ea typeface="+mn-ea"/>
                    <a:cs typeface="+mn-cs"/>
                  </a:rPr>
                  <a:t>auð</a:t>
                </a:r>
                <a:r>
                  <a:rPr lang="en-US" sz="1400" dirty="0">
                    <a:solidFill>
                      <a:schemeClr val="dk1"/>
                    </a:solidFill>
                    <a:latin typeface="+mn-lt"/>
                    <a:ea typeface="+mn-ea"/>
                    <a:cs typeface="+mn-cs"/>
                  </a:rPr>
                  <a:t>)</a:t>
                </a:r>
              </a:p>
            </p:txBody>
          </p:sp>
          <p:sp>
            <p:nvSpPr>
              <p:cNvPr id="10" name="Flowchart: Predefined Process 9">
                <a:extLst>
                  <a:ext uri="{FF2B5EF4-FFF2-40B4-BE49-F238E27FC236}">
                    <a16:creationId xmlns:a16="http://schemas.microsoft.com/office/drawing/2014/main" id="{4CC5319D-3EC3-EB27-883E-8C72EC4ACCE9}"/>
                  </a:ext>
                </a:extLst>
              </p:cNvPr>
              <p:cNvSpPr/>
              <p:nvPr/>
            </p:nvSpPr>
            <p:spPr>
              <a:xfrm>
                <a:off x="7667872" y="2848152"/>
                <a:ext cx="3336105" cy="585448"/>
              </a:xfrm>
              <a:prstGeom prst="flowChartPredefinedProcess">
                <a:avLst/>
              </a:prstGeom>
              <a:solidFill>
                <a:schemeClr val="bg1">
                  <a:lumMod val="95000"/>
                </a:schemeClr>
              </a:solidFill>
              <a:ln>
                <a:solidFill>
                  <a:schemeClr val="bg2">
                    <a:lumMod val="90000"/>
                  </a:schemeClr>
                </a:solidFill>
              </a:ln>
            </p:spPr>
            <p:style>
              <a:lnRef idx="1">
                <a:schemeClr val="accent2"/>
              </a:lnRef>
              <a:fillRef idx="2">
                <a:schemeClr val="accent2"/>
              </a:fillRef>
              <a:effectRef idx="1">
                <a:schemeClr val="accent2"/>
              </a:effectRef>
              <a:fontRef idx="minor">
                <a:schemeClr val="dk1"/>
              </a:fontRef>
            </p:style>
            <p:txBody>
              <a:bodyPr lIns="0" tIns="10800" rIns="18000" bIns="108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600" dirty="0" err="1"/>
                  <a:t>abcdð</a:t>
                </a:r>
                <a:r>
                  <a:rPr lang="en-US" sz="1600" dirty="0"/>
                  <a:t>{e/é}(h)</a:t>
                </a:r>
                <a:r>
                  <a:rPr lang="en-US" sz="1600" dirty="0" err="1"/>
                  <a:t>ijklmo</a:t>
                </a:r>
                <a:r>
                  <a:rPr lang="en-US" sz="1600" dirty="0"/>
                  <a:t>{p/q}</a:t>
                </a:r>
                <a:r>
                  <a:rPr lang="en-US" sz="1600" dirty="0" err="1"/>
                  <a:t>rstvxyæ</a:t>
                </a:r>
                <a:endParaRPr lang="en-US" sz="1600" dirty="0"/>
              </a:p>
              <a:p>
                <a:pPr algn="ctr"/>
                <a:r>
                  <a:rPr lang="en-US" sz="1400" b="0" i="0" u="none" strike="noStrike" dirty="0">
                    <a:solidFill>
                      <a:schemeClr val="dk1"/>
                    </a:solidFill>
                    <a:effectLst/>
                    <a:latin typeface="+mn-lt"/>
                    <a:ea typeface="+mn-ea"/>
                    <a:cs typeface="+mn-cs"/>
                  </a:rPr>
                  <a:t>(</a:t>
                </a:r>
                <a:r>
                  <a:rPr lang="en-US" sz="1400" b="0" i="0" u="none" strike="noStrike" dirty="0" err="1">
                    <a:solidFill>
                      <a:schemeClr val="dk1"/>
                    </a:solidFill>
                    <a:effectLst/>
                    <a:latin typeface="+mn-lt"/>
                    <a:ea typeface="+mn-ea"/>
                    <a:cs typeface="+mn-cs"/>
                  </a:rPr>
                  <a:t>átti</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èg</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að</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gjæta</a:t>
                </a:r>
                <a:r>
                  <a:rPr lang="en-US" sz="1400" b="0" i="0" u="none" strike="noStrike" dirty="0">
                    <a:solidFill>
                      <a:schemeClr val="dk1"/>
                    </a:solidFill>
                    <a:effectLst/>
                    <a:latin typeface="+mn-lt"/>
                    <a:ea typeface="+mn-ea"/>
                    <a:cs typeface="+mn-cs"/>
                  </a:rPr>
                  <a:t> </a:t>
                </a:r>
              </a:p>
              <a:p>
                <a:pPr algn="ct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hann</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varð</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mér</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að</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miklum</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auð</a:t>
                </a:r>
                <a:r>
                  <a:rPr lang="en-US" sz="1400" b="0" i="0" u="none" strike="noStrike" dirty="0">
                    <a:solidFill>
                      <a:schemeClr val="dk1"/>
                    </a:solidFill>
                    <a:effectLst/>
                    <a:latin typeface="+mn-lt"/>
                    <a:ea typeface="+mn-ea"/>
                    <a:cs typeface="+mn-cs"/>
                  </a:rPr>
                  <a:t> +)</a:t>
                </a:r>
                <a:endParaRPr lang="en-US" sz="1400" dirty="0"/>
              </a:p>
            </p:txBody>
          </p:sp>
          <p:sp>
            <p:nvSpPr>
              <p:cNvPr id="11" name="Flowchart: Predefined Process 10">
                <a:extLst>
                  <a:ext uri="{FF2B5EF4-FFF2-40B4-BE49-F238E27FC236}">
                    <a16:creationId xmlns:a16="http://schemas.microsoft.com/office/drawing/2014/main" id="{720BF390-B58F-18B3-2175-A7FA2DD76DFB}"/>
                  </a:ext>
                </a:extLst>
              </p:cNvPr>
              <p:cNvSpPr/>
              <p:nvPr/>
            </p:nvSpPr>
            <p:spPr>
              <a:xfrm>
                <a:off x="6652102" y="4873556"/>
                <a:ext cx="2433271" cy="603962"/>
              </a:xfrm>
              <a:prstGeom prst="flowChartPredefinedProcess">
                <a:avLst/>
              </a:prstGeom>
              <a:solidFill>
                <a:schemeClr val="bg1">
                  <a:lumMod val="95000"/>
                </a:schemeClr>
              </a:solidFill>
              <a:ln>
                <a:solidFill>
                  <a:schemeClr val="bg2">
                    <a:lumMod val="90000"/>
                  </a:schemeClr>
                </a:solidFill>
              </a:ln>
            </p:spPr>
            <p:style>
              <a:lnRef idx="1">
                <a:schemeClr val="accent2"/>
              </a:lnRef>
              <a:fillRef idx="2">
                <a:schemeClr val="accent2"/>
              </a:fillRef>
              <a:effectRef idx="1">
                <a:schemeClr val="accent2"/>
              </a:effectRef>
              <a:fontRef idx="minor">
                <a:schemeClr val="dk1"/>
              </a:fontRef>
            </p:style>
            <p:txBody>
              <a:bodyPr lIns="0" tIns="10800" rIns="18000" bIns="108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600" dirty="0" err="1"/>
                  <a:t>abcdðehijklmoprstvwyö</a:t>
                </a:r>
                <a:endParaRPr lang="en-US" sz="1600" dirty="0"/>
              </a:p>
              <a:p>
                <a:pPr algn="ctr"/>
                <a:r>
                  <a:rPr lang="en-US" sz="1400" b="0" i="0" u="none" strike="noStrike" dirty="0">
                    <a:solidFill>
                      <a:schemeClr val="dk1"/>
                    </a:solidFill>
                    <a:effectLst/>
                    <a:latin typeface="+mn-lt"/>
                    <a:ea typeface="+mn-ea"/>
                    <a:cs typeface="+mn-cs"/>
                  </a:rPr>
                  <a:t>(</a:t>
                </a:r>
                <a:r>
                  <a:rPr lang="en-US" sz="1400" b="0" i="0" u="none" strike="noStrike" dirty="0" err="1">
                    <a:solidFill>
                      <a:schemeClr val="dk1"/>
                    </a:solidFill>
                    <a:effectLst/>
                    <a:latin typeface="+mn-lt"/>
                    <a:ea typeface="+mn-ea"/>
                    <a:cs typeface="+mn-cs"/>
                  </a:rPr>
                  <a:t>átti</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èg</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að</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gjæta</a:t>
                </a:r>
                <a:r>
                  <a:rPr lang="en-US" sz="1400" b="0" i="0" u="none" strike="noStrike" dirty="0">
                    <a:solidFill>
                      <a:schemeClr val="dk1"/>
                    </a:solidFill>
                    <a:effectLst/>
                    <a:latin typeface="+mn-lt"/>
                    <a:ea typeface="+mn-ea"/>
                    <a:cs typeface="+mn-cs"/>
                  </a:rPr>
                  <a:t> </a:t>
                </a:r>
                <a:br>
                  <a:rPr lang="en-US" sz="1400" b="0" i="0" u="none" strike="noStrike" dirty="0">
                    <a:solidFill>
                      <a:schemeClr val="dk1"/>
                    </a:solidFill>
                    <a:effectLst/>
                    <a:latin typeface="+mn-lt"/>
                    <a:ea typeface="+mn-ea"/>
                    <a:cs typeface="+mn-cs"/>
                  </a:rPr>
                </a:b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síðan</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lá</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hún</a:t>
                </a:r>
                <a:r>
                  <a:rPr lang="en-US" sz="1400" b="0" i="0" u="none" strike="noStrike" dirty="0">
                    <a:solidFill>
                      <a:schemeClr val="dk1"/>
                    </a:solidFill>
                    <a:effectLst/>
                    <a:latin typeface="+mn-lt"/>
                    <a:ea typeface="+mn-ea"/>
                    <a:cs typeface="+mn-cs"/>
                  </a:rPr>
                  <a:t> </a:t>
                </a:r>
                <a:r>
                  <a:rPr lang="en-US" sz="1400" b="0" i="0" u="none" strike="noStrike" dirty="0" err="1">
                    <a:solidFill>
                      <a:schemeClr val="dk1"/>
                    </a:solidFill>
                    <a:effectLst/>
                    <a:latin typeface="+mn-lt"/>
                    <a:ea typeface="+mn-ea"/>
                    <a:cs typeface="+mn-cs"/>
                  </a:rPr>
                  <a:t>steindauð</a:t>
                </a:r>
                <a:r>
                  <a:rPr lang="en-US" sz="1400" b="0" i="0" u="none" strike="noStrike" dirty="0">
                    <a:solidFill>
                      <a:schemeClr val="dk1"/>
                    </a:solidFill>
                    <a:effectLst/>
                    <a:latin typeface="+mn-lt"/>
                    <a:ea typeface="+mn-ea"/>
                    <a:cs typeface="+mn-cs"/>
                  </a:rPr>
                  <a:t>)</a:t>
                </a:r>
                <a:endParaRPr lang="en-US" sz="1400" dirty="0"/>
              </a:p>
            </p:txBody>
          </p:sp>
        </p:grpSp>
        <p:cxnSp>
          <p:nvCxnSpPr>
            <p:cNvPr id="44" name="Connector: Elbow 43">
              <a:extLst>
                <a:ext uri="{FF2B5EF4-FFF2-40B4-BE49-F238E27FC236}">
                  <a16:creationId xmlns:a16="http://schemas.microsoft.com/office/drawing/2014/main" id="{538C464F-F1C0-FA3F-2945-2EE36D738245}"/>
                </a:ext>
              </a:extLst>
            </p:cNvPr>
            <p:cNvCxnSpPr>
              <a:cxnSpLocks/>
              <a:endCxn id="7" idx="0"/>
            </p:cNvCxnSpPr>
            <p:nvPr/>
          </p:nvCxnSpPr>
          <p:spPr>
            <a:xfrm rot="5400000">
              <a:off x="8987606" y="4944275"/>
              <a:ext cx="950327" cy="287162"/>
            </a:xfrm>
            <a:prstGeom prst="bentConnector3">
              <a:avLst>
                <a:gd name="adj1" fmla="val 50000"/>
              </a:avLst>
            </a:prstGeom>
          </p:spPr>
          <p:style>
            <a:lnRef idx="1">
              <a:schemeClr val="accent6"/>
            </a:lnRef>
            <a:fillRef idx="0">
              <a:schemeClr val="accent6"/>
            </a:fillRef>
            <a:effectRef idx="0">
              <a:schemeClr val="accent6"/>
            </a:effectRef>
            <a:fontRef idx="minor">
              <a:schemeClr val="tx1"/>
            </a:fontRef>
          </p:style>
        </p:cxnSp>
      </p:grpSp>
    </p:spTree>
    <p:extLst>
      <p:ext uri="{BB962C8B-B14F-4D97-AF65-F5344CB8AC3E}">
        <p14:creationId xmlns:p14="http://schemas.microsoft.com/office/powerpoint/2010/main" val="2059188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C2797-397A-291B-4CC8-498E166DC346}"/>
              </a:ext>
            </a:extLst>
          </p:cNvPr>
          <p:cNvSpPr>
            <a:spLocks noGrp="1"/>
          </p:cNvSpPr>
          <p:nvPr>
            <p:ph type="title"/>
          </p:nvPr>
        </p:nvSpPr>
        <p:spPr/>
        <p:txBody>
          <a:bodyPr/>
          <a:lstStyle/>
          <a:p>
            <a:r>
              <a:rPr lang="en-US" dirty="0"/>
              <a:t>The block sequence </a:t>
            </a:r>
            <a:r>
              <a:rPr lang="en-US" i="1" dirty="0"/>
              <a:t>Sat </a:t>
            </a:r>
            <a:r>
              <a:rPr lang="en-US" i="1" dirty="0" err="1"/>
              <a:t>ég</a:t>
            </a:r>
            <a:r>
              <a:rPr lang="en-US" i="1" dirty="0"/>
              <a:t> </a:t>
            </a:r>
            <a:r>
              <a:rPr lang="en-US" i="1" dirty="0" err="1"/>
              <a:t>undir</a:t>
            </a:r>
            <a:r>
              <a:rPr lang="en-US" i="1" dirty="0"/>
              <a:t> </a:t>
            </a:r>
            <a:r>
              <a:rPr lang="en-US" i="1" dirty="0" err="1"/>
              <a:t>fiskihlaða</a:t>
            </a:r>
            <a:endParaRPr lang="en-US" i="1" dirty="0"/>
          </a:p>
        </p:txBody>
      </p:sp>
      <p:sp>
        <p:nvSpPr>
          <p:cNvPr id="4" name="Date Placeholder 3">
            <a:extLst>
              <a:ext uri="{FF2B5EF4-FFF2-40B4-BE49-F238E27FC236}">
                <a16:creationId xmlns:a16="http://schemas.microsoft.com/office/drawing/2014/main" id="{C641F722-C743-81E6-0593-755FBC23B1CE}"/>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3B496A35-A1EB-6794-34A8-3A1086B725CC}"/>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BACE44A0-F5D6-E460-9FB5-1DB0700E0A70}"/>
              </a:ext>
            </a:extLst>
          </p:cNvPr>
          <p:cNvSpPr>
            <a:spLocks noGrp="1"/>
          </p:cNvSpPr>
          <p:nvPr>
            <p:ph type="sldNum" sz="quarter" idx="12"/>
          </p:nvPr>
        </p:nvSpPr>
        <p:spPr/>
        <p:txBody>
          <a:bodyPr/>
          <a:lstStyle/>
          <a:p>
            <a:fld id="{9427216B-3149-4633-B932-7F138941716F}" type="slidenum">
              <a:rPr lang="is-IS" smtClean="0"/>
              <a:pPr/>
              <a:t>21</a:t>
            </a:fld>
            <a:endParaRPr lang="is-IS" dirty="0"/>
          </a:p>
        </p:txBody>
      </p:sp>
      <p:cxnSp>
        <p:nvCxnSpPr>
          <p:cNvPr id="7" name="Connector: Elbow 6">
            <a:extLst>
              <a:ext uri="{FF2B5EF4-FFF2-40B4-BE49-F238E27FC236}">
                <a16:creationId xmlns:a16="http://schemas.microsoft.com/office/drawing/2014/main" id="{EF787A75-8166-44FE-9668-88DEA9B800ED}"/>
              </a:ext>
            </a:extLst>
          </p:cNvPr>
          <p:cNvCxnSpPr>
            <a:cxnSpLocks/>
            <a:stCxn id="11" idx="2"/>
            <a:endCxn id="10" idx="0"/>
          </p:cNvCxnSpPr>
          <p:nvPr/>
        </p:nvCxnSpPr>
        <p:spPr>
          <a:xfrm rot="5400000">
            <a:off x="2727715" y="4041824"/>
            <a:ext cx="1018131" cy="156137"/>
          </a:xfrm>
          <a:prstGeom prst="bentConnector3">
            <a:avLst>
              <a:gd name="adj1" fmla="val 50001"/>
            </a:avLst>
          </a:prstGeom>
        </p:spPr>
        <p:style>
          <a:lnRef idx="1">
            <a:schemeClr val="accent6"/>
          </a:lnRef>
          <a:fillRef idx="0">
            <a:schemeClr val="accent6"/>
          </a:fillRef>
          <a:effectRef idx="0">
            <a:schemeClr val="accent6"/>
          </a:effectRef>
          <a:fontRef idx="minor">
            <a:schemeClr val="tx1"/>
          </a:fontRef>
        </p:style>
      </p:cxnSp>
      <p:cxnSp>
        <p:nvCxnSpPr>
          <p:cNvPr id="8" name="Connector: Elbow 7">
            <a:extLst>
              <a:ext uri="{FF2B5EF4-FFF2-40B4-BE49-F238E27FC236}">
                <a16:creationId xmlns:a16="http://schemas.microsoft.com/office/drawing/2014/main" id="{A13163A3-9EE4-494F-8214-2A7C1A7336E2}"/>
              </a:ext>
            </a:extLst>
          </p:cNvPr>
          <p:cNvCxnSpPr>
            <a:cxnSpLocks/>
            <a:stCxn id="11" idx="2"/>
            <a:endCxn id="31" idx="0"/>
          </p:cNvCxnSpPr>
          <p:nvPr/>
        </p:nvCxnSpPr>
        <p:spPr>
          <a:xfrm rot="5400000">
            <a:off x="2533501" y="3101412"/>
            <a:ext cx="271933" cy="1290762"/>
          </a:xfrm>
          <a:prstGeom prst="bentConnector3">
            <a:avLst>
              <a:gd name="adj1" fmla="val 50000"/>
            </a:avLst>
          </a:prstGeom>
        </p:spPr>
        <p:style>
          <a:lnRef idx="1">
            <a:schemeClr val="accent6"/>
          </a:lnRef>
          <a:fillRef idx="0">
            <a:schemeClr val="accent6"/>
          </a:fillRef>
          <a:effectRef idx="0">
            <a:schemeClr val="accent6"/>
          </a:effectRef>
          <a:fontRef idx="minor">
            <a:schemeClr val="tx1"/>
          </a:fontRef>
        </p:style>
      </p:cxnSp>
      <p:cxnSp>
        <p:nvCxnSpPr>
          <p:cNvPr id="94" name="Connector: Elbow 93">
            <a:extLst>
              <a:ext uri="{FF2B5EF4-FFF2-40B4-BE49-F238E27FC236}">
                <a16:creationId xmlns:a16="http://schemas.microsoft.com/office/drawing/2014/main" id="{7942B118-A4BA-33DD-DB86-C3B030027C28}"/>
              </a:ext>
            </a:extLst>
          </p:cNvPr>
          <p:cNvCxnSpPr>
            <a:cxnSpLocks/>
            <a:stCxn id="11" idx="0"/>
            <a:endCxn id="30" idx="2"/>
          </p:cNvCxnSpPr>
          <p:nvPr/>
        </p:nvCxnSpPr>
        <p:spPr>
          <a:xfrm rot="5400000" flipH="1" flipV="1">
            <a:off x="2959420" y="2679739"/>
            <a:ext cx="760346" cy="49490"/>
          </a:xfrm>
          <a:prstGeom prst="bentConnector3">
            <a:avLst/>
          </a:prstGeom>
        </p:spPr>
        <p:style>
          <a:lnRef idx="1">
            <a:schemeClr val="accent6"/>
          </a:lnRef>
          <a:fillRef idx="0">
            <a:schemeClr val="accent6"/>
          </a:fillRef>
          <a:effectRef idx="0">
            <a:schemeClr val="accent6"/>
          </a:effectRef>
          <a:fontRef idx="minor">
            <a:schemeClr val="tx1"/>
          </a:fontRef>
        </p:style>
      </p:cxnSp>
      <p:cxnSp>
        <p:nvCxnSpPr>
          <p:cNvPr id="96" name="Connector: Elbow 95">
            <a:extLst>
              <a:ext uri="{FF2B5EF4-FFF2-40B4-BE49-F238E27FC236}">
                <a16:creationId xmlns:a16="http://schemas.microsoft.com/office/drawing/2014/main" id="{5E2DD805-22F6-7E86-B555-21ED164F61F6}"/>
              </a:ext>
            </a:extLst>
          </p:cNvPr>
          <p:cNvCxnSpPr>
            <a:cxnSpLocks/>
            <a:stCxn id="11" idx="1"/>
            <a:endCxn id="29" idx="2"/>
          </p:cNvCxnSpPr>
          <p:nvPr/>
        </p:nvCxnSpPr>
        <p:spPr>
          <a:xfrm rot="10800000">
            <a:off x="2102020" y="2958114"/>
            <a:ext cx="271717" cy="389629"/>
          </a:xfrm>
          <a:prstGeom prst="bentConnector2">
            <a:avLst/>
          </a:prstGeom>
        </p:spPr>
        <p:style>
          <a:lnRef idx="1">
            <a:schemeClr val="accent6"/>
          </a:lnRef>
          <a:fillRef idx="0">
            <a:schemeClr val="accent6"/>
          </a:fillRef>
          <a:effectRef idx="0">
            <a:schemeClr val="accent6"/>
          </a:effectRef>
          <a:fontRef idx="minor">
            <a:schemeClr val="tx1"/>
          </a:fontRef>
        </p:style>
      </p:cxnSp>
      <p:grpSp>
        <p:nvGrpSpPr>
          <p:cNvPr id="42" name="Group 41">
            <a:extLst>
              <a:ext uri="{FF2B5EF4-FFF2-40B4-BE49-F238E27FC236}">
                <a16:creationId xmlns:a16="http://schemas.microsoft.com/office/drawing/2014/main" id="{30472BC0-204A-6700-0489-BCE85584DA17}"/>
              </a:ext>
            </a:extLst>
          </p:cNvPr>
          <p:cNvGrpSpPr>
            <a:grpSpLocks noChangeAspect="1"/>
          </p:cNvGrpSpPr>
          <p:nvPr/>
        </p:nvGrpSpPr>
        <p:grpSpPr>
          <a:xfrm>
            <a:off x="1010653" y="1690688"/>
            <a:ext cx="10170694" cy="4456111"/>
            <a:chOff x="1301867" y="2837707"/>
            <a:chExt cx="9570923" cy="3364690"/>
          </a:xfrm>
        </p:grpSpPr>
        <p:grpSp>
          <p:nvGrpSpPr>
            <p:cNvPr id="37" name="Group 36">
              <a:extLst>
                <a:ext uri="{FF2B5EF4-FFF2-40B4-BE49-F238E27FC236}">
                  <a16:creationId xmlns:a16="http://schemas.microsoft.com/office/drawing/2014/main" id="{4D6B0424-F8E4-963D-48CD-C263F25B84FE}"/>
                </a:ext>
              </a:extLst>
            </p:cNvPr>
            <p:cNvGrpSpPr/>
            <p:nvPr/>
          </p:nvGrpSpPr>
          <p:grpSpPr>
            <a:xfrm>
              <a:off x="1301867" y="2837707"/>
              <a:ext cx="9570923" cy="3364690"/>
              <a:chOff x="1301867" y="2837707"/>
              <a:chExt cx="9570923" cy="3364690"/>
            </a:xfrm>
          </p:grpSpPr>
          <p:grpSp>
            <p:nvGrpSpPr>
              <p:cNvPr id="230" name="Group 229">
                <a:extLst>
                  <a:ext uri="{FF2B5EF4-FFF2-40B4-BE49-F238E27FC236}">
                    <a16:creationId xmlns:a16="http://schemas.microsoft.com/office/drawing/2014/main" id="{40084DB2-2E4D-7600-9CEC-EC4D6122EB92}"/>
                  </a:ext>
                </a:extLst>
              </p:cNvPr>
              <p:cNvGrpSpPr/>
              <p:nvPr/>
            </p:nvGrpSpPr>
            <p:grpSpPr>
              <a:xfrm>
                <a:off x="1301867" y="2837707"/>
                <a:ext cx="9484353" cy="3364690"/>
                <a:chOff x="1301867" y="2837707"/>
                <a:chExt cx="9484353" cy="3364690"/>
              </a:xfrm>
            </p:grpSpPr>
            <p:sp>
              <p:nvSpPr>
                <p:cNvPr id="10" name="Flowchart: Predefined Process 9">
                  <a:extLst>
                    <a:ext uri="{FF2B5EF4-FFF2-40B4-BE49-F238E27FC236}">
                      <a16:creationId xmlns:a16="http://schemas.microsoft.com/office/drawing/2014/main" id="{E52CAF23-E1D0-9674-16A0-3F4989365615}"/>
                    </a:ext>
                  </a:extLst>
                </p:cNvPr>
                <p:cNvSpPr/>
                <p:nvPr/>
              </p:nvSpPr>
              <p:spPr>
                <a:xfrm>
                  <a:off x="2209491" y="5056316"/>
                  <a:ext cx="2227523" cy="501719"/>
                </a:xfrm>
                <a:prstGeom prst="flowChartPredefinedProcess">
                  <a:avLst/>
                </a:prstGeom>
                <a:solidFill>
                  <a:schemeClr val="bg1">
                    <a:lumMod val="95000"/>
                  </a:schemeClr>
                </a:solidFill>
                <a:ln>
                  <a:solidFill>
                    <a:schemeClr val="bg2">
                      <a:lumMod val="90000"/>
                    </a:schemeClr>
                  </a:solidFill>
                </a:ln>
              </p:spPr>
              <p:style>
                <a:lnRef idx="1">
                  <a:schemeClr val="accent2"/>
                </a:lnRef>
                <a:fillRef idx="2">
                  <a:schemeClr val="accent2"/>
                </a:fillRef>
                <a:effectRef idx="1">
                  <a:schemeClr val="accent2"/>
                </a:effectRef>
                <a:fontRef idx="minor">
                  <a:schemeClr val="dk1"/>
                </a:fontRef>
              </p:style>
              <p:txBody>
                <a:bodyPr lIns="0" tIns="10800" rIns="18000" bIns="108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err="1"/>
                    <a:t>abé</a:t>
                  </a:r>
                  <a:r>
                    <a:rPr lang="en-US" sz="1200" dirty="0"/>
                    <a:t>/</a:t>
                  </a:r>
                  <a:r>
                    <a:rPr lang="en-US" sz="1200" dirty="0" err="1"/>
                    <a:t>ehijkl</a:t>
                  </a:r>
                  <a:r>
                    <a:rPr lang="en-US" sz="1200" dirty="0"/>
                    <a:t>{mop}/{</a:t>
                  </a:r>
                  <a:r>
                    <a:rPr lang="en-US" sz="1200" dirty="0" err="1"/>
                    <a:t>nóp</a:t>
                  </a:r>
                  <a:r>
                    <a:rPr lang="en-US" sz="1200" dirty="0"/>
                    <a:t>}</a:t>
                  </a:r>
                  <a:r>
                    <a:rPr lang="en-US" sz="1200" dirty="0" err="1"/>
                    <a:t>rstvx</a:t>
                  </a:r>
                  <a:endParaRPr lang="en-US" sz="1200" dirty="0"/>
                </a:p>
                <a:p>
                  <a:pPr algn="ctr"/>
                  <a:r>
                    <a:rPr lang="en-US" sz="1000" b="0" i="0" u="none" strike="noStrike" dirty="0">
                      <a:solidFill>
                        <a:schemeClr val="dk1"/>
                      </a:solidFill>
                      <a:effectLst/>
                      <a:latin typeface="+mn-lt"/>
                      <a:ea typeface="+mn-ea"/>
                      <a:cs typeface="+mn-cs"/>
                    </a:rPr>
                    <a:t>(</a:t>
                  </a:r>
                  <a:r>
                    <a:rPr lang="en-US" sz="1000" b="0" i="0" u="none" strike="noStrike" dirty="0" err="1">
                      <a:solidFill>
                        <a:schemeClr val="dk1"/>
                      </a:solidFill>
                      <a:effectLst/>
                      <a:latin typeface="+mn-lt"/>
                      <a:ea typeface="+mn-ea"/>
                      <a:cs typeface="+mn-cs"/>
                    </a:rPr>
                    <a:t>rak</a:t>
                  </a:r>
                  <a:r>
                    <a:rPr lang="en-US" sz="1000" b="0" i="0" u="none" strike="noStrike" dirty="0">
                      <a:solidFill>
                        <a:schemeClr val="dk1"/>
                      </a:solidFill>
                      <a:effectLst/>
                      <a:latin typeface="+mn-lt"/>
                      <a:ea typeface="+mn-ea"/>
                      <a:cs typeface="+mn-cs"/>
                    </a:rPr>
                    <a:t>/</a:t>
                  </a:r>
                  <a:r>
                    <a:rPr lang="en-US" sz="1000" b="0" i="0" u="none" strike="noStrike" dirty="0" err="1">
                      <a:solidFill>
                        <a:schemeClr val="dk1"/>
                      </a:solidFill>
                      <a:effectLst/>
                      <a:latin typeface="+mn-lt"/>
                      <a:ea typeface="+mn-ea"/>
                      <a:cs typeface="+mn-cs"/>
                    </a:rPr>
                    <a:t>ráku</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staf</a:t>
                  </a:r>
                  <a:r>
                    <a:rPr lang="en-US" sz="1000" b="0" i="0" u="none" strike="noStrike" dirty="0">
                      <a:solidFill>
                        <a:schemeClr val="dk1"/>
                      </a:solidFill>
                      <a:effectLst/>
                      <a:latin typeface="+mn-lt"/>
                      <a:ea typeface="+mn-ea"/>
                      <a:cs typeface="+mn-cs"/>
                    </a:rPr>
                    <a:t> í </a:t>
                  </a:r>
                  <a:r>
                    <a:rPr lang="en-US" sz="1000" b="0" i="0" u="none" strike="noStrike" dirty="0" err="1">
                      <a:solidFill>
                        <a:schemeClr val="dk1"/>
                      </a:solidFill>
                      <a:effectLst/>
                      <a:latin typeface="+mn-lt"/>
                      <a:ea typeface="+mn-ea"/>
                      <a:cs typeface="+mn-cs"/>
                    </a:rPr>
                    <a:t>hnakka</a:t>
                  </a:r>
                  <a:r>
                    <a:rPr lang="en-US" sz="1000" b="0" i="0" u="none" strike="noStrike" baseline="0" dirty="0">
                      <a:solidFill>
                        <a:schemeClr val="dk1"/>
                      </a:solidFill>
                      <a:effectLst/>
                      <a:latin typeface="+mn-lt"/>
                      <a:ea typeface="+mn-ea"/>
                      <a:cs typeface="+mn-cs"/>
                    </a:rPr>
                    <a:t> </a:t>
                  </a:r>
                  <a:r>
                    <a:rPr lang="en-US" sz="1000" b="0" i="0" u="none" strike="noStrike" baseline="0" dirty="0" err="1">
                      <a:solidFill>
                        <a:schemeClr val="dk1"/>
                      </a:solidFill>
                      <a:effectLst/>
                      <a:latin typeface="+mn-lt"/>
                      <a:ea typeface="+mn-ea"/>
                      <a:cs typeface="+mn-cs"/>
                    </a:rPr>
                    <a:t>mér</a:t>
                  </a:r>
                  <a:r>
                    <a:rPr lang="en-US" sz="1000" b="0" i="0" u="none" strike="noStrike" baseline="0" dirty="0">
                      <a:solidFill>
                        <a:schemeClr val="dk1"/>
                      </a:solidFill>
                      <a:effectLst/>
                      <a:latin typeface="+mn-lt"/>
                      <a:ea typeface="+mn-ea"/>
                      <a:cs typeface="+mn-cs"/>
                    </a:rPr>
                    <a:t> </a:t>
                  </a:r>
                </a:p>
                <a:p>
                  <a:pPr algn="ctr"/>
                  <a:r>
                    <a:rPr lang="en-US" sz="1000" b="0" i="0" u="none" strike="noStrike" baseline="0"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hann</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varð</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mér</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að</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miklum</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auð</a:t>
                  </a:r>
                  <a:r>
                    <a:rPr lang="en-US" sz="1000" b="0" i="0" u="none" strike="noStrike" dirty="0">
                      <a:solidFill>
                        <a:schemeClr val="dk1"/>
                      </a:solidFill>
                      <a:effectLst/>
                      <a:latin typeface="+mn-lt"/>
                      <a:ea typeface="+mn-ea"/>
                      <a:cs typeface="+mn-cs"/>
                    </a:rPr>
                    <a:t>)</a:t>
                  </a:r>
                  <a:endParaRPr lang="en-US" sz="1000" dirty="0"/>
                </a:p>
              </p:txBody>
            </p:sp>
            <p:sp>
              <p:nvSpPr>
                <p:cNvPr id="11" name="Rectangle 10">
                  <a:extLst>
                    <a:ext uri="{FF2B5EF4-FFF2-40B4-BE49-F238E27FC236}">
                      <a16:creationId xmlns:a16="http://schemas.microsoft.com/office/drawing/2014/main" id="{E4A140BB-B2BE-B0D5-29AA-7D2DDAD10EDF}"/>
                    </a:ext>
                  </a:extLst>
                </p:cNvPr>
                <p:cNvSpPr/>
                <p:nvPr/>
              </p:nvSpPr>
              <p:spPr>
                <a:xfrm>
                  <a:off x="2584568" y="3890256"/>
                  <a:ext cx="1771227" cy="39729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b="1" dirty="0">
                      <a:solidFill>
                        <a:schemeClr val="bg2">
                          <a:lumMod val="10000"/>
                        </a:schemeClr>
                      </a:solidFill>
                    </a:rPr>
                    <a:t>SAT ÉG UNDIR FISKIHLAÐA</a:t>
                  </a:r>
                </a:p>
              </p:txBody>
            </p:sp>
            <p:sp>
              <p:nvSpPr>
                <p:cNvPr id="12" name="Rectangle 11">
                  <a:extLst>
                    <a:ext uri="{FF2B5EF4-FFF2-40B4-BE49-F238E27FC236}">
                      <a16:creationId xmlns:a16="http://schemas.microsoft.com/office/drawing/2014/main" id="{4F109C19-9526-8DE9-24B1-16FEACEF9780}"/>
                    </a:ext>
                  </a:extLst>
                </p:cNvPr>
                <p:cNvSpPr/>
                <p:nvPr/>
              </p:nvSpPr>
              <p:spPr>
                <a:xfrm>
                  <a:off x="6723075" y="3258648"/>
                  <a:ext cx="1893993" cy="40871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a:r>
                    <a:rPr lang="en-US" sz="1200" b="1" dirty="0">
                      <a:solidFill>
                        <a:schemeClr val="bg2">
                          <a:lumMod val="10000"/>
                        </a:schemeClr>
                      </a:solidFill>
                      <a:latin typeface="+mn-lt"/>
                      <a:ea typeface="+mn-ea"/>
                      <a:cs typeface="+mn-cs"/>
                    </a:rPr>
                    <a:t>SOFA HLJÓNAKORNIN BÆÐI</a:t>
                  </a:r>
                </a:p>
              </p:txBody>
            </p:sp>
            <p:sp>
              <p:nvSpPr>
                <p:cNvPr id="13" name="Flowchart: Alternate Process 12">
                  <a:extLst>
                    <a:ext uri="{FF2B5EF4-FFF2-40B4-BE49-F238E27FC236}">
                      <a16:creationId xmlns:a16="http://schemas.microsoft.com/office/drawing/2014/main" id="{60CDD1C2-3A93-726E-8703-24735367409B}"/>
                    </a:ext>
                  </a:extLst>
                </p:cNvPr>
                <p:cNvSpPr/>
                <p:nvPr/>
              </p:nvSpPr>
              <p:spPr>
                <a:xfrm>
                  <a:off x="4936608" y="3207253"/>
                  <a:ext cx="1451187" cy="504167"/>
                </a:xfrm>
                <a:prstGeom prst="flowChartAlternateProcess">
                  <a:avLst/>
                </a:prstGeom>
                <a:noFill/>
                <a:ln>
                  <a:solidFill>
                    <a:schemeClr val="tx1">
                      <a:lumMod val="50000"/>
                      <a:lumOff val="50000"/>
                    </a:schemeClr>
                  </a:solidFill>
                </a:ln>
              </p:spPr>
              <p:style>
                <a:lnRef idx="1">
                  <a:schemeClr val="accent4"/>
                </a:lnRef>
                <a:fillRef idx="2">
                  <a:schemeClr val="accent4"/>
                </a:fillRef>
                <a:effectRef idx="1">
                  <a:schemeClr val="accent4"/>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50" dirty="0" err="1">
                      <a:solidFill>
                        <a:schemeClr val="dk1"/>
                      </a:solidFill>
                      <a:effectLst/>
                      <a:latin typeface="+mn-lt"/>
                      <a:ea typeface="+mn-ea"/>
                      <a:cs typeface="+mn-cs"/>
                    </a:rPr>
                    <a:t>Fór</a:t>
                  </a:r>
                  <a:r>
                    <a:rPr lang="en-US" sz="1050" dirty="0">
                      <a:solidFill>
                        <a:schemeClr val="dk1"/>
                      </a:solidFill>
                      <a:effectLst/>
                      <a:latin typeface="+mn-lt"/>
                      <a:ea typeface="+mn-ea"/>
                      <a:cs typeface="+mn-cs"/>
                    </a:rPr>
                    <a:t> </a:t>
                  </a:r>
                  <a:r>
                    <a:rPr lang="en-US" sz="1050" dirty="0" err="1">
                      <a:solidFill>
                        <a:schemeClr val="dk1"/>
                      </a:solidFill>
                      <a:effectLst/>
                      <a:latin typeface="+mn-lt"/>
                      <a:ea typeface="+mn-ea"/>
                      <a:cs typeface="+mn-cs"/>
                    </a:rPr>
                    <a:t>ég</a:t>
                  </a:r>
                  <a:r>
                    <a:rPr lang="en-US" sz="1050" dirty="0">
                      <a:solidFill>
                        <a:schemeClr val="dk1"/>
                      </a:solidFill>
                      <a:effectLst/>
                      <a:latin typeface="+mn-lt"/>
                      <a:ea typeface="+mn-ea"/>
                      <a:cs typeface="+mn-cs"/>
                    </a:rPr>
                    <a:t> </a:t>
                  </a:r>
                  <a:r>
                    <a:rPr lang="en-US" sz="1050" dirty="0" err="1">
                      <a:solidFill>
                        <a:schemeClr val="dk1"/>
                      </a:solidFill>
                      <a:effectLst/>
                      <a:latin typeface="+mn-lt"/>
                      <a:ea typeface="+mn-ea"/>
                      <a:cs typeface="+mn-cs"/>
                    </a:rPr>
                    <a:t>þá</a:t>
                  </a:r>
                  <a:r>
                    <a:rPr lang="en-US" sz="1050" dirty="0">
                      <a:solidFill>
                        <a:schemeClr val="dk1"/>
                      </a:solidFill>
                      <a:effectLst/>
                      <a:latin typeface="+mn-lt"/>
                      <a:ea typeface="+mn-ea"/>
                      <a:cs typeface="+mn-cs"/>
                    </a:rPr>
                    <a:t> </a:t>
                  </a:r>
                  <a:r>
                    <a:rPr lang="en-US" sz="1050" dirty="0" err="1">
                      <a:solidFill>
                        <a:schemeClr val="dk1"/>
                      </a:solidFill>
                      <a:effectLst/>
                      <a:latin typeface="+mn-lt"/>
                      <a:ea typeface="+mn-ea"/>
                      <a:cs typeface="+mn-cs"/>
                    </a:rPr>
                    <a:t>til</a:t>
                  </a:r>
                  <a:r>
                    <a:rPr lang="en-US" sz="1050" dirty="0">
                      <a:solidFill>
                        <a:schemeClr val="dk1"/>
                      </a:solidFill>
                      <a:effectLst/>
                      <a:latin typeface="+mn-lt"/>
                      <a:ea typeface="+mn-ea"/>
                      <a:cs typeface="+mn-cs"/>
                    </a:rPr>
                    <a:t> ...</a:t>
                  </a:r>
                  <a:r>
                    <a:rPr lang="en-US" sz="1050" baseline="0" dirty="0">
                      <a:solidFill>
                        <a:schemeClr val="dk1"/>
                      </a:solidFill>
                      <a:effectLst/>
                      <a:latin typeface="+mn-lt"/>
                      <a:ea typeface="+mn-ea"/>
                      <a:cs typeface="+mn-cs"/>
                    </a:rPr>
                    <a:t> / Gott </a:t>
                  </a:r>
                  <a:r>
                    <a:rPr lang="en-US" sz="1050" baseline="0" dirty="0" err="1">
                      <a:solidFill>
                        <a:schemeClr val="dk1"/>
                      </a:solidFill>
                      <a:effectLst/>
                      <a:latin typeface="+mn-lt"/>
                      <a:ea typeface="+mn-ea"/>
                      <a:cs typeface="+mn-cs"/>
                    </a:rPr>
                    <a:t>þótti</a:t>
                  </a:r>
                  <a:r>
                    <a:rPr lang="en-US" sz="1050" baseline="0" dirty="0">
                      <a:solidFill>
                        <a:schemeClr val="dk1"/>
                      </a:solidFill>
                      <a:effectLst/>
                      <a:latin typeface="+mn-lt"/>
                      <a:ea typeface="+mn-ea"/>
                      <a:cs typeface="+mn-cs"/>
                    </a:rPr>
                    <a:t> </a:t>
                  </a:r>
                  <a:r>
                    <a:rPr lang="en-US" sz="1050" baseline="0" dirty="0" err="1">
                      <a:solidFill>
                        <a:schemeClr val="dk1"/>
                      </a:solidFill>
                      <a:effectLst/>
                      <a:latin typeface="+mn-lt"/>
                      <a:ea typeface="+mn-ea"/>
                      <a:cs typeface="+mn-cs"/>
                    </a:rPr>
                    <a:t>mér</a:t>
                  </a:r>
                  <a:r>
                    <a:rPr lang="en-US" sz="1050" baseline="0" dirty="0">
                      <a:solidFill>
                        <a:schemeClr val="dk1"/>
                      </a:solidFill>
                      <a:effectLst/>
                      <a:latin typeface="+mn-lt"/>
                      <a:ea typeface="+mn-ea"/>
                      <a:cs typeface="+mn-cs"/>
                    </a:rPr>
                    <a:t> </a:t>
                  </a:r>
                  <a:r>
                    <a:rPr lang="en-US" sz="1050" baseline="0" dirty="0" err="1">
                      <a:solidFill>
                        <a:schemeClr val="dk1"/>
                      </a:solidFill>
                      <a:effectLst/>
                      <a:latin typeface="+mn-lt"/>
                      <a:ea typeface="+mn-ea"/>
                      <a:cs typeface="+mn-cs"/>
                    </a:rPr>
                    <a:t>út</a:t>
                  </a:r>
                  <a:r>
                    <a:rPr lang="en-US" sz="1050" baseline="0" dirty="0">
                      <a:solidFill>
                        <a:schemeClr val="dk1"/>
                      </a:solidFill>
                      <a:effectLst/>
                      <a:latin typeface="+mn-lt"/>
                      <a:ea typeface="+mn-ea"/>
                      <a:cs typeface="+mn-cs"/>
                    </a:rPr>
                    <a:t> </a:t>
                  </a:r>
                  <a:r>
                    <a:rPr lang="en-US" sz="1050" baseline="0" dirty="0" err="1">
                      <a:solidFill>
                        <a:schemeClr val="dk1"/>
                      </a:solidFill>
                      <a:effectLst/>
                      <a:latin typeface="+mn-lt"/>
                      <a:ea typeface="+mn-ea"/>
                      <a:cs typeface="+mn-cs"/>
                    </a:rPr>
                    <a:t>að</a:t>
                  </a:r>
                  <a:r>
                    <a:rPr lang="en-US" sz="1050" baseline="0" dirty="0">
                      <a:solidFill>
                        <a:schemeClr val="dk1"/>
                      </a:solidFill>
                      <a:effectLst/>
                      <a:latin typeface="+mn-lt"/>
                      <a:ea typeface="+mn-ea"/>
                      <a:cs typeface="+mn-cs"/>
                    </a:rPr>
                    <a:t> </a:t>
                  </a:r>
                  <a:r>
                    <a:rPr lang="en-US" sz="1050" baseline="0" dirty="0" err="1">
                      <a:solidFill>
                        <a:schemeClr val="dk1"/>
                      </a:solidFill>
                      <a:effectLst/>
                      <a:latin typeface="+mn-lt"/>
                      <a:ea typeface="+mn-ea"/>
                      <a:cs typeface="+mn-cs"/>
                    </a:rPr>
                    <a:t>líta</a:t>
                  </a:r>
                  <a:endParaRPr lang="en-US" sz="1050" dirty="0">
                    <a:effectLst/>
                  </a:endParaRPr>
                </a:p>
              </p:txBody>
            </p:sp>
            <p:cxnSp>
              <p:nvCxnSpPr>
                <p:cNvPr id="14" name="Connector: Elbow 13">
                  <a:extLst>
                    <a:ext uri="{FF2B5EF4-FFF2-40B4-BE49-F238E27FC236}">
                      <a16:creationId xmlns:a16="http://schemas.microsoft.com/office/drawing/2014/main" id="{33F4272E-7B01-0956-B209-00258B0F91F5}"/>
                    </a:ext>
                  </a:extLst>
                </p:cNvPr>
                <p:cNvCxnSpPr>
                  <a:cxnSpLocks/>
                  <a:stCxn id="11" idx="3"/>
                  <a:endCxn id="13" idx="1"/>
                </p:cNvCxnSpPr>
                <p:nvPr/>
              </p:nvCxnSpPr>
              <p:spPr>
                <a:xfrm flipV="1">
                  <a:off x="4355795" y="3459336"/>
                  <a:ext cx="580813" cy="629568"/>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FE00F26B-BB1A-378B-FD46-48DCAF6917C7}"/>
                    </a:ext>
                  </a:extLst>
                </p:cNvPr>
                <p:cNvCxnSpPr>
                  <a:cxnSpLocks/>
                  <a:stCxn id="13" idx="3"/>
                  <a:endCxn id="12" idx="1"/>
                </p:cNvCxnSpPr>
                <p:nvPr/>
              </p:nvCxnSpPr>
              <p:spPr>
                <a:xfrm>
                  <a:off x="6387795" y="3459336"/>
                  <a:ext cx="335280" cy="3672"/>
                </a:xfrm>
                <a:prstGeom prst="bentConnector3">
                  <a:avLst>
                    <a:gd name="adj1" fmla="val 50000"/>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F72C9555-F69C-DFCB-75BE-31DF19382D58}"/>
                    </a:ext>
                  </a:extLst>
                </p:cNvPr>
                <p:cNvSpPr/>
                <p:nvPr/>
              </p:nvSpPr>
              <p:spPr>
                <a:xfrm>
                  <a:off x="4928988" y="3878835"/>
                  <a:ext cx="1720955" cy="40137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ctr"/>
                  <a:r>
                    <a:rPr lang="en-US" sz="1200" b="1" dirty="0">
                      <a:solidFill>
                        <a:schemeClr val="bg2">
                          <a:lumMod val="10000"/>
                        </a:schemeClr>
                      </a:solidFill>
                      <a:latin typeface="+mn-lt"/>
                      <a:ea typeface="+mn-ea"/>
                      <a:cs typeface="+mn-cs"/>
                    </a:rPr>
                    <a:t>LEIT ÉG UPP TIL HIMNA</a:t>
                  </a:r>
                </a:p>
              </p:txBody>
            </p:sp>
            <p:sp>
              <p:nvSpPr>
                <p:cNvPr id="17" name="Flowchart: Alternate Process 16">
                  <a:extLst>
                    <a:ext uri="{FF2B5EF4-FFF2-40B4-BE49-F238E27FC236}">
                      <a16:creationId xmlns:a16="http://schemas.microsoft.com/office/drawing/2014/main" id="{46EF6CB1-111E-F39F-BF16-79D970F4F72C}"/>
                    </a:ext>
                  </a:extLst>
                </p:cNvPr>
                <p:cNvSpPr/>
                <p:nvPr/>
              </p:nvSpPr>
              <p:spPr>
                <a:xfrm>
                  <a:off x="7109997" y="3912281"/>
                  <a:ext cx="1496907" cy="341822"/>
                </a:xfrm>
                <a:prstGeom prst="flowChartAlternateProcess">
                  <a:avLst/>
                </a:prstGeom>
                <a:noFill/>
                <a:ln>
                  <a:solidFill>
                    <a:schemeClr val="tx1">
                      <a:lumMod val="50000"/>
                      <a:lumOff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50">
                      <a:solidFill>
                        <a:schemeClr val="dk1"/>
                      </a:solidFill>
                      <a:effectLst/>
                      <a:latin typeface="+mn-lt"/>
                      <a:ea typeface="+mn-ea"/>
                      <a:cs typeface="+mn-cs"/>
                    </a:rPr>
                    <a:t>Ég átti mér ... hest/hund</a:t>
                  </a:r>
                  <a:endParaRPr lang="en-US" sz="1050">
                    <a:effectLst/>
                  </a:endParaRPr>
                </a:p>
              </p:txBody>
            </p:sp>
            <p:sp>
              <p:nvSpPr>
                <p:cNvPr id="18" name="Rectangle 17">
                  <a:extLst>
                    <a:ext uri="{FF2B5EF4-FFF2-40B4-BE49-F238E27FC236}">
                      <a16:creationId xmlns:a16="http://schemas.microsoft.com/office/drawing/2014/main" id="{4DCFEBFD-92DE-CDDD-85C3-09E0F90FDBB8}"/>
                    </a:ext>
                  </a:extLst>
                </p:cNvPr>
                <p:cNvSpPr/>
                <p:nvPr/>
              </p:nvSpPr>
              <p:spPr>
                <a:xfrm>
                  <a:off x="9118290" y="3878835"/>
                  <a:ext cx="1656927" cy="40137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a:r>
                    <a:rPr lang="en-US" sz="1200" b="1" dirty="0">
                      <a:solidFill>
                        <a:schemeClr val="bg2">
                          <a:lumMod val="10000"/>
                        </a:schemeClr>
                      </a:solidFill>
                      <a:latin typeface="+mn-lt"/>
                      <a:ea typeface="+mn-ea"/>
                      <a:cs typeface="+mn-cs"/>
                    </a:rPr>
                    <a:t>KOM ÉG ÞAR AÐ KVELDI</a:t>
                  </a:r>
                </a:p>
              </p:txBody>
            </p:sp>
            <p:cxnSp>
              <p:nvCxnSpPr>
                <p:cNvPr id="19" name="Straight Arrow Connector 18">
                  <a:extLst>
                    <a:ext uri="{FF2B5EF4-FFF2-40B4-BE49-F238E27FC236}">
                      <a16:creationId xmlns:a16="http://schemas.microsoft.com/office/drawing/2014/main" id="{ACFFF027-B90E-6246-D6A6-EF3BE3F45834}"/>
                    </a:ext>
                  </a:extLst>
                </p:cNvPr>
                <p:cNvCxnSpPr>
                  <a:cxnSpLocks/>
                  <a:stCxn id="16" idx="3"/>
                  <a:endCxn id="17" idx="1"/>
                </p:cNvCxnSpPr>
                <p:nvPr/>
              </p:nvCxnSpPr>
              <p:spPr>
                <a:xfrm>
                  <a:off x="6649943" y="4079523"/>
                  <a:ext cx="460054" cy="3669"/>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622BB84-F738-0CB0-75A5-EF5F94017D3E}"/>
                    </a:ext>
                  </a:extLst>
                </p:cNvPr>
                <p:cNvCxnSpPr>
                  <a:cxnSpLocks/>
                  <a:stCxn id="17" idx="3"/>
                  <a:endCxn id="18" idx="1"/>
                </p:cNvCxnSpPr>
                <p:nvPr/>
              </p:nvCxnSpPr>
              <p:spPr>
                <a:xfrm flipV="1">
                  <a:off x="8606904" y="4079522"/>
                  <a:ext cx="511386" cy="3671"/>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nector: Elbow 20">
                  <a:extLst>
                    <a:ext uri="{FF2B5EF4-FFF2-40B4-BE49-F238E27FC236}">
                      <a16:creationId xmlns:a16="http://schemas.microsoft.com/office/drawing/2014/main" id="{F389107A-E37C-8A1B-C374-5603EF61F14A}"/>
                    </a:ext>
                  </a:extLst>
                </p:cNvPr>
                <p:cNvCxnSpPr>
                  <a:cxnSpLocks/>
                  <a:stCxn id="11" idx="3"/>
                  <a:endCxn id="32" idx="1"/>
                </p:cNvCxnSpPr>
                <p:nvPr/>
              </p:nvCxnSpPr>
              <p:spPr>
                <a:xfrm>
                  <a:off x="4355795" y="4088905"/>
                  <a:ext cx="580812" cy="1413987"/>
                </a:xfrm>
                <a:prstGeom prst="bentConnector3">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229" name="Group 228">
                  <a:extLst>
                    <a:ext uri="{FF2B5EF4-FFF2-40B4-BE49-F238E27FC236}">
                      <a16:creationId xmlns:a16="http://schemas.microsoft.com/office/drawing/2014/main" id="{49FC1DC2-6A32-4B98-2D19-A1B9D217E83F}"/>
                    </a:ext>
                  </a:extLst>
                </p:cNvPr>
                <p:cNvGrpSpPr/>
                <p:nvPr/>
              </p:nvGrpSpPr>
              <p:grpSpPr>
                <a:xfrm>
                  <a:off x="4936607" y="5256049"/>
                  <a:ext cx="5849613" cy="946348"/>
                  <a:chOff x="4936607" y="5256049"/>
                  <a:chExt cx="5849613" cy="946348"/>
                </a:xfrm>
              </p:grpSpPr>
              <p:sp>
                <p:nvSpPr>
                  <p:cNvPr id="32" name="Rectangle 31">
                    <a:extLst>
                      <a:ext uri="{FF2B5EF4-FFF2-40B4-BE49-F238E27FC236}">
                        <a16:creationId xmlns:a16="http://schemas.microsoft.com/office/drawing/2014/main" id="{62D3E00C-EFC7-A582-9672-F8FD13726DE9}"/>
                      </a:ext>
                    </a:extLst>
                  </p:cNvPr>
                  <p:cNvSpPr/>
                  <p:nvPr/>
                </p:nvSpPr>
                <p:spPr>
                  <a:xfrm>
                    <a:off x="4936607" y="5256049"/>
                    <a:ext cx="2123440" cy="4936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a:r>
                      <a:rPr lang="en-US" sz="1200" b="1" dirty="0">
                        <a:solidFill>
                          <a:schemeClr val="bg2">
                            <a:lumMod val="10000"/>
                          </a:schemeClr>
                        </a:solidFill>
                        <a:latin typeface="+mn-lt"/>
                        <a:ea typeface="+mn-ea"/>
                        <a:cs typeface="+mn-cs"/>
                      </a:rPr>
                      <a:t>KONA MÍN Í KOFANUM / KONA BÓNDA GEKK TIL BRUNNS</a:t>
                    </a:r>
                  </a:p>
                </p:txBody>
              </p:sp>
              <p:sp>
                <p:nvSpPr>
                  <p:cNvPr id="33" name="Flowchart: Alternate Process 32">
                    <a:extLst>
                      <a:ext uri="{FF2B5EF4-FFF2-40B4-BE49-F238E27FC236}">
                        <a16:creationId xmlns:a16="http://schemas.microsoft.com/office/drawing/2014/main" id="{6E3670DA-2496-97B3-BDFE-D647DFC9325A}"/>
                      </a:ext>
                    </a:extLst>
                  </p:cNvPr>
                  <p:cNvSpPr/>
                  <p:nvPr/>
                </p:nvSpPr>
                <p:spPr>
                  <a:xfrm>
                    <a:off x="8557010" y="5787076"/>
                    <a:ext cx="1232625" cy="336960"/>
                  </a:xfrm>
                  <a:prstGeom prst="flowChartAlternateProcess">
                    <a:avLst/>
                  </a:prstGeom>
                  <a:noFill/>
                  <a:ln>
                    <a:solidFill>
                      <a:schemeClr val="tx1">
                        <a:lumMod val="50000"/>
                        <a:lumOff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00" dirty="0" err="1">
                        <a:solidFill>
                          <a:schemeClr val="dk1"/>
                        </a:solidFill>
                        <a:effectLst/>
                        <a:latin typeface="+mn-lt"/>
                        <a:ea typeface="+mn-ea"/>
                        <a:cs typeface="+mn-cs"/>
                      </a:rPr>
                      <a:t>Úti</a:t>
                    </a:r>
                    <a:r>
                      <a:rPr lang="en-US" sz="1000" baseline="0" dirty="0">
                        <a:solidFill>
                          <a:schemeClr val="dk1"/>
                        </a:solidFill>
                        <a:effectLst/>
                        <a:latin typeface="+mn-lt"/>
                        <a:ea typeface="+mn-ea"/>
                        <a:cs typeface="+mn-cs"/>
                      </a:rPr>
                      <a:t> </a:t>
                    </a:r>
                    <a:r>
                      <a:rPr lang="en-US" sz="1000" baseline="0" dirty="0" err="1">
                        <a:solidFill>
                          <a:schemeClr val="dk1"/>
                        </a:solidFill>
                        <a:effectLst/>
                        <a:latin typeface="+mn-lt"/>
                        <a:ea typeface="+mn-ea"/>
                        <a:cs typeface="+mn-cs"/>
                      </a:rPr>
                      <a:t>stendur</a:t>
                    </a:r>
                    <a:r>
                      <a:rPr lang="en-US" sz="1000" baseline="0" dirty="0">
                        <a:solidFill>
                          <a:schemeClr val="dk1"/>
                        </a:solidFill>
                        <a:effectLst/>
                        <a:latin typeface="+mn-lt"/>
                        <a:ea typeface="+mn-ea"/>
                        <a:cs typeface="+mn-cs"/>
                      </a:rPr>
                      <a:t> </a:t>
                    </a:r>
                    <a:r>
                      <a:rPr lang="en-US" sz="1000" baseline="0" dirty="0" err="1">
                        <a:solidFill>
                          <a:schemeClr val="dk1"/>
                        </a:solidFill>
                        <a:effectLst/>
                        <a:latin typeface="+mn-lt"/>
                        <a:ea typeface="+mn-ea"/>
                        <a:cs typeface="+mn-cs"/>
                      </a:rPr>
                      <a:t>tíkin</a:t>
                    </a:r>
                    <a:r>
                      <a:rPr lang="en-US" sz="1000" baseline="0" dirty="0">
                        <a:solidFill>
                          <a:schemeClr val="dk1"/>
                        </a:solidFill>
                        <a:effectLst/>
                        <a:latin typeface="+mn-lt"/>
                        <a:ea typeface="+mn-ea"/>
                        <a:cs typeface="+mn-cs"/>
                      </a:rPr>
                      <a:t> í </a:t>
                    </a:r>
                    <a:r>
                      <a:rPr lang="en-US" sz="1000" baseline="0" dirty="0" err="1">
                        <a:solidFill>
                          <a:schemeClr val="dk1"/>
                        </a:solidFill>
                        <a:effectLst/>
                        <a:latin typeface="+mn-lt"/>
                        <a:ea typeface="+mn-ea"/>
                        <a:cs typeface="+mn-cs"/>
                      </a:rPr>
                      <a:t>túni</a:t>
                    </a:r>
                    <a:endParaRPr lang="en-US" sz="1000" dirty="0">
                      <a:effectLst/>
                    </a:endParaRPr>
                  </a:p>
                </p:txBody>
              </p:sp>
              <p:sp>
                <p:nvSpPr>
                  <p:cNvPr id="34" name="Rectangle 33">
                    <a:extLst>
                      <a:ext uri="{FF2B5EF4-FFF2-40B4-BE49-F238E27FC236}">
                        <a16:creationId xmlns:a16="http://schemas.microsoft.com/office/drawing/2014/main" id="{7C3A2CC4-11DD-DFA4-7160-2CBE49B9EB0B}"/>
                      </a:ext>
                    </a:extLst>
                  </p:cNvPr>
                  <p:cNvSpPr/>
                  <p:nvPr/>
                </p:nvSpPr>
                <p:spPr>
                  <a:xfrm>
                    <a:off x="7462223" y="5708711"/>
                    <a:ext cx="918693" cy="4936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0">
                        <a:solidFill>
                          <a:schemeClr val="bg2">
                            <a:lumMod val="10000"/>
                          </a:schemeClr>
                        </a:solidFill>
                      </a:rPr>
                      <a:t>SÆKTU VATNIÐ VIGGA</a:t>
                    </a:r>
                  </a:p>
                </p:txBody>
              </p:sp>
              <p:sp>
                <p:nvSpPr>
                  <p:cNvPr id="35" name="Rectangle 34">
                    <a:extLst>
                      <a:ext uri="{FF2B5EF4-FFF2-40B4-BE49-F238E27FC236}">
                        <a16:creationId xmlns:a16="http://schemas.microsoft.com/office/drawing/2014/main" id="{99BD2221-737F-7749-CB30-BE15122BE8CC}"/>
                      </a:ext>
                    </a:extLst>
                  </p:cNvPr>
                  <p:cNvSpPr/>
                  <p:nvPr/>
                </p:nvSpPr>
                <p:spPr>
                  <a:xfrm>
                    <a:off x="9954167" y="5708711"/>
                    <a:ext cx="832053" cy="4936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ctr"/>
                    <a:r>
                      <a:rPr lang="en-US" sz="1000" b="0">
                        <a:solidFill>
                          <a:schemeClr val="bg2">
                            <a:lumMod val="10000"/>
                          </a:schemeClr>
                        </a:solidFill>
                        <a:latin typeface="+mn-lt"/>
                        <a:ea typeface="+mn-ea"/>
                        <a:cs typeface="+mn-cs"/>
                      </a:rPr>
                      <a:t>HVAÐ ER ÞÉR, BOLI MINN</a:t>
                    </a:r>
                  </a:p>
                </p:txBody>
              </p:sp>
              <p:sp>
                <p:nvSpPr>
                  <p:cNvPr id="36" name="Rectangle 35">
                    <a:extLst>
                      <a:ext uri="{FF2B5EF4-FFF2-40B4-BE49-F238E27FC236}">
                        <a16:creationId xmlns:a16="http://schemas.microsoft.com/office/drawing/2014/main" id="{5E69D18E-D3FC-9715-F545-0937791E0DF0}"/>
                      </a:ext>
                    </a:extLst>
                  </p:cNvPr>
                  <p:cNvSpPr/>
                  <p:nvPr/>
                </p:nvSpPr>
                <p:spPr>
                  <a:xfrm>
                    <a:off x="7559640" y="5389272"/>
                    <a:ext cx="611473" cy="219416"/>
                  </a:xfrm>
                  <a:prstGeom prst="rect">
                    <a:avLst/>
                  </a:prstGeom>
                  <a:noFill/>
                  <a:ln w="952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lvl1pPr marL="0" indent="0">
                      <a:defRPr sz="1100">
                        <a:solidFill>
                          <a:schemeClr val="accent3"/>
                        </a:solidFill>
                        <a:latin typeface="+mn-lt"/>
                        <a:ea typeface="+mn-ea"/>
                        <a:cs typeface="+mn-cs"/>
                      </a:defRPr>
                    </a:lvl1pPr>
                    <a:lvl2pPr marL="457200" indent="0">
                      <a:defRPr sz="1100">
                        <a:solidFill>
                          <a:schemeClr val="accent3"/>
                        </a:solidFill>
                        <a:latin typeface="+mn-lt"/>
                        <a:ea typeface="+mn-ea"/>
                        <a:cs typeface="+mn-cs"/>
                      </a:defRPr>
                    </a:lvl2pPr>
                    <a:lvl3pPr marL="914400" indent="0">
                      <a:defRPr sz="1100">
                        <a:solidFill>
                          <a:schemeClr val="accent3"/>
                        </a:solidFill>
                        <a:latin typeface="+mn-lt"/>
                        <a:ea typeface="+mn-ea"/>
                        <a:cs typeface="+mn-cs"/>
                      </a:defRPr>
                    </a:lvl3pPr>
                    <a:lvl4pPr marL="1371600" indent="0">
                      <a:defRPr sz="1100">
                        <a:solidFill>
                          <a:schemeClr val="accent3"/>
                        </a:solidFill>
                        <a:latin typeface="+mn-lt"/>
                        <a:ea typeface="+mn-ea"/>
                        <a:cs typeface="+mn-cs"/>
                      </a:defRPr>
                    </a:lvl4pPr>
                    <a:lvl5pPr marL="1828800" indent="0">
                      <a:defRPr sz="1100">
                        <a:solidFill>
                          <a:schemeClr val="accent3"/>
                        </a:solidFill>
                        <a:latin typeface="+mn-lt"/>
                        <a:ea typeface="+mn-ea"/>
                        <a:cs typeface="+mn-cs"/>
                      </a:defRPr>
                    </a:lvl5pPr>
                    <a:lvl6pPr marL="2286000" indent="0">
                      <a:defRPr sz="1100">
                        <a:solidFill>
                          <a:schemeClr val="accent3"/>
                        </a:solidFill>
                        <a:latin typeface="+mn-lt"/>
                        <a:ea typeface="+mn-ea"/>
                        <a:cs typeface="+mn-cs"/>
                      </a:defRPr>
                    </a:lvl6pPr>
                    <a:lvl7pPr marL="2743200" indent="0">
                      <a:defRPr sz="1100">
                        <a:solidFill>
                          <a:schemeClr val="accent3"/>
                        </a:solidFill>
                        <a:latin typeface="+mn-lt"/>
                        <a:ea typeface="+mn-ea"/>
                        <a:cs typeface="+mn-cs"/>
                      </a:defRPr>
                    </a:lvl7pPr>
                    <a:lvl8pPr marL="3200400" indent="0">
                      <a:defRPr sz="1100">
                        <a:solidFill>
                          <a:schemeClr val="accent3"/>
                        </a:solidFill>
                        <a:latin typeface="+mn-lt"/>
                        <a:ea typeface="+mn-ea"/>
                        <a:cs typeface="+mn-cs"/>
                      </a:defRPr>
                    </a:lvl8pPr>
                    <a:lvl9pPr marL="3657600" indent="0">
                      <a:defRPr sz="1100">
                        <a:solidFill>
                          <a:schemeClr val="accent3"/>
                        </a:solidFill>
                        <a:latin typeface="+mn-lt"/>
                        <a:ea typeface="+mn-ea"/>
                        <a:cs typeface="+mn-cs"/>
                      </a:defRPr>
                    </a:lvl9pPr>
                  </a:lstStyle>
                  <a:p>
                    <a:pPr algn="ctr"/>
                    <a:r>
                      <a:rPr lang="en-US" sz="1000" b="0">
                        <a:solidFill>
                          <a:sysClr val="windowText" lastClr="000000"/>
                        </a:solidFill>
                      </a:rPr>
                      <a:t>[endir]</a:t>
                    </a:r>
                  </a:p>
                </p:txBody>
              </p:sp>
            </p:grpSp>
            <p:cxnSp>
              <p:nvCxnSpPr>
                <p:cNvPr id="23" name="Straight Arrow Connector 22">
                  <a:extLst>
                    <a:ext uri="{FF2B5EF4-FFF2-40B4-BE49-F238E27FC236}">
                      <a16:creationId xmlns:a16="http://schemas.microsoft.com/office/drawing/2014/main" id="{EB4A494A-3EC8-C6A9-0EFD-6C191C512139}"/>
                    </a:ext>
                  </a:extLst>
                </p:cNvPr>
                <p:cNvCxnSpPr>
                  <a:cxnSpLocks/>
                  <a:stCxn id="32" idx="3"/>
                  <a:endCxn id="36" idx="1"/>
                </p:cNvCxnSpPr>
                <p:nvPr/>
              </p:nvCxnSpPr>
              <p:spPr>
                <a:xfrm flipV="1">
                  <a:off x="7060047" y="5498980"/>
                  <a:ext cx="499593" cy="3912"/>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 name="Flowchart: Predefined Process 23">
                  <a:extLst>
                    <a:ext uri="{FF2B5EF4-FFF2-40B4-BE49-F238E27FC236}">
                      <a16:creationId xmlns:a16="http://schemas.microsoft.com/office/drawing/2014/main" id="{2EE6894A-1E64-D5E9-491C-B21DCE0F0A29}"/>
                    </a:ext>
                  </a:extLst>
                </p:cNvPr>
                <p:cNvSpPr/>
                <p:nvPr/>
              </p:nvSpPr>
              <p:spPr>
                <a:xfrm>
                  <a:off x="6199282" y="4376694"/>
                  <a:ext cx="3069167" cy="196679"/>
                </a:xfrm>
                <a:prstGeom prst="flowChartPredefinedProcess">
                  <a:avLst/>
                </a:prstGeom>
                <a:solidFill>
                  <a:schemeClr val="bg1">
                    <a:lumMod val="95000"/>
                  </a:schemeClr>
                </a:solidFill>
                <a:ln>
                  <a:solidFill>
                    <a:schemeClr val="bg2">
                      <a:lumMod val="90000"/>
                    </a:schemeClr>
                  </a:solidFill>
                </a:ln>
              </p:spPr>
              <p:style>
                <a:lnRef idx="1">
                  <a:schemeClr val="accent2"/>
                </a:lnRef>
                <a:fillRef idx="2">
                  <a:schemeClr val="accent2"/>
                </a:fillRef>
                <a:effectRef idx="1">
                  <a:schemeClr val="accent2"/>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1200"/>
                    <a:t>(g)h:</a:t>
                  </a:r>
                  <a:r>
                    <a:rPr lang="en-US" sz="1200" baseline="0"/>
                    <a:t> </a:t>
                  </a:r>
                  <a:r>
                    <a:rPr lang="en-US" sz="1050" baseline="0"/>
                    <a:t>Fór ég til sjávar / Hvað gerði goðið</a:t>
                  </a:r>
                  <a:endParaRPr lang="en-US" sz="1050"/>
                </a:p>
              </p:txBody>
            </p:sp>
            <p:sp>
              <p:nvSpPr>
                <p:cNvPr id="25" name="Flowchart: Predefined Process 24">
                  <a:extLst>
                    <a:ext uri="{FF2B5EF4-FFF2-40B4-BE49-F238E27FC236}">
                      <a16:creationId xmlns:a16="http://schemas.microsoft.com/office/drawing/2014/main" id="{7FF7B431-02C1-D1B5-BC9D-E2AFE5AD0244}"/>
                    </a:ext>
                  </a:extLst>
                </p:cNvPr>
                <p:cNvSpPr/>
                <p:nvPr/>
              </p:nvSpPr>
              <p:spPr>
                <a:xfrm>
                  <a:off x="6191664" y="4635068"/>
                  <a:ext cx="3796454" cy="200770"/>
                </a:xfrm>
                <a:prstGeom prst="flowChartPredefinedProcess">
                  <a:avLst/>
                </a:prstGeom>
                <a:solidFill>
                  <a:schemeClr val="bg1">
                    <a:lumMod val="95000"/>
                  </a:schemeClr>
                </a:solidFill>
                <a:ln>
                  <a:solidFill>
                    <a:schemeClr val="bg2">
                      <a:lumMod val="90000"/>
                    </a:schemeClr>
                  </a:solidFill>
                </a:ln>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1200"/>
                    <a:t>(a)b:</a:t>
                  </a:r>
                  <a:r>
                    <a:rPr lang="en-US" sz="1200" baseline="0"/>
                    <a:t> </a:t>
                  </a:r>
                  <a:r>
                    <a:rPr lang="en-US" sz="1050" baseline="0"/>
                    <a:t>Leit ég upp til himna / Sat ég undir stofuvegg</a:t>
                  </a:r>
                  <a:endParaRPr lang="en-US" sz="1200"/>
                </a:p>
              </p:txBody>
            </p:sp>
            <p:sp>
              <p:nvSpPr>
                <p:cNvPr id="26" name="Flowchart: Predefined Process 25">
                  <a:extLst>
                    <a:ext uri="{FF2B5EF4-FFF2-40B4-BE49-F238E27FC236}">
                      <a16:creationId xmlns:a16="http://schemas.microsoft.com/office/drawing/2014/main" id="{6D6B70AC-4B0E-BC70-129F-FB18868A5A09}"/>
                    </a:ext>
                  </a:extLst>
                </p:cNvPr>
                <p:cNvSpPr/>
                <p:nvPr/>
              </p:nvSpPr>
              <p:spPr>
                <a:xfrm>
                  <a:off x="6191664" y="4911145"/>
                  <a:ext cx="3881120" cy="204090"/>
                </a:xfrm>
                <a:prstGeom prst="flowChartPredefinedProcess">
                  <a:avLst/>
                </a:prstGeom>
                <a:solidFill>
                  <a:schemeClr val="bg1">
                    <a:lumMod val="95000"/>
                  </a:schemeClr>
                </a:solidFill>
                <a:ln>
                  <a:solidFill>
                    <a:schemeClr val="bg2">
                      <a:lumMod val="90000"/>
                    </a:schemeClr>
                  </a:solidFill>
                </a:ln>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1200"/>
                    <a:t>(f)K:</a:t>
                  </a:r>
                  <a:r>
                    <a:rPr lang="en-US" sz="1200" baseline="0"/>
                    <a:t> </a:t>
                  </a:r>
                  <a:r>
                    <a:rPr lang="en-US" sz="1050" baseline="0"/>
                    <a:t>Ég átti mér ... hest/hund + Kom ég þar að kveldi</a:t>
                  </a:r>
                  <a:endParaRPr lang="en-US" sz="1000"/>
                </a:p>
              </p:txBody>
            </p:sp>
            <p:cxnSp>
              <p:nvCxnSpPr>
                <p:cNvPr id="27" name="Straight Arrow Connector 26">
                  <a:extLst>
                    <a:ext uri="{FF2B5EF4-FFF2-40B4-BE49-F238E27FC236}">
                      <a16:creationId xmlns:a16="http://schemas.microsoft.com/office/drawing/2014/main" id="{DD449609-7B2A-769E-ACAB-359349259681}"/>
                    </a:ext>
                  </a:extLst>
                </p:cNvPr>
                <p:cNvCxnSpPr>
                  <a:cxnSpLocks/>
                  <a:stCxn id="11" idx="3"/>
                  <a:endCxn id="16" idx="1"/>
                </p:cNvCxnSpPr>
                <p:nvPr/>
              </p:nvCxnSpPr>
              <p:spPr>
                <a:xfrm flipV="1">
                  <a:off x="4355796" y="4079523"/>
                  <a:ext cx="573192" cy="938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8" name="Connector: Elbow 27">
                  <a:extLst>
                    <a:ext uri="{FF2B5EF4-FFF2-40B4-BE49-F238E27FC236}">
                      <a16:creationId xmlns:a16="http://schemas.microsoft.com/office/drawing/2014/main" id="{F1A10A0A-2E2E-4893-11B8-6CFD92E57DA1}"/>
                    </a:ext>
                  </a:extLst>
                </p:cNvPr>
                <p:cNvCxnSpPr>
                  <a:cxnSpLocks/>
                  <a:stCxn id="32" idx="3"/>
                  <a:endCxn id="34" idx="1"/>
                </p:cNvCxnSpPr>
                <p:nvPr/>
              </p:nvCxnSpPr>
              <p:spPr>
                <a:xfrm>
                  <a:off x="7060047" y="5502892"/>
                  <a:ext cx="402176" cy="452662"/>
                </a:xfrm>
                <a:prstGeom prst="bentConnector3">
                  <a:avLst>
                    <a:gd name="adj1" fmla="val 50000"/>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Flowchart: Predefined Process 28">
                  <a:extLst>
                    <a:ext uri="{FF2B5EF4-FFF2-40B4-BE49-F238E27FC236}">
                      <a16:creationId xmlns:a16="http://schemas.microsoft.com/office/drawing/2014/main" id="{5C1001D7-0F1E-EC94-95E3-BDE35AE602A6}"/>
                    </a:ext>
                  </a:extLst>
                </p:cNvPr>
                <p:cNvSpPr/>
                <p:nvPr/>
              </p:nvSpPr>
              <p:spPr>
                <a:xfrm>
                  <a:off x="1301867" y="3452884"/>
                  <a:ext cx="2054014" cy="341822"/>
                </a:xfrm>
                <a:prstGeom prst="flowChartPredefinedProcess">
                  <a:avLst/>
                </a:prstGeom>
                <a:solidFill>
                  <a:schemeClr val="bg1">
                    <a:lumMod val="95000"/>
                  </a:schemeClr>
                </a:solidFill>
                <a:ln>
                  <a:solidFill>
                    <a:schemeClr val="bg2">
                      <a:lumMod val="90000"/>
                    </a:schemeClr>
                  </a:solidFill>
                </a:ln>
              </p:spPr>
              <p:style>
                <a:lnRef idx="1">
                  <a:schemeClr val="accent2"/>
                </a:lnRef>
                <a:fillRef idx="2">
                  <a:schemeClr val="accent2"/>
                </a:fillRef>
                <a:effectRef idx="1">
                  <a:schemeClr val="accent2"/>
                </a:effectRef>
                <a:fontRef idx="minor">
                  <a:schemeClr val="dk1"/>
                </a:fontRef>
              </p:style>
              <p:txBody>
                <a:bodyPr lIns="0" tIns="10800" rIns="18000" bIns="108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ctr"/>
                  <a:r>
                    <a:rPr lang="en-US" sz="1200" dirty="0" err="1">
                      <a:solidFill>
                        <a:schemeClr val="dk1"/>
                      </a:solidFill>
                      <a:latin typeface="+mn-lt"/>
                      <a:ea typeface="+mn-ea"/>
                      <a:cs typeface="+mn-cs"/>
                    </a:rPr>
                    <a:t>abeijklnóprstvx</a:t>
                  </a:r>
                  <a:endParaRPr lang="en-US" sz="1200" dirty="0">
                    <a:solidFill>
                      <a:schemeClr val="dk1"/>
                    </a:solidFill>
                    <a:latin typeface="+mn-lt"/>
                    <a:ea typeface="+mn-ea"/>
                    <a:cs typeface="+mn-cs"/>
                  </a:endParaRPr>
                </a:p>
                <a:p>
                  <a:pPr marL="0" indent="0" algn="ctr"/>
                  <a:r>
                    <a:rPr lang="en-US" sz="1000" dirty="0">
                      <a:solidFill>
                        <a:schemeClr val="dk1"/>
                      </a:solidFill>
                      <a:latin typeface="+mn-lt"/>
                      <a:ea typeface="+mn-ea"/>
                      <a:cs typeface="+mn-cs"/>
                    </a:rPr>
                    <a:t>(</a:t>
                  </a:r>
                  <a:r>
                    <a:rPr lang="en-US" sz="1000" dirty="0" err="1">
                      <a:solidFill>
                        <a:schemeClr val="dk1"/>
                      </a:solidFill>
                      <a:latin typeface="+mn-lt"/>
                      <a:ea typeface="+mn-ea"/>
                      <a:cs typeface="+mn-cs"/>
                    </a:rPr>
                    <a:t>hann</a:t>
                  </a:r>
                  <a:r>
                    <a:rPr lang="en-US" sz="1000" dirty="0">
                      <a:solidFill>
                        <a:schemeClr val="dk1"/>
                      </a:solidFill>
                      <a:latin typeface="+mn-lt"/>
                      <a:ea typeface="+mn-ea"/>
                      <a:cs typeface="+mn-cs"/>
                    </a:rPr>
                    <a:t> </a:t>
                  </a:r>
                  <a:r>
                    <a:rPr lang="en-US" sz="1000" dirty="0" err="1">
                      <a:solidFill>
                        <a:schemeClr val="dk1"/>
                      </a:solidFill>
                      <a:latin typeface="+mn-lt"/>
                      <a:ea typeface="+mn-ea"/>
                      <a:cs typeface="+mn-cs"/>
                    </a:rPr>
                    <a:t>varð</a:t>
                  </a:r>
                  <a:r>
                    <a:rPr lang="en-US" sz="1000" dirty="0">
                      <a:solidFill>
                        <a:schemeClr val="dk1"/>
                      </a:solidFill>
                      <a:latin typeface="+mn-lt"/>
                      <a:ea typeface="+mn-ea"/>
                      <a:cs typeface="+mn-cs"/>
                    </a:rPr>
                    <a:t> </a:t>
                  </a:r>
                  <a:r>
                    <a:rPr lang="en-US" sz="1000" dirty="0" err="1">
                      <a:solidFill>
                        <a:schemeClr val="dk1"/>
                      </a:solidFill>
                      <a:latin typeface="+mn-lt"/>
                      <a:ea typeface="+mn-ea"/>
                      <a:cs typeface="+mn-cs"/>
                    </a:rPr>
                    <a:t>mér</a:t>
                  </a:r>
                  <a:r>
                    <a:rPr lang="en-US" sz="1000" dirty="0">
                      <a:solidFill>
                        <a:schemeClr val="dk1"/>
                      </a:solidFill>
                      <a:latin typeface="+mn-lt"/>
                      <a:ea typeface="+mn-ea"/>
                      <a:cs typeface="+mn-cs"/>
                    </a:rPr>
                    <a:t> </a:t>
                  </a:r>
                  <a:r>
                    <a:rPr lang="en-US" sz="1000" dirty="0" err="1">
                      <a:solidFill>
                        <a:schemeClr val="dk1"/>
                      </a:solidFill>
                      <a:latin typeface="+mn-lt"/>
                      <a:ea typeface="+mn-ea"/>
                      <a:cs typeface="+mn-cs"/>
                    </a:rPr>
                    <a:t>að</a:t>
                  </a:r>
                  <a:r>
                    <a:rPr lang="en-US" sz="1000" dirty="0">
                      <a:solidFill>
                        <a:schemeClr val="dk1"/>
                      </a:solidFill>
                      <a:latin typeface="+mn-lt"/>
                      <a:ea typeface="+mn-ea"/>
                      <a:cs typeface="+mn-cs"/>
                    </a:rPr>
                    <a:t> </a:t>
                  </a:r>
                  <a:r>
                    <a:rPr lang="en-US" sz="1000" dirty="0" err="1">
                      <a:solidFill>
                        <a:schemeClr val="dk1"/>
                      </a:solidFill>
                      <a:latin typeface="+mn-lt"/>
                      <a:ea typeface="+mn-ea"/>
                      <a:cs typeface="+mn-cs"/>
                    </a:rPr>
                    <a:t>miklum</a:t>
                  </a:r>
                  <a:r>
                    <a:rPr lang="en-US" sz="1000" dirty="0">
                      <a:solidFill>
                        <a:schemeClr val="dk1"/>
                      </a:solidFill>
                      <a:latin typeface="+mn-lt"/>
                      <a:ea typeface="+mn-ea"/>
                      <a:cs typeface="+mn-cs"/>
                    </a:rPr>
                    <a:t> </a:t>
                  </a:r>
                  <a:r>
                    <a:rPr lang="en-US" sz="1000" dirty="0" err="1">
                      <a:solidFill>
                        <a:schemeClr val="dk1"/>
                      </a:solidFill>
                      <a:latin typeface="+mn-lt"/>
                      <a:ea typeface="+mn-ea"/>
                      <a:cs typeface="+mn-cs"/>
                    </a:rPr>
                    <a:t>auð</a:t>
                  </a:r>
                  <a:r>
                    <a:rPr lang="en-US" sz="1000" dirty="0">
                      <a:solidFill>
                        <a:schemeClr val="dk1"/>
                      </a:solidFill>
                      <a:latin typeface="+mn-lt"/>
                      <a:ea typeface="+mn-ea"/>
                      <a:cs typeface="+mn-cs"/>
                    </a:rPr>
                    <a:t>)</a:t>
                  </a:r>
                </a:p>
              </p:txBody>
            </p:sp>
            <p:sp>
              <p:nvSpPr>
                <p:cNvPr id="30" name="Flowchart: Predefined Process 29">
                  <a:extLst>
                    <a:ext uri="{FF2B5EF4-FFF2-40B4-BE49-F238E27FC236}">
                      <a16:creationId xmlns:a16="http://schemas.microsoft.com/office/drawing/2014/main" id="{4CC5319D-3EC3-EB27-883E-8C72EC4ACCE9}"/>
                    </a:ext>
                  </a:extLst>
                </p:cNvPr>
                <p:cNvSpPr/>
                <p:nvPr/>
              </p:nvSpPr>
              <p:spPr>
                <a:xfrm>
                  <a:off x="2209491" y="2837707"/>
                  <a:ext cx="2614525" cy="478432"/>
                </a:xfrm>
                <a:prstGeom prst="flowChartPredefinedProcess">
                  <a:avLst/>
                </a:prstGeom>
                <a:solidFill>
                  <a:schemeClr val="bg1">
                    <a:lumMod val="95000"/>
                  </a:schemeClr>
                </a:solidFill>
                <a:ln>
                  <a:solidFill>
                    <a:schemeClr val="bg2">
                      <a:lumMod val="90000"/>
                    </a:schemeClr>
                  </a:solidFill>
                </a:ln>
              </p:spPr>
              <p:style>
                <a:lnRef idx="1">
                  <a:schemeClr val="accent2"/>
                </a:lnRef>
                <a:fillRef idx="2">
                  <a:schemeClr val="accent2"/>
                </a:fillRef>
                <a:effectRef idx="1">
                  <a:schemeClr val="accent2"/>
                </a:effectRef>
                <a:fontRef idx="minor">
                  <a:schemeClr val="dk1"/>
                </a:fontRef>
              </p:style>
              <p:txBody>
                <a:bodyPr lIns="0" tIns="10800" rIns="18000" bIns="108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err="1"/>
                    <a:t>abcdð</a:t>
                  </a:r>
                  <a:r>
                    <a:rPr lang="en-US" sz="1200" dirty="0"/>
                    <a:t>{e/é}(h)</a:t>
                  </a:r>
                  <a:r>
                    <a:rPr lang="en-US" sz="1200" dirty="0" err="1"/>
                    <a:t>ijklmo</a:t>
                  </a:r>
                  <a:r>
                    <a:rPr lang="en-US" sz="1200" dirty="0"/>
                    <a:t>{p/q}</a:t>
                  </a:r>
                  <a:r>
                    <a:rPr lang="en-US" sz="1200" dirty="0" err="1"/>
                    <a:t>rstvxyæ</a:t>
                  </a:r>
                  <a:endParaRPr lang="en-US" sz="1200" dirty="0"/>
                </a:p>
                <a:p>
                  <a:pPr algn="ctr"/>
                  <a:r>
                    <a:rPr lang="en-US" sz="1000" b="0" i="0" u="none" strike="noStrike" dirty="0">
                      <a:solidFill>
                        <a:schemeClr val="dk1"/>
                      </a:solidFill>
                      <a:effectLst/>
                      <a:latin typeface="+mn-lt"/>
                      <a:ea typeface="+mn-ea"/>
                      <a:cs typeface="+mn-cs"/>
                    </a:rPr>
                    <a:t>(</a:t>
                  </a:r>
                  <a:r>
                    <a:rPr lang="en-US" sz="1000" b="0" i="0" u="none" strike="noStrike" dirty="0" err="1">
                      <a:solidFill>
                        <a:schemeClr val="dk1"/>
                      </a:solidFill>
                      <a:effectLst/>
                      <a:latin typeface="+mn-lt"/>
                      <a:ea typeface="+mn-ea"/>
                      <a:cs typeface="+mn-cs"/>
                    </a:rPr>
                    <a:t>átti</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èg</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að</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gjæta</a:t>
                  </a:r>
                  <a:r>
                    <a:rPr lang="en-US" sz="1000" b="0" i="0" u="none" strike="noStrike" dirty="0">
                      <a:solidFill>
                        <a:schemeClr val="dk1"/>
                      </a:solidFill>
                      <a:effectLst/>
                      <a:latin typeface="+mn-lt"/>
                      <a:ea typeface="+mn-ea"/>
                      <a:cs typeface="+mn-cs"/>
                    </a:rPr>
                    <a:t> </a:t>
                  </a:r>
                </a:p>
                <a:p>
                  <a:pPr algn="ct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hann</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varð</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mér</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að</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miklum</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auð</a:t>
                  </a:r>
                  <a:r>
                    <a:rPr lang="en-US" sz="1000" b="0" i="0" u="none" strike="noStrike" dirty="0">
                      <a:solidFill>
                        <a:schemeClr val="dk1"/>
                      </a:solidFill>
                      <a:effectLst/>
                      <a:latin typeface="+mn-lt"/>
                      <a:ea typeface="+mn-ea"/>
                      <a:cs typeface="+mn-cs"/>
                    </a:rPr>
                    <a:t> +)</a:t>
                  </a:r>
                  <a:endParaRPr lang="en-US" sz="1000" dirty="0"/>
                </a:p>
              </p:txBody>
            </p:sp>
            <p:sp>
              <p:nvSpPr>
                <p:cNvPr id="31" name="Flowchart: Predefined Process 30">
                  <a:extLst>
                    <a:ext uri="{FF2B5EF4-FFF2-40B4-BE49-F238E27FC236}">
                      <a16:creationId xmlns:a16="http://schemas.microsoft.com/office/drawing/2014/main" id="{720BF390-B58F-18B3-2175-A7FA2DD76DFB}"/>
                    </a:ext>
                  </a:extLst>
                </p:cNvPr>
                <p:cNvSpPr/>
                <p:nvPr/>
              </p:nvSpPr>
              <p:spPr>
                <a:xfrm>
                  <a:off x="1301868" y="4492882"/>
                  <a:ext cx="1907338" cy="493562"/>
                </a:xfrm>
                <a:prstGeom prst="flowChartPredefinedProcess">
                  <a:avLst/>
                </a:prstGeom>
                <a:solidFill>
                  <a:schemeClr val="bg1">
                    <a:lumMod val="95000"/>
                  </a:schemeClr>
                </a:solidFill>
                <a:ln>
                  <a:solidFill>
                    <a:schemeClr val="bg2">
                      <a:lumMod val="90000"/>
                    </a:schemeClr>
                  </a:solidFill>
                </a:ln>
              </p:spPr>
              <p:style>
                <a:lnRef idx="1">
                  <a:schemeClr val="accent2"/>
                </a:lnRef>
                <a:fillRef idx="2">
                  <a:schemeClr val="accent2"/>
                </a:fillRef>
                <a:effectRef idx="1">
                  <a:schemeClr val="accent2"/>
                </a:effectRef>
                <a:fontRef idx="minor">
                  <a:schemeClr val="dk1"/>
                </a:fontRef>
              </p:style>
              <p:txBody>
                <a:bodyPr lIns="0" tIns="10800" rIns="18000" bIns="108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err="1"/>
                    <a:t>abcdðehijklmoprstvwyö</a:t>
                  </a:r>
                  <a:endParaRPr lang="en-US" sz="1200" dirty="0"/>
                </a:p>
                <a:p>
                  <a:pPr algn="ctr"/>
                  <a:r>
                    <a:rPr lang="en-US" sz="1000" b="0" i="0" u="none" strike="noStrike" dirty="0">
                      <a:solidFill>
                        <a:schemeClr val="dk1"/>
                      </a:solidFill>
                      <a:effectLst/>
                      <a:latin typeface="+mn-lt"/>
                      <a:ea typeface="+mn-ea"/>
                      <a:cs typeface="+mn-cs"/>
                    </a:rPr>
                    <a:t>(</a:t>
                  </a:r>
                  <a:r>
                    <a:rPr lang="en-US" sz="1000" b="0" i="0" u="none" strike="noStrike" dirty="0" err="1">
                      <a:solidFill>
                        <a:schemeClr val="dk1"/>
                      </a:solidFill>
                      <a:effectLst/>
                      <a:latin typeface="+mn-lt"/>
                      <a:ea typeface="+mn-ea"/>
                      <a:cs typeface="+mn-cs"/>
                    </a:rPr>
                    <a:t>átti</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èg</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að</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gjæta</a:t>
                  </a:r>
                  <a:r>
                    <a:rPr lang="en-US" sz="1000" b="0" i="0" u="none" strike="noStrike" dirty="0">
                      <a:solidFill>
                        <a:schemeClr val="dk1"/>
                      </a:solidFill>
                      <a:effectLst/>
                      <a:latin typeface="+mn-lt"/>
                      <a:ea typeface="+mn-ea"/>
                      <a:cs typeface="+mn-cs"/>
                    </a:rPr>
                    <a:t> </a:t>
                  </a:r>
                  <a:br>
                    <a:rPr lang="en-US" sz="1000" b="0" i="0" u="none" strike="noStrike" dirty="0">
                      <a:solidFill>
                        <a:schemeClr val="dk1"/>
                      </a:solidFill>
                      <a:effectLst/>
                      <a:latin typeface="+mn-lt"/>
                      <a:ea typeface="+mn-ea"/>
                      <a:cs typeface="+mn-cs"/>
                    </a:rPr>
                  </a:b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síðan</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lá</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hún</a:t>
                  </a:r>
                  <a:r>
                    <a:rPr lang="en-US" sz="1000" b="0" i="0" u="none" strike="noStrike" dirty="0">
                      <a:solidFill>
                        <a:schemeClr val="dk1"/>
                      </a:solidFill>
                      <a:effectLst/>
                      <a:latin typeface="+mn-lt"/>
                      <a:ea typeface="+mn-ea"/>
                      <a:cs typeface="+mn-cs"/>
                    </a:rPr>
                    <a:t> </a:t>
                  </a:r>
                  <a:r>
                    <a:rPr lang="en-US" sz="1000" b="0" i="0" u="none" strike="noStrike" dirty="0" err="1">
                      <a:solidFill>
                        <a:schemeClr val="dk1"/>
                      </a:solidFill>
                      <a:effectLst/>
                      <a:latin typeface="+mn-lt"/>
                      <a:ea typeface="+mn-ea"/>
                      <a:cs typeface="+mn-cs"/>
                    </a:rPr>
                    <a:t>steindauð</a:t>
                  </a:r>
                  <a:r>
                    <a:rPr lang="en-US" sz="1000" b="0" i="0" u="none" strike="noStrike" dirty="0">
                      <a:solidFill>
                        <a:schemeClr val="dk1"/>
                      </a:solidFill>
                      <a:effectLst/>
                      <a:latin typeface="+mn-lt"/>
                      <a:ea typeface="+mn-ea"/>
                      <a:cs typeface="+mn-cs"/>
                    </a:rPr>
                    <a:t>)</a:t>
                  </a:r>
                  <a:endParaRPr lang="en-US" sz="1000" dirty="0"/>
                </a:p>
              </p:txBody>
            </p:sp>
            <p:cxnSp>
              <p:nvCxnSpPr>
                <p:cNvPr id="103" name="Connector: Elbow 102">
                  <a:extLst>
                    <a:ext uri="{FF2B5EF4-FFF2-40B4-BE49-F238E27FC236}">
                      <a16:creationId xmlns:a16="http://schemas.microsoft.com/office/drawing/2014/main" id="{CA6B1D2C-0FFF-FB34-9212-0D15BCE93432}"/>
                    </a:ext>
                  </a:extLst>
                </p:cNvPr>
                <p:cNvCxnSpPr/>
                <p:nvPr/>
              </p:nvCxnSpPr>
              <p:spPr>
                <a:xfrm flipV="1">
                  <a:off x="4355795" y="3458313"/>
                  <a:ext cx="580813" cy="629568"/>
                </a:xfrm>
                <a:prstGeom prst="bentConnector3">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30442582-96AF-27F5-404E-1EAAAA37A504}"/>
                    </a:ext>
                  </a:extLst>
                </p:cNvPr>
                <p:cNvCxnSpPr/>
                <p:nvPr/>
              </p:nvCxnSpPr>
              <p:spPr>
                <a:xfrm flipV="1">
                  <a:off x="4355795" y="4080539"/>
                  <a:ext cx="573193" cy="7342"/>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40" name="Connector: Elbow 239">
                <a:extLst>
                  <a:ext uri="{FF2B5EF4-FFF2-40B4-BE49-F238E27FC236}">
                    <a16:creationId xmlns:a16="http://schemas.microsoft.com/office/drawing/2014/main" id="{9504B500-19C3-5B68-9D84-0A5B8935B912}"/>
                  </a:ext>
                </a:extLst>
              </p:cNvPr>
              <p:cNvCxnSpPr>
                <a:cxnSpLocks/>
                <a:endCxn id="24" idx="1"/>
              </p:cNvCxnSpPr>
              <p:nvPr/>
            </p:nvCxnSpPr>
            <p:spPr>
              <a:xfrm>
                <a:off x="5696493" y="4280210"/>
                <a:ext cx="502789" cy="194824"/>
              </a:xfrm>
              <a:prstGeom prst="bentConnector3">
                <a:avLst>
                  <a:gd name="adj1" fmla="val 84"/>
                </a:avLst>
              </a:prstGeom>
            </p:spPr>
            <p:style>
              <a:lnRef idx="1">
                <a:schemeClr val="accent6"/>
              </a:lnRef>
              <a:fillRef idx="0">
                <a:schemeClr val="accent6"/>
              </a:fillRef>
              <a:effectRef idx="0">
                <a:schemeClr val="accent6"/>
              </a:effectRef>
              <a:fontRef idx="minor">
                <a:schemeClr val="tx1"/>
              </a:fontRef>
            </p:style>
          </p:cxnSp>
          <p:cxnSp>
            <p:nvCxnSpPr>
              <p:cNvPr id="241" name="Connector: Elbow 240">
                <a:extLst>
                  <a:ext uri="{FF2B5EF4-FFF2-40B4-BE49-F238E27FC236}">
                    <a16:creationId xmlns:a16="http://schemas.microsoft.com/office/drawing/2014/main" id="{C87EB7F5-F83F-4DFC-086A-69F1C38E67A0}"/>
                  </a:ext>
                </a:extLst>
              </p:cNvPr>
              <p:cNvCxnSpPr>
                <a:cxnSpLocks/>
                <a:endCxn id="25" idx="1"/>
              </p:cNvCxnSpPr>
              <p:nvPr/>
            </p:nvCxnSpPr>
            <p:spPr>
              <a:xfrm rot="16200000" flipH="1">
                <a:off x="5716457" y="4260246"/>
                <a:ext cx="455243" cy="495172"/>
              </a:xfrm>
              <a:prstGeom prst="bentConnector2">
                <a:avLst/>
              </a:prstGeom>
            </p:spPr>
            <p:style>
              <a:lnRef idx="1">
                <a:schemeClr val="accent6"/>
              </a:lnRef>
              <a:fillRef idx="0">
                <a:schemeClr val="accent6"/>
              </a:fillRef>
              <a:effectRef idx="0">
                <a:schemeClr val="accent6"/>
              </a:effectRef>
              <a:fontRef idx="minor">
                <a:schemeClr val="tx1"/>
              </a:fontRef>
            </p:style>
          </p:cxnSp>
          <p:sp>
            <p:nvSpPr>
              <p:cNvPr id="246" name="Rectangle 245">
                <a:extLst>
                  <a:ext uri="{FF2B5EF4-FFF2-40B4-BE49-F238E27FC236}">
                    <a16:creationId xmlns:a16="http://schemas.microsoft.com/office/drawing/2014/main" id="{7E02BBFF-5070-871A-C07F-69BA16232FD6}"/>
                  </a:ext>
                </a:extLst>
              </p:cNvPr>
              <p:cNvSpPr/>
              <p:nvPr/>
            </p:nvSpPr>
            <p:spPr>
              <a:xfrm>
                <a:off x="4824019" y="3763377"/>
                <a:ext cx="6048771" cy="1410315"/>
              </a:xfrm>
              <a:prstGeom prst="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US" sz="2000"/>
              </a:p>
            </p:txBody>
          </p:sp>
          <p:cxnSp>
            <p:nvCxnSpPr>
              <p:cNvPr id="247" name="Connector: Elbow 246">
                <a:extLst>
                  <a:ext uri="{FF2B5EF4-FFF2-40B4-BE49-F238E27FC236}">
                    <a16:creationId xmlns:a16="http://schemas.microsoft.com/office/drawing/2014/main" id="{08D85202-F772-DA5C-EF8D-2F8C3AEC5CF5}"/>
                  </a:ext>
                </a:extLst>
              </p:cNvPr>
              <p:cNvCxnSpPr>
                <a:cxnSpLocks/>
                <a:endCxn id="26" idx="1"/>
              </p:cNvCxnSpPr>
              <p:nvPr/>
            </p:nvCxnSpPr>
            <p:spPr>
              <a:xfrm rot="16200000" flipH="1">
                <a:off x="5577597" y="4399122"/>
                <a:ext cx="732971" cy="495164"/>
              </a:xfrm>
              <a:prstGeom prst="bentConnector2">
                <a:avLst/>
              </a:prstGeom>
            </p:spPr>
            <p:style>
              <a:lnRef idx="1">
                <a:schemeClr val="accent6"/>
              </a:lnRef>
              <a:fillRef idx="0">
                <a:schemeClr val="accent6"/>
              </a:fillRef>
              <a:effectRef idx="0">
                <a:schemeClr val="accent6"/>
              </a:effectRef>
              <a:fontRef idx="minor">
                <a:schemeClr val="tx1"/>
              </a:fontRef>
            </p:style>
          </p:cxnSp>
        </p:grpSp>
        <p:cxnSp>
          <p:nvCxnSpPr>
            <p:cNvPr id="39" name="Straight Arrow Connector 38">
              <a:extLst>
                <a:ext uri="{FF2B5EF4-FFF2-40B4-BE49-F238E27FC236}">
                  <a16:creationId xmlns:a16="http://schemas.microsoft.com/office/drawing/2014/main" id="{4055455C-BFA8-150E-7534-E993DEB870D2}"/>
                </a:ext>
              </a:extLst>
            </p:cNvPr>
            <p:cNvCxnSpPr>
              <a:stCxn id="34" idx="3"/>
              <a:endCxn id="33" idx="1"/>
            </p:cNvCxnSpPr>
            <p:nvPr/>
          </p:nvCxnSpPr>
          <p:spPr>
            <a:xfrm>
              <a:off x="8380916" y="5955554"/>
              <a:ext cx="176094" cy="2"/>
            </a:xfrm>
            <a:prstGeom prst="straightConnector1">
              <a:avLst/>
            </a:prstGeom>
            <a:ln>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05615224-7A34-3CBA-772A-245A796C2778}"/>
                </a:ext>
              </a:extLst>
            </p:cNvPr>
            <p:cNvCxnSpPr>
              <a:stCxn id="33" idx="3"/>
              <a:endCxn id="35" idx="1"/>
            </p:cNvCxnSpPr>
            <p:nvPr/>
          </p:nvCxnSpPr>
          <p:spPr>
            <a:xfrm flipV="1">
              <a:off x="9789635" y="5955554"/>
              <a:ext cx="164532" cy="2"/>
            </a:xfrm>
            <a:prstGeom prst="straightConnector1">
              <a:avLst/>
            </a:prstGeom>
            <a:ln>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64205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CD63E-3443-4018-0BF5-7176B4647209}"/>
              </a:ext>
            </a:extLst>
          </p:cNvPr>
          <p:cNvSpPr>
            <a:spLocks noGrp="1"/>
          </p:cNvSpPr>
          <p:nvPr>
            <p:ph type="title"/>
          </p:nvPr>
        </p:nvSpPr>
        <p:spPr/>
        <p:txBody>
          <a:bodyPr/>
          <a:lstStyle/>
          <a:p>
            <a:r>
              <a:rPr lang="en-US" dirty="0"/>
              <a:t>Text selection for the block sequence</a:t>
            </a:r>
          </a:p>
        </p:txBody>
      </p:sp>
      <p:sp>
        <p:nvSpPr>
          <p:cNvPr id="3" name="Content Placeholder 2">
            <a:extLst>
              <a:ext uri="{FF2B5EF4-FFF2-40B4-BE49-F238E27FC236}">
                <a16:creationId xmlns:a16="http://schemas.microsoft.com/office/drawing/2014/main" id="{98A966C1-C658-503C-DF20-390D61FAB3BB}"/>
              </a:ext>
            </a:extLst>
          </p:cNvPr>
          <p:cNvSpPr>
            <a:spLocks noGrp="1"/>
          </p:cNvSpPr>
          <p:nvPr>
            <p:ph idx="1"/>
          </p:nvPr>
        </p:nvSpPr>
        <p:spPr>
          <a:xfrm>
            <a:off x="838200" y="1825625"/>
            <a:ext cx="10612582" cy="4351338"/>
          </a:xfrm>
        </p:spPr>
        <p:txBody>
          <a:bodyPr/>
          <a:lstStyle/>
          <a:p>
            <a:r>
              <a:rPr lang="en-US" dirty="0"/>
              <a:t>To obtain representative texts for each subtype of the block se­quence, it is desirable to find a representative text for each of the following:</a:t>
            </a:r>
          </a:p>
          <a:p>
            <a:pPr lvl="1"/>
            <a:r>
              <a:rPr lang="en-US" dirty="0"/>
              <a:t>the subtype structure: most typical combination of blocks &amp; connecting motifs</a:t>
            </a:r>
          </a:p>
          <a:p>
            <a:pPr lvl="1"/>
            <a:r>
              <a:rPr lang="en-US" dirty="0"/>
              <a:t>each of the blocks (and motifs) in the subtype</a:t>
            </a:r>
          </a:p>
        </p:txBody>
      </p:sp>
      <p:sp>
        <p:nvSpPr>
          <p:cNvPr id="4" name="Date Placeholder 3">
            <a:extLst>
              <a:ext uri="{FF2B5EF4-FFF2-40B4-BE49-F238E27FC236}">
                <a16:creationId xmlns:a16="http://schemas.microsoft.com/office/drawing/2014/main" id="{EC4C0D0F-7ECF-60DE-05DB-321DFE93F290}"/>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E109F8EA-FAF0-75E8-468C-70DFC78146EB}"/>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B6A1F2B4-123E-FC4F-B4AA-DA183A228EFA}"/>
              </a:ext>
            </a:extLst>
          </p:cNvPr>
          <p:cNvSpPr>
            <a:spLocks noGrp="1"/>
          </p:cNvSpPr>
          <p:nvPr>
            <p:ph type="sldNum" sz="quarter" idx="12"/>
          </p:nvPr>
        </p:nvSpPr>
        <p:spPr/>
        <p:txBody>
          <a:bodyPr/>
          <a:lstStyle/>
          <a:p>
            <a:fld id="{9427216B-3149-4633-B932-7F138941716F}" type="slidenum">
              <a:rPr lang="is-IS" smtClean="0"/>
              <a:pPr/>
              <a:t>22</a:t>
            </a:fld>
            <a:endParaRPr lang="is-IS" dirty="0"/>
          </a:p>
        </p:txBody>
      </p:sp>
      <p:grpSp>
        <p:nvGrpSpPr>
          <p:cNvPr id="15" name="Group 14">
            <a:extLst>
              <a:ext uri="{FF2B5EF4-FFF2-40B4-BE49-F238E27FC236}">
                <a16:creationId xmlns:a16="http://schemas.microsoft.com/office/drawing/2014/main" id="{12422D3D-CB44-0C36-A462-91B9DA7A0BBB}"/>
              </a:ext>
            </a:extLst>
          </p:cNvPr>
          <p:cNvGrpSpPr/>
          <p:nvPr/>
        </p:nvGrpSpPr>
        <p:grpSpPr>
          <a:xfrm>
            <a:off x="2584570" y="3695070"/>
            <a:ext cx="8190649" cy="408718"/>
            <a:chOff x="2584571" y="3882108"/>
            <a:chExt cx="6611076" cy="408718"/>
          </a:xfrm>
        </p:grpSpPr>
        <p:sp>
          <p:nvSpPr>
            <p:cNvPr id="10" name="Rectangle 9">
              <a:extLst>
                <a:ext uri="{FF2B5EF4-FFF2-40B4-BE49-F238E27FC236}">
                  <a16:creationId xmlns:a16="http://schemas.microsoft.com/office/drawing/2014/main" id="{2E3313F1-2A51-39C8-8B9B-9496AFAC8CFC}"/>
                </a:ext>
              </a:extLst>
            </p:cNvPr>
            <p:cNvSpPr/>
            <p:nvPr/>
          </p:nvSpPr>
          <p:spPr>
            <a:xfrm>
              <a:off x="2584571" y="3891278"/>
              <a:ext cx="1771227" cy="39729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b="1" dirty="0">
                  <a:solidFill>
                    <a:schemeClr val="bg2">
                      <a:lumMod val="10000"/>
                    </a:schemeClr>
                  </a:solidFill>
                </a:rPr>
                <a:t>SAT ÉG UNDIR FISKIHLAÐA</a:t>
              </a:r>
            </a:p>
          </p:txBody>
        </p:sp>
        <p:sp>
          <p:nvSpPr>
            <p:cNvPr id="11" name="Rectangle 10">
              <a:extLst>
                <a:ext uri="{FF2B5EF4-FFF2-40B4-BE49-F238E27FC236}">
                  <a16:creationId xmlns:a16="http://schemas.microsoft.com/office/drawing/2014/main" id="{1670E067-FA02-E886-EEEB-BD08034D88A3}"/>
                </a:ext>
              </a:extLst>
            </p:cNvPr>
            <p:cNvSpPr/>
            <p:nvPr/>
          </p:nvSpPr>
          <p:spPr>
            <a:xfrm>
              <a:off x="7301655" y="3882108"/>
              <a:ext cx="1893992" cy="40871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a:r>
                <a:rPr lang="en-US" sz="1200" b="1" dirty="0">
                  <a:solidFill>
                    <a:schemeClr val="bg2">
                      <a:lumMod val="10000"/>
                    </a:schemeClr>
                  </a:solidFill>
                  <a:latin typeface="+mn-lt"/>
                  <a:ea typeface="+mn-ea"/>
                  <a:cs typeface="+mn-cs"/>
                </a:rPr>
                <a:t>SOFA HLJÓNAKORNIN BÆÐI</a:t>
              </a:r>
            </a:p>
          </p:txBody>
        </p:sp>
        <p:sp>
          <p:nvSpPr>
            <p:cNvPr id="12" name="Flowchart: Alternate Process 11">
              <a:extLst>
                <a:ext uri="{FF2B5EF4-FFF2-40B4-BE49-F238E27FC236}">
                  <a16:creationId xmlns:a16="http://schemas.microsoft.com/office/drawing/2014/main" id="{132A7F3D-F843-B775-D989-559F0EDC6B86}"/>
                </a:ext>
              </a:extLst>
            </p:cNvPr>
            <p:cNvSpPr/>
            <p:nvPr/>
          </p:nvSpPr>
          <p:spPr>
            <a:xfrm>
              <a:off x="4574526" y="3888891"/>
              <a:ext cx="2519220" cy="397297"/>
            </a:xfrm>
            <a:prstGeom prst="flowChartAlternateProcess">
              <a:avLst/>
            </a:prstGeom>
            <a:noFill/>
            <a:ln>
              <a:solidFill>
                <a:schemeClr val="tx1">
                  <a:lumMod val="50000"/>
                  <a:lumOff val="50000"/>
                </a:schemeClr>
              </a:solidFill>
            </a:ln>
          </p:spPr>
          <p:style>
            <a:lnRef idx="1">
              <a:schemeClr val="accent4"/>
            </a:lnRef>
            <a:fillRef idx="2">
              <a:schemeClr val="accent4"/>
            </a:fillRef>
            <a:effectRef idx="1">
              <a:schemeClr val="accent4"/>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400" dirty="0" err="1">
                  <a:solidFill>
                    <a:schemeClr val="dk1"/>
                  </a:solidFill>
                  <a:effectLst/>
                  <a:latin typeface="+mn-lt"/>
                  <a:ea typeface="+mn-ea"/>
                  <a:cs typeface="+mn-cs"/>
                </a:rPr>
                <a:t>Fór</a:t>
              </a:r>
              <a:r>
                <a:rPr lang="en-US" sz="1400" dirty="0">
                  <a:solidFill>
                    <a:schemeClr val="dk1"/>
                  </a:solidFill>
                  <a:effectLst/>
                  <a:latin typeface="+mn-lt"/>
                  <a:ea typeface="+mn-ea"/>
                  <a:cs typeface="+mn-cs"/>
                </a:rPr>
                <a:t> </a:t>
              </a:r>
              <a:r>
                <a:rPr lang="en-US" sz="1400" dirty="0" err="1">
                  <a:solidFill>
                    <a:schemeClr val="dk1"/>
                  </a:solidFill>
                  <a:effectLst/>
                  <a:latin typeface="+mn-lt"/>
                  <a:ea typeface="+mn-ea"/>
                  <a:cs typeface="+mn-cs"/>
                </a:rPr>
                <a:t>ég</a:t>
              </a:r>
              <a:r>
                <a:rPr lang="en-US" sz="1400" dirty="0">
                  <a:solidFill>
                    <a:schemeClr val="dk1"/>
                  </a:solidFill>
                  <a:effectLst/>
                  <a:latin typeface="+mn-lt"/>
                  <a:ea typeface="+mn-ea"/>
                  <a:cs typeface="+mn-cs"/>
                </a:rPr>
                <a:t> </a:t>
              </a:r>
              <a:r>
                <a:rPr lang="en-US" sz="1400" dirty="0" err="1">
                  <a:solidFill>
                    <a:schemeClr val="dk1"/>
                  </a:solidFill>
                  <a:effectLst/>
                  <a:latin typeface="+mn-lt"/>
                  <a:ea typeface="+mn-ea"/>
                  <a:cs typeface="+mn-cs"/>
                </a:rPr>
                <a:t>þá</a:t>
              </a:r>
              <a:r>
                <a:rPr lang="en-US" sz="1400" dirty="0">
                  <a:solidFill>
                    <a:schemeClr val="dk1"/>
                  </a:solidFill>
                  <a:effectLst/>
                  <a:latin typeface="+mn-lt"/>
                  <a:ea typeface="+mn-ea"/>
                  <a:cs typeface="+mn-cs"/>
                </a:rPr>
                <a:t> </a:t>
              </a:r>
              <a:r>
                <a:rPr lang="en-US" sz="1400" dirty="0" err="1">
                  <a:solidFill>
                    <a:schemeClr val="dk1"/>
                  </a:solidFill>
                  <a:effectLst/>
                  <a:latin typeface="+mn-lt"/>
                  <a:ea typeface="+mn-ea"/>
                  <a:cs typeface="+mn-cs"/>
                </a:rPr>
                <a:t>til</a:t>
              </a:r>
              <a:r>
                <a:rPr lang="en-US" sz="1400" dirty="0">
                  <a:solidFill>
                    <a:schemeClr val="dk1"/>
                  </a:solidFill>
                  <a:effectLst/>
                  <a:latin typeface="+mn-lt"/>
                  <a:ea typeface="+mn-ea"/>
                  <a:cs typeface="+mn-cs"/>
                </a:rPr>
                <a:t> ...</a:t>
              </a:r>
              <a:r>
                <a:rPr lang="en-US" sz="1400" baseline="0" dirty="0">
                  <a:solidFill>
                    <a:schemeClr val="dk1"/>
                  </a:solidFill>
                  <a:effectLst/>
                  <a:latin typeface="+mn-lt"/>
                  <a:ea typeface="+mn-ea"/>
                  <a:cs typeface="+mn-cs"/>
                </a:rPr>
                <a:t> / Gott </a:t>
              </a:r>
              <a:r>
                <a:rPr lang="en-US" sz="1400" baseline="0" dirty="0" err="1">
                  <a:solidFill>
                    <a:schemeClr val="dk1"/>
                  </a:solidFill>
                  <a:effectLst/>
                  <a:latin typeface="+mn-lt"/>
                  <a:ea typeface="+mn-ea"/>
                  <a:cs typeface="+mn-cs"/>
                </a:rPr>
                <a:t>þótti</a:t>
              </a:r>
              <a:r>
                <a:rPr lang="en-US" sz="1400" baseline="0" dirty="0">
                  <a:solidFill>
                    <a:schemeClr val="dk1"/>
                  </a:solidFill>
                  <a:effectLst/>
                  <a:latin typeface="+mn-lt"/>
                  <a:ea typeface="+mn-ea"/>
                  <a:cs typeface="+mn-cs"/>
                </a:rPr>
                <a:t> </a:t>
              </a:r>
              <a:r>
                <a:rPr lang="en-US" sz="1400" baseline="0" dirty="0" err="1">
                  <a:solidFill>
                    <a:schemeClr val="dk1"/>
                  </a:solidFill>
                  <a:effectLst/>
                  <a:latin typeface="+mn-lt"/>
                  <a:ea typeface="+mn-ea"/>
                  <a:cs typeface="+mn-cs"/>
                </a:rPr>
                <a:t>mér</a:t>
              </a:r>
              <a:r>
                <a:rPr lang="en-US" sz="1400" baseline="0" dirty="0">
                  <a:solidFill>
                    <a:schemeClr val="dk1"/>
                  </a:solidFill>
                  <a:effectLst/>
                  <a:latin typeface="+mn-lt"/>
                  <a:ea typeface="+mn-ea"/>
                  <a:cs typeface="+mn-cs"/>
                </a:rPr>
                <a:t> </a:t>
              </a:r>
              <a:r>
                <a:rPr lang="en-US" sz="1400" baseline="0" dirty="0" err="1">
                  <a:solidFill>
                    <a:schemeClr val="dk1"/>
                  </a:solidFill>
                  <a:effectLst/>
                  <a:latin typeface="+mn-lt"/>
                  <a:ea typeface="+mn-ea"/>
                  <a:cs typeface="+mn-cs"/>
                </a:rPr>
                <a:t>út</a:t>
              </a:r>
              <a:r>
                <a:rPr lang="en-US" sz="1400" baseline="0" dirty="0">
                  <a:solidFill>
                    <a:schemeClr val="dk1"/>
                  </a:solidFill>
                  <a:effectLst/>
                  <a:latin typeface="+mn-lt"/>
                  <a:ea typeface="+mn-ea"/>
                  <a:cs typeface="+mn-cs"/>
                </a:rPr>
                <a:t> </a:t>
              </a:r>
              <a:r>
                <a:rPr lang="en-US" sz="1400" baseline="0" dirty="0" err="1">
                  <a:solidFill>
                    <a:schemeClr val="dk1"/>
                  </a:solidFill>
                  <a:effectLst/>
                  <a:latin typeface="+mn-lt"/>
                  <a:ea typeface="+mn-ea"/>
                  <a:cs typeface="+mn-cs"/>
                </a:rPr>
                <a:t>að</a:t>
              </a:r>
              <a:r>
                <a:rPr lang="en-US" sz="1400" baseline="0" dirty="0">
                  <a:solidFill>
                    <a:schemeClr val="dk1"/>
                  </a:solidFill>
                  <a:effectLst/>
                  <a:latin typeface="+mn-lt"/>
                  <a:ea typeface="+mn-ea"/>
                  <a:cs typeface="+mn-cs"/>
                </a:rPr>
                <a:t> </a:t>
              </a:r>
              <a:r>
                <a:rPr lang="en-US" sz="1400" baseline="0" dirty="0" err="1">
                  <a:solidFill>
                    <a:schemeClr val="dk1"/>
                  </a:solidFill>
                  <a:effectLst/>
                  <a:latin typeface="+mn-lt"/>
                  <a:ea typeface="+mn-ea"/>
                  <a:cs typeface="+mn-cs"/>
                </a:rPr>
                <a:t>líta</a:t>
              </a:r>
              <a:endParaRPr lang="en-US" sz="1400" dirty="0">
                <a:effectLst/>
              </a:endParaRPr>
            </a:p>
          </p:txBody>
        </p:sp>
        <p:cxnSp>
          <p:nvCxnSpPr>
            <p:cNvPr id="13" name="Connector: Elbow 12">
              <a:extLst>
                <a:ext uri="{FF2B5EF4-FFF2-40B4-BE49-F238E27FC236}">
                  <a16:creationId xmlns:a16="http://schemas.microsoft.com/office/drawing/2014/main" id="{D2895C43-47BA-43E1-105A-A77D739339AB}"/>
                </a:ext>
              </a:extLst>
            </p:cNvPr>
            <p:cNvCxnSpPr>
              <a:cxnSpLocks/>
              <a:stCxn id="12" idx="3"/>
              <a:endCxn id="11" idx="1"/>
            </p:cNvCxnSpPr>
            <p:nvPr/>
          </p:nvCxnSpPr>
          <p:spPr>
            <a:xfrm flipV="1">
              <a:off x="7093746" y="4086467"/>
              <a:ext cx="207909" cy="1073"/>
            </a:xfrm>
            <a:prstGeom prst="bentConnector3">
              <a:avLst>
                <a:gd name="adj1" fmla="val 50000"/>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DA3A1796-666E-AB83-F1E8-48633BB97788}"/>
                </a:ext>
              </a:extLst>
            </p:cNvPr>
            <p:cNvCxnSpPr>
              <a:cxnSpLocks/>
              <a:stCxn id="10" idx="3"/>
              <a:endCxn id="12" idx="1"/>
            </p:cNvCxnSpPr>
            <p:nvPr/>
          </p:nvCxnSpPr>
          <p:spPr>
            <a:xfrm flipV="1">
              <a:off x="4355798" y="4087540"/>
              <a:ext cx="218729" cy="2387"/>
            </a:xfrm>
            <a:prstGeom prst="bentConnector3">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id="{39558BAE-D2B3-78FE-9104-4FCF765076EC}"/>
              </a:ext>
            </a:extLst>
          </p:cNvPr>
          <p:cNvGrpSpPr/>
          <p:nvPr/>
        </p:nvGrpSpPr>
        <p:grpSpPr>
          <a:xfrm>
            <a:off x="2584570" y="4325651"/>
            <a:ext cx="8190650" cy="408718"/>
            <a:chOff x="2584571" y="3878838"/>
            <a:chExt cx="8190650" cy="408718"/>
          </a:xfrm>
        </p:grpSpPr>
        <p:sp>
          <p:nvSpPr>
            <p:cNvPr id="31" name="Rectangle 30">
              <a:extLst>
                <a:ext uri="{FF2B5EF4-FFF2-40B4-BE49-F238E27FC236}">
                  <a16:creationId xmlns:a16="http://schemas.microsoft.com/office/drawing/2014/main" id="{F4C645FF-017F-3DF4-A78F-BA8539A68BC9}"/>
                </a:ext>
              </a:extLst>
            </p:cNvPr>
            <p:cNvSpPr/>
            <p:nvPr/>
          </p:nvSpPr>
          <p:spPr>
            <a:xfrm>
              <a:off x="2584571" y="3890259"/>
              <a:ext cx="1894764" cy="39729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b="1" dirty="0">
                  <a:solidFill>
                    <a:schemeClr val="bg2">
                      <a:lumMod val="10000"/>
                    </a:schemeClr>
                  </a:solidFill>
                </a:rPr>
                <a:t>SAT ÉG UNDIR FISKIHLAÐA</a:t>
              </a:r>
            </a:p>
          </p:txBody>
        </p:sp>
        <p:sp>
          <p:nvSpPr>
            <p:cNvPr id="32" name="Rectangle 31">
              <a:extLst>
                <a:ext uri="{FF2B5EF4-FFF2-40B4-BE49-F238E27FC236}">
                  <a16:creationId xmlns:a16="http://schemas.microsoft.com/office/drawing/2014/main" id="{2CF12C40-8EF1-F0FD-72A8-503E169ADE8A}"/>
                </a:ext>
              </a:extLst>
            </p:cNvPr>
            <p:cNvSpPr/>
            <p:nvPr/>
          </p:nvSpPr>
          <p:spPr>
            <a:xfrm>
              <a:off x="4775747" y="3878838"/>
              <a:ext cx="1688252" cy="40137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a:r>
                <a:rPr lang="en-US" sz="1200" b="1" dirty="0">
                  <a:solidFill>
                    <a:schemeClr val="bg2">
                      <a:lumMod val="10000"/>
                    </a:schemeClr>
                  </a:solidFill>
                  <a:latin typeface="+mn-lt"/>
                  <a:ea typeface="+mn-ea"/>
                  <a:cs typeface="+mn-cs"/>
                </a:rPr>
                <a:t>LEIT ÉG UPP TIL HIMNA</a:t>
              </a:r>
            </a:p>
          </p:txBody>
        </p:sp>
        <p:sp>
          <p:nvSpPr>
            <p:cNvPr id="33" name="Flowchart: Alternate Process 32">
              <a:extLst>
                <a:ext uri="{FF2B5EF4-FFF2-40B4-BE49-F238E27FC236}">
                  <a16:creationId xmlns:a16="http://schemas.microsoft.com/office/drawing/2014/main" id="{6EA46BA7-2CDB-F909-7E1A-991173E50588}"/>
                </a:ext>
              </a:extLst>
            </p:cNvPr>
            <p:cNvSpPr/>
            <p:nvPr/>
          </p:nvSpPr>
          <p:spPr>
            <a:xfrm>
              <a:off x="6764482" y="3912284"/>
              <a:ext cx="1984663" cy="341822"/>
            </a:xfrm>
            <a:prstGeom prst="flowChartAlternateProcess">
              <a:avLst/>
            </a:prstGeom>
            <a:noFill/>
            <a:ln>
              <a:solidFill>
                <a:schemeClr val="tx1">
                  <a:lumMod val="50000"/>
                  <a:lumOff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400" dirty="0" err="1">
                  <a:solidFill>
                    <a:schemeClr val="dk1"/>
                  </a:solidFill>
                  <a:effectLst/>
                  <a:latin typeface="+mn-lt"/>
                  <a:ea typeface="+mn-ea"/>
                  <a:cs typeface="+mn-cs"/>
                </a:rPr>
                <a:t>Ég</a:t>
              </a:r>
              <a:r>
                <a:rPr lang="en-US" sz="1400" dirty="0">
                  <a:solidFill>
                    <a:schemeClr val="dk1"/>
                  </a:solidFill>
                  <a:effectLst/>
                  <a:latin typeface="+mn-lt"/>
                  <a:ea typeface="+mn-ea"/>
                  <a:cs typeface="+mn-cs"/>
                </a:rPr>
                <a:t> </a:t>
              </a:r>
              <a:r>
                <a:rPr lang="en-US" sz="1400" dirty="0" err="1">
                  <a:solidFill>
                    <a:schemeClr val="dk1"/>
                  </a:solidFill>
                  <a:effectLst/>
                  <a:latin typeface="+mn-lt"/>
                  <a:ea typeface="+mn-ea"/>
                  <a:cs typeface="+mn-cs"/>
                </a:rPr>
                <a:t>átti</a:t>
              </a:r>
              <a:r>
                <a:rPr lang="en-US" sz="1400" dirty="0">
                  <a:solidFill>
                    <a:schemeClr val="dk1"/>
                  </a:solidFill>
                  <a:effectLst/>
                  <a:latin typeface="+mn-lt"/>
                  <a:ea typeface="+mn-ea"/>
                  <a:cs typeface="+mn-cs"/>
                </a:rPr>
                <a:t> </a:t>
              </a:r>
              <a:r>
                <a:rPr lang="en-US" sz="1400" dirty="0" err="1">
                  <a:solidFill>
                    <a:schemeClr val="dk1"/>
                  </a:solidFill>
                  <a:effectLst/>
                  <a:latin typeface="+mn-lt"/>
                  <a:ea typeface="+mn-ea"/>
                  <a:cs typeface="+mn-cs"/>
                </a:rPr>
                <a:t>mér</a:t>
              </a:r>
              <a:r>
                <a:rPr lang="en-US" sz="1400" dirty="0">
                  <a:solidFill>
                    <a:schemeClr val="dk1"/>
                  </a:solidFill>
                  <a:effectLst/>
                  <a:latin typeface="+mn-lt"/>
                  <a:ea typeface="+mn-ea"/>
                  <a:cs typeface="+mn-cs"/>
                </a:rPr>
                <a:t> ... </a:t>
              </a:r>
              <a:r>
                <a:rPr lang="en-US" sz="1400" dirty="0" err="1">
                  <a:solidFill>
                    <a:schemeClr val="dk1"/>
                  </a:solidFill>
                  <a:effectLst/>
                  <a:latin typeface="+mn-lt"/>
                  <a:ea typeface="+mn-ea"/>
                  <a:cs typeface="+mn-cs"/>
                </a:rPr>
                <a:t>hest</a:t>
              </a:r>
              <a:r>
                <a:rPr lang="en-US" sz="1400" dirty="0">
                  <a:solidFill>
                    <a:schemeClr val="dk1"/>
                  </a:solidFill>
                  <a:effectLst/>
                  <a:latin typeface="+mn-lt"/>
                  <a:ea typeface="+mn-ea"/>
                  <a:cs typeface="+mn-cs"/>
                </a:rPr>
                <a:t>/</a:t>
              </a:r>
              <a:r>
                <a:rPr lang="en-US" sz="1400" dirty="0" err="1">
                  <a:solidFill>
                    <a:schemeClr val="dk1"/>
                  </a:solidFill>
                  <a:effectLst/>
                  <a:latin typeface="+mn-lt"/>
                  <a:ea typeface="+mn-ea"/>
                  <a:cs typeface="+mn-cs"/>
                </a:rPr>
                <a:t>hund</a:t>
              </a:r>
              <a:endParaRPr lang="en-US" sz="1400" dirty="0">
                <a:effectLst/>
              </a:endParaRPr>
            </a:p>
          </p:txBody>
        </p:sp>
        <p:sp>
          <p:nvSpPr>
            <p:cNvPr id="34" name="Rectangle 33">
              <a:extLst>
                <a:ext uri="{FF2B5EF4-FFF2-40B4-BE49-F238E27FC236}">
                  <a16:creationId xmlns:a16="http://schemas.microsoft.com/office/drawing/2014/main" id="{08543DB0-2AE5-8A0E-60AF-13787E2ACE43}"/>
                </a:ext>
              </a:extLst>
            </p:cNvPr>
            <p:cNvSpPr/>
            <p:nvPr/>
          </p:nvSpPr>
          <p:spPr>
            <a:xfrm>
              <a:off x="9049629" y="3878838"/>
              <a:ext cx="1725592" cy="40137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a:r>
                <a:rPr lang="en-US" sz="1200" b="1">
                  <a:solidFill>
                    <a:schemeClr val="bg2">
                      <a:lumMod val="10000"/>
                    </a:schemeClr>
                  </a:solidFill>
                  <a:latin typeface="+mn-lt"/>
                  <a:ea typeface="+mn-ea"/>
                  <a:cs typeface="+mn-cs"/>
                </a:rPr>
                <a:t>KOM ÉG ÞAR AÐ KVELDI</a:t>
              </a:r>
            </a:p>
          </p:txBody>
        </p:sp>
        <p:cxnSp>
          <p:nvCxnSpPr>
            <p:cNvPr id="35" name="Straight Arrow Connector 34">
              <a:extLst>
                <a:ext uri="{FF2B5EF4-FFF2-40B4-BE49-F238E27FC236}">
                  <a16:creationId xmlns:a16="http://schemas.microsoft.com/office/drawing/2014/main" id="{AB5C8856-FE90-7D53-9F36-2FB96B17AD85}"/>
                </a:ext>
              </a:extLst>
            </p:cNvPr>
            <p:cNvCxnSpPr>
              <a:cxnSpLocks/>
              <a:stCxn id="32" idx="3"/>
              <a:endCxn id="33" idx="1"/>
            </p:cNvCxnSpPr>
            <p:nvPr/>
          </p:nvCxnSpPr>
          <p:spPr>
            <a:xfrm>
              <a:off x="6463999" y="4079526"/>
              <a:ext cx="300483" cy="3669"/>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AC186A8E-55FE-A32F-94AC-DFF4E29ECE00}"/>
                </a:ext>
              </a:extLst>
            </p:cNvPr>
            <p:cNvCxnSpPr>
              <a:cxnSpLocks/>
              <a:stCxn id="33" idx="3"/>
              <a:endCxn id="34" idx="1"/>
            </p:cNvCxnSpPr>
            <p:nvPr/>
          </p:nvCxnSpPr>
          <p:spPr>
            <a:xfrm flipV="1">
              <a:off x="8749145" y="4079526"/>
              <a:ext cx="300484" cy="3669"/>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3EDC33B1-BD23-2D97-38FE-BD1078A78277}"/>
                </a:ext>
              </a:extLst>
            </p:cNvPr>
            <p:cNvCxnSpPr>
              <a:cxnSpLocks/>
              <a:stCxn id="31" idx="3"/>
              <a:endCxn id="32" idx="1"/>
            </p:cNvCxnSpPr>
            <p:nvPr/>
          </p:nvCxnSpPr>
          <p:spPr>
            <a:xfrm flipV="1">
              <a:off x="4479335" y="4079526"/>
              <a:ext cx="296412" cy="9382"/>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a16="http://schemas.microsoft.com/office/drawing/2014/main" id="{1975CFCF-3301-7F86-8D3C-F5305D522A76}"/>
              </a:ext>
            </a:extLst>
          </p:cNvPr>
          <p:cNvGrpSpPr/>
          <p:nvPr/>
        </p:nvGrpSpPr>
        <p:grpSpPr>
          <a:xfrm>
            <a:off x="2584570" y="4954713"/>
            <a:ext cx="8190649" cy="493686"/>
            <a:chOff x="2584571" y="5256052"/>
            <a:chExt cx="5586545" cy="493686"/>
          </a:xfrm>
        </p:grpSpPr>
        <p:sp>
          <p:nvSpPr>
            <p:cNvPr id="39" name="Rectangle 38">
              <a:extLst>
                <a:ext uri="{FF2B5EF4-FFF2-40B4-BE49-F238E27FC236}">
                  <a16:creationId xmlns:a16="http://schemas.microsoft.com/office/drawing/2014/main" id="{553F8B60-4092-61C7-502D-AAA01AF35063}"/>
                </a:ext>
              </a:extLst>
            </p:cNvPr>
            <p:cNvSpPr/>
            <p:nvPr/>
          </p:nvSpPr>
          <p:spPr>
            <a:xfrm>
              <a:off x="2584571" y="5303423"/>
              <a:ext cx="1771227" cy="39729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b="1" dirty="0">
                  <a:solidFill>
                    <a:schemeClr val="bg2">
                      <a:lumMod val="10000"/>
                    </a:schemeClr>
                  </a:solidFill>
                </a:rPr>
                <a:t>SAT ÉG UNDIR FISKIHLAÐA</a:t>
              </a:r>
            </a:p>
          </p:txBody>
        </p:sp>
        <p:cxnSp>
          <p:nvCxnSpPr>
            <p:cNvPr id="40" name="Connector: Elbow 39">
              <a:extLst>
                <a:ext uri="{FF2B5EF4-FFF2-40B4-BE49-F238E27FC236}">
                  <a16:creationId xmlns:a16="http://schemas.microsoft.com/office/drawing/2014/main" id="{DCC13AA7-E41A-6706-E2A7-F4D66D64728A}"/>
                </a:ext>
              </a:extLst>
            </p:cNvPr>
            <p:cNvCxnSpPr>
              <a:cxnSpLocks/>
              <a:stCxn id="39" idx="3"/>
              <a:endCxn id="41" idx="1"/>
            </p:cNvCxnSpPr>
            <p:nvPr/>
          </p:nvCxnSpPr>
          <p:spPr>
            <a:xfrm>
              <a:off x="4355798" y="5502072"/>
              <a:ext cx="257617" cy="823"/>
            </a:xfrm>
            <a:prstGeom prst="bentConnector3">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9DA6B5F6-ED94-17EA-6D94-59B6EC1ABC55}"/>
                </a:ext>
              </a:extLst>
            </p:cNvPr>
            <p:cNvSpPr/>
            <p:nvPr/>
          </p:nvSpPr>
          <p:spPr>
            <a:xfrm>
              <a:off x="4613415" y="5256052"/>
              <a:ext cx="2650636" cy="4936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a:r>
                <a:rPr lang="en-US" sz="1200" b="1" dirty="0">
                  <a:solidFill>
                    <a:schemeClr val="bg2">
                      <a:lumMod val="10000"/>
                    </a:schemeClr>
                  </a:solidFill>
                  <a:latin typeface="+mn-lt"/>
                  <a:ea typeface="+mn-ea"/>
                  <a:cs typeface="+mn-cs"/>
                </a:rPr>
                <a:t>KONA MÍN Í KOFANUM / KONA BÓNDA GEKK TIL BRUNNS</a:t>
              </a:r>
            </a:p>
          </p:txBody>
        </p:sp>
        <p:sp>
          <p:nvSpPr>
            <p:cNvPr id="42" name="Rectangle 41">
              <a:extLst>
                <a:ext uri="{FF2B5EF4-FFF2-40B4-BE49-F238E27FC236}">
                  <a16:creationId xmlns:a16="http://schemas.microsoft.com/office/drawing/2014/main" id="{FDDD2BAA-C1E7-3F66-E187-A4D65CABDF73}"/>
                </a:ext>
              </a:extLst>
            </p:cNvPr>
            <p:cNvSpPr/>
            <p:nvPr/>
          </p:nvSpPr>
          <p:spPr>
            <a:xfrm>
              <a:off x="7522717" y="5389275"/>
              <a:ext cx="648399" cy="232208"/>
            </a:xfrm>
            <a:prstGeom prst="rect">
              <a:avLst/>
            </a:prstGeom>
            <a:noFill/>
            <a:ln w="952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lvl1pPr marL="0" indent="0">
                <a:defRPr sz="1100">
                  <a:solidFill>
                    <a:schemeClr val="accent3"/>
                  </a:solidFill>
                  <a:latin typeface="+mn-lt"/>
                  <a:ea typeface="+mn-ea"/>
                  <a:cs typeface="+mn-cs"/>
                </a:defRPr>
              </a:lvl1pPr>
              <a:lvl2pPr marL="457200" indent="0">
                <a:defRPr sz="1100">
                  <a:solidFill>
                    <a:schemeClr val="accent3"/>
                  </a:solidFill>
                  <a:latin typeface="+mn-lt"/>
                  <a:ea typeface="+mn-ea"/>
                  <a:cs typeface="+mn-cs"/>
                </a:defRPr>
              </a:lvl2pPr>
              <a:lvl3pPr marL="914400" indent="0">
                <a:defRPr sz="1100">
                  <a:solidFill>
                    <a:schemeClr val="accent3"/>
                  </a:solidFill>
                  <a:latin typeface="+mn-lt"/>
                  <a:ea typeface="+mn-ea"/>
                  <a:cs typeface="+mn-cs"/>
                </a:defRPr>
              </a:lvl3pPr>
              <a:lvl4pPr marL="1371600" indent="0">
                <a:defRPr sz="1100">
                  <a:solidFill>
                    <a:schemeClr val="accent3"/>
                  </a:solidFill>
                  <a:latin typeface="+mn-lt"/>
                  <a:ea typeface="+mn-ea"/>
                  <a:cs typeface="+mn-cs"/>
                </a:defRPr>
              </a:lvl4pPr>
              <a:lvl5pPr marL="1828800" indent="0">
                <a:defRPr sz="1100">
                  <a:solidFill>
                    <a:schemeClr val="accent3"/>
                  </a:solidFill>
                  <a:latin typeface="+mn-lt"/>
                  <a:ea typeface="+mn-ea"/>
                  <a:cs typeface="+mn-cs"/>
                </a:defRPr>
              </a:lvl5pPr>
              <a:lvl6pPr marL="2286000" indent="0">
                <a:defRPr sz="1100">
                  <a:solidFill>
                    <a:schemeClr val="accent3"/>
                  </a:solidFill>
                  <a:latin typeface="+mn-lt"/>
                  <a:ea typeface="+mn-ea"/>
                  <a:cs typeface="+mn-cs"/>
                </a:defRPr>
              </a:lvl6pPr>
              <a:lvl7pPr marL="2743200" indent="0">
                <a:defRPr sz="1100">
                  <a:solidFill>
                    <a:schemeClr val="accent3"/>
                  </a:solidFill>
                  <a:latin typeface="+mn-lt"/>
                  <a:ea typeface="+mn-ea"/>
                  <a:cs typeface="+mn-cs"/>
                </a:defRPr>
              </a:lvl7pPr>
              <a:lvl8pPr marL="3200400" indent="0">
                <a:defRPr sz="1100">
                  <a:solidFill>
                    <a:schemeClr val="accent3"/>
                  </a:solidFill>
                  <a:latin typeface="+mn-lt"/>
                  <a:ea typeface="+mn-ea"/>
                  <a:cs typeface="+mn-cs"/>
                </a:defRPr>
              </a:lvl8pPr>
              <a:lvl9pPr marL="3657600" indent="0">
                <a:defRPr sz="1100">
                  <a:solidFill>
                    <a:schemeClr val="accent3"/>
                  </a:solidFill>
                  <a:latin typeface="+mn-lt"/>
                  <a:ea typeface="+mn-ea"/>
                  <a:cs typeface="+mn-cs"/>
                </a:defRPr>
              </a:lvl9pPr>
            </a:lstStyle>
            <a:p>
              <a:pPr algn="ctr"/>
              <a:r>
                <a:rPr lang="en-US" sz="1400" b="0" dirty="0">
                  <a:solidFill>
                    <a:sysClr val="windowText" lastClr="000000"/>
                  </a:solidFill>
                </a:rPr>
                <a:t>[</a:t>
              </a:r>
              <a:r>
                <a:rPr lang="en-US" sz="1400" b="0" dirty="0" err="1">
                  <a:solidFill>
                    <a:sysClr val="windowText" lastClr="000000"/>
                  </a:solidFill>
                </a:rPr>
                <a:t>endir</a:t>
              </a:r>
              <a:r>
                <a:rPr lang="en-US" sz="1400" b="0" dirty="0">
                  <a:solidFill>
                    <a:sysClr val="windowText" lastClr="000000"/>
                  </a:solidFill>
                </a:rPr>
                <a:t>]</a:t>
              </a:r>
            </a:p>
          </p:txBody>
        </p:sp>
        <p:cxnSp>
          <p:nvCxnSpPr>
            <p:cNvPr id="43" name="Straight Arrow Connector 42">
              <a:extLst>
                <a:ext uri="{FF2B5EF4-FFF2-40B4-BE49-F238E27FC236}">
                  <a16:creationId xmlns:a16="http://schemas.microsoft.com/office/drawing/2014/main" id="{7CED8A32-91C8-3D2A-3126-BBB3CE471579}"/>
                </a:ext>
              </a:extLst>
            </p:cNvPr>
            <p:cNvCxnSpPr>
              <a:cxnSpLocks/>
              <a:stCxn id="41" idx="3"/>
              <a:endCxn id="42" idx="1"/>
            </p:cNvCxnSpPr>
            <p:nvPr/>
          </p:nvCxnSpPr>
          <p:spPr>
            <a:xfrm>
              <a:off x="7264051" y="5502895"/>
              <a:ext cx="258666" cy="2484"/>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46" name="TextBox 45">
            <a:extLst>
              <a:ext uri="{FF2B5EF4-FFF2-40B4-BE49-F238E27FC236}">
                <a16:creationId xmlns:a16="http://schemas.microsoft.com/office/drawing/2014/main" id="{B27BFB6D-E430-C7B4-DAF0-FF74DE75AB2D}"/>
              </a:ext>
            </a:extLst>
          </p:cNvPr>
          <p:cNvSpPr txBox="1"/>
          <p:nvPr/>
        </p:nvSpPr>
        <p:spPr>
          <a:xfrm>
            <a:off x="838201" y="5578940"/>
            <a:ext cx="4648200" cy="707886"/>
          </a:xfrm>
          <a:prstGeom prst="rect">
            <a:avLst/>
          </a:prstGeom>
          <a:noFill/>
        </p:spPr>
        <p:txBody>
          <a:bodyPr wrap="square" rtlCol="0">
            <a:spAutoFit/>
          </a:bodyPr>
          <a:lstStyle/>
          <a:p>
            <a:r>
              <a:rPr lang="en-US" sz="2000" dirty="0"/>
              <a:t>(As you see, at this point I don’t even think of blocks and motifs subtypes.)</a:t>
            </a:r>
          </a:p>
        </p:txBody>
      </p:sp>
      <p:sp>
        <p:nvSpPr>
          <p:cNvPr id="98" name="TextBox 97">
            <a:extLst>
              <a:ext uri="{FF2B5EF4-FFF2-40B4-BE49-F238E27FC236}">
                <a16:creationId xmlns:a16="http://schemas.microsoft.com/office/drawing/2014/main" id="{5FEE9EEC-5014-D5A7-531A-523BD36B5B3E}"/>
              </a:ext>
            </a:extLst>
          </p:cNvPr>
          <p:cNvSpPr txBox="1"/>
          <p:nvPr/>
        </p:nvSpPr>
        <p:spPr>
          <a:xfrm>
            <a:off x="8614064" y="5465617"/>
            <a:ext cx="3044536" cy="923330"/>
          </a:xfrm>
          <a:prstGeom prst="rect">
            <a:avLst/>
          </a:prstGeom>
          <a:noFill/>
        </p:spPr>
        <p:txBody>
          <a:bodyPr wrap="square" rtlCol="0">
            <a:spAutoFit/>
          </a:bodyPr>
          <a:lstStyle/>
          <a:p>
            <a:r>
              <a:rPr lang="en-US" dirty="0"/>
              <a:t>(The other subtype of this third line occurs quite seldom and is not considered here.)</a:t>
            </a:r>
          </a:p>
        </p:txBody>
      </p:sp>
    </p:spTree>
    <p:extLst>
      <p:ext uri="{BB962C8B-B14F-4D97-AF65-F5344CB8AC3E}">
        <p14:creationId xmlns:p14="http://schemas.microsoft.com/office/powerpoint/2010/main" val="33497804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EC6A00-2F89-2EDF-6EC1-03CDCD9608B1}"/>
              </a:ext>
            </a:extLst>
          </p:cNvPr>
          <p:cNvSpPr>
            <a:spLocks noGrp="1"/>
          </p:cNvSpPr>
          <p:nvPr>
            <p:ph type="dt" sz="half" idx="10"/>
          </p:nvPr>
        </p:nvSpPr>
        <p:spPr/>
        <p:txBody>
          <a:bodyPr/>
          <a:lstStyle/>
          <a:p>
            <a:r>
              <a:rPr lang="en-US"/>
              <a:t>Tartu, 6 July 2022: Plotting Poetry 5</a:t>
            </a:r>
            <a:endParaRPr lang="is-IS"/>
          </a:p>
        </p:txBody>
      </p:sp>
      <p:sp>
        <p:nvSpPr>
          <p:cNvPr id="3" name="Footer Placeholder 2">
            <a:extLst>
              <a:ext uri="{FF2B5EF4-FFF2-40B4-BE49-F238E27FC236}">
                <a16:creationId xmlns:a16="http://schemas.microsoft.com/office/drawing/2014/main" id="{0E6EFC7D-AAE7-7231-01C7-F5D533D4223F}"/>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4" name="Slide Number Placeholder 3">
            <a:extLst>
              <a:ext uri="{FF2B5EF4-FFF2-40B4-BE49-F238E27FC236}">
                <a16:creationId xmlns:a16="http://schemas.microsoft.com/office/drawing/2014/main" id="{A255BEF6-DEC2-1BB5-DA0F-87F6DBC77F38}"/>
              </a:ext>
            </a:extLst>
          </p:cNvPr>
          <p:cNvSpPr>
            <a:spLocks noGrp="1"/>
          </p:cNvSpPr>
          <p:nvPr>
            <p:ph type="sldNum" sz="quarter" idx="12"/>
          </p:nvPr>
        </p:nvSpPr>
        <p:spPr/>
        <p:txBody>
          <a:bodyPr/>
          <a:lstStyle/>
          <a:p>
            <a:fld id="{87EB15CC-FCA9-4732-9BF7-5AEC33EFD6E9}" type="slidenum">
              <a:rPr lang="is-IS" smtClean="0"/>
              <a:t>23</a:t>
            </a:fld>
            <a:endParaRPr lang="is-IS"/>
          </a:p>
        </p:txBody>
      </p:sp>
      <p:pic>
        <p:nvPicPr>
          <p:cNvPr id="49" name="Picture 48">
            <a:extLst>
              <a:ext uri="{FF2B5EF4-FFF2-40B4-BE49-F238E27FC236}">
                <a16:creationId xmlns:a16="http://schemas.microsoft.com/office/drawing/2014/main" id="{6C488107-9383-F58B-7B68-2D66AE889390}"/>
              </a:ext>
            </a:extLst>
          </p:cNvPr>
          <p:cNvPicPr>
            <a:picLocks noChangeAspect="1"/>
          </p:cNvPicPr>
          <p:nvPr/>
        </p:nvPicPr>
        <p:blipFill>
          <a:blip r:embed="rId3"/>
          <a:stretch>
            <a:fillRect/>
          </a:stretch>
        </p:blipFill>
        <p:spPr>
          <a:xfrm>
            <a:off x="451485" y="38100"/>
            <a:ext cx="11289030" cy="6346959"/>
          </a:xfrm>
          <a:prstGeom prst="rect">
            <a:avLst/>
          </a:prstGeom>
        </p:spPr>
      </p:pic>
      <p:sp>
        <p:nvSpPr>
          <p:cNvPr id="50" name="TextBox 49">
            <a:extLst>
              <a:ext uri="{FF2B5EF4-FFF2-40B4-BE49-F238E27FC236}">
                <a16:creationId xmlns:a16="http://schemas.microsoft.com/office/drawing/2014/main" id="{9897B8FB-00CD-D065-15EF-6EC9BE1AC6B1}"/>
              </a:ext>
            </a:extLst>
          </p:cNvPr>
          <p:cNvSpPr txBox="1"/>
          <p:nvPr/>
        </p:nvSpPr>
        <p:spPr>
          <a:xfrm>
            <a:off x="9112827" y="3418606"/>
            <a:ext cx="3072823" cy="1631216"/>
          </a:xfrm>
          <a:prstGeom prst="rect">
            <a:avLst/>
          </a:prstGeom>
          <a:noFill/>
        </p:spPr>
        <p:txBody>
          <a:bodyPr wrap="square" rtlCol="0">
            <a:spAutoFit/>
          </a:bodyPr>
          <a:lstStyle/>
          <a:p>
            <a:r>
              <a:rPr lang="en-US" sz="2000" dirty="0">
                <a:solidFill>
                  <a:schemeClr val="accent6">
                    <a:lumMod val="50000"/>
                  </a:schemeClr>
                </a:solidFill>
              </a:rPr>
              <a:t>Here is our block sequence and representative texts for each block, respectively (Corpus A*); the numbers are text IDs.</a:t>
            </a:r>
          </a:p>
        </p:txBody>
      </p:sp>
      <p:pic>
        <p:nvPicPr>
          <p:cNvPr id="13355" name="Connector: Elbow 1">
            <a:extLst>
              <a:ext uri="{FF2B5EF4-FFF2-40B4-BE49-F238E27FC236}">
                <a16:creationId xmlns:a16="http://schemas.microsoft.com/office/drawing/2014/main" id="{E56DB0A6-CD27-5B3F-54AA-88DA26622DB1}"/>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9638" y="2239963"/>
            <a:ext cx="206375" cy="24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348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3A17F0EE-925E-2366-6644-82AF560EA90C}"/>
              </a:ext>
            </a:extLst>
          </p:cNvPr>
          <p:cNvGrpSpPr/>
          <p:nvPr/>
        </p:nvGrpSpPr>
        <p:grpSpPr>
          <a:xfrm>
            <a:off x="431226" y="93520"/>
            <a:ext cx="11329549" cy="6577445"/>
            <a:chOff x="431226" y="0"/>
            <a:chExt cx="11329549" cy="6577445"/>
          </a:xfrm>
        </p:grpSpPr>
        <p:pic>
          <p:nvPicPr>
            <p:cNvPr id="5" name="Picture 4">
              <a:extLst>
                <a:ext uri="{FF2B5EF4-FFF2-40B4-BE49-F238E27FC236}">
                  <a16:creationId xmlns:a16="http://schemas.microsoft.com/office/drawing/2014/main" id="{0228B946-55A6-D2F0-2D22-DEA8FFD19567}"/>
                </a:ext>
              </a:extLst>
            </p:cNvPr>
            <p:cNvPicPr>
              <a:picLocks noChangeAspect="1"/>
            </p:cNvPicPr>
            <p:nvPr/>
          </p:nvPicPr>
          <p:blipFill>
            <a:blip r:embed="rId3"/>
            <a:stretch>
              <a:fillRect/>
            </a:stretch>
          </p:blipFill>
          <p:spPr>
            <a:xfrm>
              <a:off x="431226" y="0"/>
              <a:ext cx="11329549" cy="6577445"/>
            </a:xfrm>
            <a:prstGeom prst="rect">
              <a:avLst/>
            </a:prstGeom>
          </p:spPr>
        </p:pic>
        <p:cxnSp>
          <p:nvCxnSpPr>
            <p:cNvPr id="9" name="Straight Connector 8">
              <a:extLst>
                <a:ext uri="{FF2B5EF4-FFF2-40B4-BE49-F238E27FC236}">
                  <a16:creationId xmlns:a16="http://schemas.microsoft.com/office/drawing/2014/main" id="{6F3552F6-51A0-BCD3-BD35-B3064FC6F2E7}"/>
                </a:ext>
              </a:extLst>
            </p:cNvPr>
            <p:cNvCxnSpPr>
              <a:cxnSpLocks/>
            </p:cNvCxnSpPr>
            <p:nvPr/>
          </p:nvCxnSpPr>
          <p:spPr>
            <a:xfrm flipV="1">
              <a:off x="3397827" y="136525"/>
              <a:ext cx="2130137" cy="46686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DB2FC28-47E1-CB5C-51E2-22ADCCD010AF}"/>
                </a:ext>
              </a:extLst>
            </p:cNvPr>
            <p:cNvCxnSpPr/>
            <p:nvPr/>
          </p:nvCxnSpPr>
          <p:spPr>
            <a:xfrm>
              <a:off x="5912427" y="136525"/>
              <a:ext cx="3636818" cy="93373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51A6EFB-007A-C149-9C37-BCC0D644C774}"/>
                </a:ext>
              </a:extLst>
            </p:cNvPr>
            <p:cNvCxnSpPr/>
            <p:nvPr/>
          </p:nvCxnSpPr>
          <p:spPr>
            <a:xfrm>
              <a:off x="838200" y="603394"/>
              <a:ext cx="7277100" cy="362961"/>
            </a:xfrm>
            <a:prstGeom prst="line">
              <a:avLst/>
            </a:prstGeom>
          </p:spPr>
          <p:style>
            <a:lnRef idx="1">
              <a:schemeClr val="accent2"/>
            </a:lnRef>
            <a:fillRef idx="0">
              <a:schemeClr val="accent2"/>
            </a:fillRef>
            <a:effectRef idx="0">
              <a:schemeClr val="accent2"/>
            </a:effectRef>
            <a:fontRef idx="minor">
              <a:schemeClr val="tx1"/>
            </a:fontRef>
          </p:style>
        </p:cxnSp>
      </p:grpSp>
      <p:sp>
        <p:nvSpPr>
          <p:cNvPr id="2" name="Date Placeholder 1">
            <a:extLst>
              <a:ext uri="{FF2B5EF4-FFF2-40B4-BE49-F238E27FC236}">
                <a16:creationId xmlns:a16="http://schemas.microsoft.com/office/drawing/2014/main" id="{770AB724-59ED-328A-79C2-E65431D662B1}"/>
              </a:ext>
            </a:extLst>
          </p:cNvPr>
          <p:cNvSpPr>
            <a:spLocks noGrp="1"/>
          </p:cNvSpPr>
          <p:nvPr>
            <p:ph type="dt" sz="half" idx="10"/>
          </p:nvPr>
        </p:nvSpPr>
        <p:spPr/>
        <p:txBody>
          <a:bodyPr/>
          <a:lstStyle/>
          <a:p>
            <a:r>
              <a:rPr lang="en-US"/>
              <a:t>Tartu, 6 July 2022: Plotting Poetry 5</a:t>
            </a:r>
            <a:endParaRPr lang="is-IS"/>
          </a:p>
        </p:txBody>
      </p:sp>
      <p:sp>
        <p:nvSpPr>
          <p:cNvPr id="3" name="Footer Placeholder 2">
            <a:extLst>
              <a:ext uri="{FF2B5EF4-FFF2-40B4-BE49-F238E27FC236}">
                <a16:creationId xmlns:a16="http://schemas.microsoft.com/office/drawing/2014/main" id="{C4354982-6949-6F29-9383-B884EF25F509}"/>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4" name="Slide Number Placeholder 3">
            <a:extLst>
              <a:ext uri="{FF2B5EF4-FFF2-40B4-BE49-F238E27FC236}">
                <a16:creationId xmlns:a16="http://schemas.microsoft.com/office/drawing/2014/main" id="{62DA0DC9-FC69-AB7A-0ECF-707FDE112EA8}"/>
              </a:ext>
            </a:extLst>
          </p:cNvPr>
          <p:cNvSpPr>
            <a:spLocks noGrp="1"/>
          </p:cNvSpPr>
          <p:nvPr>
            <p:ph type="sldNum" sz="quarter" idx="12"/>
          </p:nvPr>
        </p:nvSpPr>
        <p:spPr/>
        <p:txBody>
          <a:bodyPr/>
          <a:lstStyle/>
          <a:p>
            <a:fld id="{87EB15CC-FCA9-4732-9BF7-5AEC33EFD6E9}" type="slidenum">
              <a:rPr lang="is-IS" smtClean="0"/>
              <a:t>24</a:t>
            </a:fld>
            <a:endParaRPr lang="is-IS"/>
          </a:p>
        </p:txBody>
      </p:sp>
      <p:sp>
        <p:nvSpPr>
          <p:cNvPr id="6" name="TextBox 5">
            <a:extLst>
              <a:ext uri="{FF2B5EF4-FFF2-40B4-BE49-F238E27FC236}">
                <a16:creationId xmlns:a16="http://schemas.microsoft.com/office/drawing/2014/main" id="{6EB4848A-F149-5D4E-53AD-7DE0D75E0C98}"/>
              </a:ext>
            </a:extLst>
          </p:cNvPr>
          <p:cNvSpPr txBox="1"/>
          <p:nvPr/>
        </p:nvSpPr>
        <p:spPr>
          <a:xfrm>
            <a:off x="431225" y="4454498"/>
            <a:ext cx="3072823" cy="1938992"/>
          </a:xfrm>
          <a:prstGeom prst="rect">
            <a:avLst/>
          </a:prstGeom>
          <a:noFill/>
        </p:spPr>
        <p:txBody>
          <a:bodyPr wrap="square" rtlCol="0">
            <a:spAutoFit/>
          </a:bodyPr>
          <a:lstStyle/>
          <a:p>
            <a:r>
              <a:rPr lang="en-US" sz="2000" dirty="0">
                <a:solidFill>
                  <a:schemeClr val="accent6">
                    <a:lumMod val="50000"/>
                  </a:schemeClr>
                </a:solidFill>
              </a:rPr>
              <a:t>Here is our block sequence and representative texts for each block, respectively (Corpus A*); texts </a:t>
            </a:r>
            <a:r>
              <a:rPr lang="en-US" sz="2000" dirty="0" err="1">
                <a:solidFill>
                  <a:schemeClr val="accent6">
                    <a:lumMod val="50000"/>
                  </a:schemeClr>
                </a:solidFill>
              </a:rPr>
              <a:t>consti-tuting</a:t>
            </a:r>
            <a:r>
              <a:rPr lang="en-US" sz="2000" dirty="0">
                <a:solidFill>
                  <a:schemeClr val="accent6">
                    <a:lumMod val="50000"/>
                  </a:schemeClr>
                </a:solidFill>
              </a:rPr>
              <a:t> Corpus A are framed. (The numbers are text IDs.)</a:t>
            </a:r>
          </a:p>
        </p:txBody>
      </p:sp>
      <p:sp>
        <p:nvSpPr>
          <p:cNvPr id="7" name="TextBox 6">
            <a:extLst>
              <a:ext uri="{FF2B5EF4-FFF2-40B4-BE49-F238E27FC236}">
                <a16:creationId xmlns:a16="http://schemas.microsoft.com/office/drawing/2014/main" id="{01C023E1-B535-D094-0178-532F310531FA}"/>
              </a:ext>
            </a:extLst>
          </p:cNvPr>
          <p:cNvSpPr txBox="1"/>
          <p:nvPr/>
        </p:nvSpPr>
        <p:spPr>
          <a:xfrm>
            <a:off x="8842664" y="3429000"/>
            <a:ext cx="3179618" cy="1846659"/>
          </a:xfrm>
          <a:prstGeom prst="rect">
            <a:avLst/>
          </a:prstGeom>
          <a:noFill/>
        </p:spPr>
        <p:txBody>
          <a:bodyPr wrap="square" rtlCol="0">
            <a:spAutoFit/>
          </a:bodyPr>
          <a:lstStyle/>
          <a:p>
            <a:pPr>
              <a:lnSpc>
                <a:spcPct val="95000"/>
              </a:lnSpc>
            </a:pPr>
            <a:r>
              <a:rPr lang="en-US" sz="2000" dirty="0">
                <a:solidFill>
                  <a:schemeClr val="accent2">
                    <a:lumMod val="75000"/>
                  </a:schemeClr>
                </a:solidFill>
              </a:rPr>
              <a:t>The problem is that we can not always trace the same oldest text throughout the line: we can with D075, but not with I 39 or many other cases.</a:t>
            </a:r>
          </a:p>
        </p:txBody>
      </p:sp>
      <p:sp>
        <p:nvSpPr>
          <p:cNvPr id="13" name="TextBox 12">
            <a:extLst>
              <a:ext uri="{FF2B5EF4-FFF2-40B4-BE49-F238E27FC236}">
                <a16:creationId xmlns:a16="http://schemas.microsoft.com/office/drawing/2014/main" id="{303CF275-C8E2-58F2-38B4-FE11074AD780}"/>
              </a:ext>
            </a:extLst>
          </p:cNvPr>
          <p:cNvSpPr txBox="1"/>
          <p:nvPr/>
        </p:nvSpPr>
        <p:spPr>
          <a:xfrm>
            <a:off x="9549245" y="4916162"/>
            <a:ext cx="2473037" cy="1477328"/>
          </a:xfrm>
          <a:prstGeom prst="rect">
            <a:avLst/>
          </a:prstGeom>
          <a:noFill/>
        </p:spPr>
        <p:txBody>
          <a:bodyPr wrap="square" rtlCol="0">
            <a:spAutoFit/>
          </a:bodyPr>
          <a:lstStyle/>
          <a:p>
            <a:pPr>
              <a:lnSpc>
                <a:spcPct val="90000"/>
              </a:lnSpc>
            </a:pPr>
            <a:r>
              <a:rPr lang="en-US" sz="2000" dirty="0">
                <a:solidFill>
                  <a:schemeClr val="accent2">
                    <a:lumMod val="75000"/>
                  </a:schemeClr>
                </a:solidFill>
              </a:rPr>
              <a:t>Moreover, the question is whether we can always find the same text throughout the line? </a:t>
            </a:r>
          </a:p>
        </p:txBody>
      </p:sp>
    </p:spTree>
    <p:extLst>
      <p:ext uri="{BB962C8B-B14F-4D97-AF65-F5344CB8AC3E}">
        <p14:creationId xmlns:p14="http://schemas.microsoft.com/office/powerpoint/2010/main" val="33168887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F3C6EE-AE59-BDCD-960F-E47D8F546A55}"/>
              </a:ext>
            </a:extLst>
          </p:cNvPr>
          <p:cNvSpPr>
            <a:spLocks noGrp="1"/>
          </p:cNvSpPr>
          <p:nvPr>
            <p:ph type="dt" sz="half" idx="10"/>
          </p:nvPr>
        </p:nvSpPr>
        <p:spPr/>
        <p:txBody>
          <a:bodyPr/>
          <a:lstStyle/>
          <a:p>
            <a:r>
              <a:rPr lang="en-US"/>
              <a:t>Tartu, 6 July 2022: Plotting Poetry 5</a:t>
            </a:r>
            <a:endParaRPr lang="is-IS"/>
          </a:p>
        </p:txBody>
      </p:sp>
      <p:sp>
        <p:nvSpPr>
          <p:cNvPr id="3" name="Footer Placeholder 2">
            <a:extLst>
              <a:ext uri="{FF2B5EF4-FFF2-40B4-BE49-F238E27FC236}">
                <a16:creationId xmlns:a16="http://schemas.microsoft.com/office/drawing/2014/main" id="{3E7F677E-D92C-FA2A-050B-AA293B829931}"/>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4" name="Slide Number Placeholder 3">
            <a:extLst>
              <a:ext uri="{FF2B5EF4-FFF2-40B4-BE49-F238E27FC236}">
                <a16:creationId xmlns:a16="http://schemas.microsoft.com/office/drawing/2014/main" id="{FC7F0D1E-0B8D-46E6-0030-A71906E8F14C}"/>
              </a:ext>
            </a:extLst>
          </p:cNvPr>
          <p:cNvSpPr>
            <a:spLocks noGrp="1"/>
          </p:cNvSpPr>
          <p:nvPr>
            <p:ph type="sldNum" sz="quarter" idx="12"/>
          </p:nvPr>
        </p:nvSpPr>
        <p:spPr/>
        <p:txBody>
          <a:bodyPr/>
          <a:lstStyle/>
          <a:p>
            <a:fld id="{87EB15CC-FCA9-4732-9BF7-5AEC33EFD6E9}" type="slidenum">
              <a:rPr lang="is-IS" smtClean="0"/>
              <a:t>25</a:t>
            </a:fld>
            <a:endParaRPr lang="is-IS"/>
          </a:p>
        </p:txBody>
      </p:sp>
      <p:pic>
        <p:nvPicPr>
          <p:cNvPr id="137" name="Picture 136">
            <a:extLst>
              <a:ext uri="{FF2B5EF4-FFF2-40B4-BE49-F238E27FC236}">
                <a16:creationId xmlns:a16="http://schemas.microsoft.com/office/drawing/2014/main" id="{2E360F9C-956C-1A7B-F3BB-297E348A80E9}"/>
              </a:ext>
            </a:extLst>
          </p:cNvPr>
          <p:cNvPicPr>
            <a:picLocks noChangeAspect="1"/>
          </p:cNvPicPr>
          <p:nvPr/>
        </p:nvPicPr>
        <p:blipFill>
          <a:blip r:embed="rId3"/>
          <a:stretch>
            <a:fillRect/>
          </a:stretch>
        </p:blipFill>
        <p:spPr>
          <a:xfrm>
            <a:off x="775419" y="0"/>
            <a:ext cx="10641162" cy="6400800"/>
          </a:xfrm>
          <a:prstGeom prst="rect">
            <a:avLst/>
          </a:prstGeom>
        </p:spPr>
      </p:pic>
      <p:sp>
        <p:nvSpPr>
          <p:cNvPr id="138" name="TextBox 137">
            <a:extLst>
              <a:ext uri="{FF2B5EF4-FFF2-40B4-BE49-F238E27FC236}">
                <a16:creationId xmlns:a16="http://schemas.microsoft.com/office/drawing/2014/main" id="{49DDF34B-1538-0530-DF14-6E63F1F442E7}"/>
              </a:ext>
            </a:extLst>
          </p:cNvPr>
          <p:cNvSpPr txBox="1"/>
          <p:nvPr/>
        </p:nvSpPr>
        <p:spPr>
          <a:xfrm>
            <a:off x="8790708" y="3325090"/>
            <a:ext cx="3075709" cy="1938992"/>
          </a:xfrm>
          <a:prstGeom prst="rect">
            <a:avLst/>
          </a:prstGeom>
          <a:noFill/>
        </p:spPr>
        <p:txBody>
          <a:bodyPr wrap="square" rtlCol="0">
            <a:spAutoFit/>
          </a:bodyPr>
          <a:lstStyle/>
          <a:p>
            <a:r>
              <a:rPr lang="en-US" sz="2000" dirty="0">
                <a:solidFill>
                  <a:schemeClr val="accent6">
                    <a:lumMod val="50000"/>
                  </a:schemeClr>
                </a:solidFill>
              </a:rPr>
              <a:t>All connections of the respective representative texts – showing, among other things, the correlation of </a:t>
            </a:r>
            <a:r>
              <a:rPr lang="en-US" sz="2000" i="1" dirty="0" err="1">
                <a:solidFill>
                  <a:srgbClr val="0070C0"/>
                </a:solidFill>
              </a:rPr>
              <a:t>vx</a:t>
            </a:r>
            <a:r>
              <a:rPr lang="en-US" sz="2000" dirty="0">
                <a:solidFill>
                  <a:schemeClr val="accent6">
                    <a:lumMod val="50000"/>
                  </a:schemeClr>
                </a:solidFill>
              </a:rPr>
              <a:t>, </a:t>
            </a:r>
            <a:r>
              <a:rPr lang="en-US" sz="2000" i="1" dirty="0" err="1">
                <a:solidFill>
                  <a:srgbClr val="0070C0"/>
                </a:solidFill>
              </a:rPr>
              <a:t>vw</a:t>
            </a:r>
            <a:r>
              <a:rPr lang="en-US" sz="2000" dirty="0">
                <a:solidFill>
                  <a:schemeClr val="accent6">
                    <a:lumMod val="50000"/>
                  </a:schemeClr>
                </a:solidFill>
              </a:rPr>
              <a:t> and the following blocks.</a:t>
            </a:r>
          </a:p>
        </p:txBody>
      </p:sp>
    </p:spTree>
    <p:extLst>
      <p:ext uri="{BB962C8B-B14F-4D97-AF65-F5344CB8AC3E}">
        <p14:creationId xmlns:p14="http://schemas.microsoft.com/office/powerpoint/2010/main" val="5887179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59B83F-0764-3513-8FF4-15B7E84F2CBA}"/>
              </a:ext>
            </a:extLst>
          </p:cNvPr>
          <p:cNvSpPr>
            <a:spLocks noGrp="1"/>
          </p:cNvSpPr>
          <p:nvPr>
            <p:ph type="dt" sz="half" idx="10"/>
          </p:nvPr>
        </p:nvSpPr>
        <p:spPr/>
        <p:txBody>
          <a:bodyPr/>
          <a:lstStyle/>
          <a:p>
            <a:r>
              <a:rPr lang="en-US"/>
              <a:t>Tartu, 6 July 2022: Plotting Poetry 5</a:t>
            </a:r>
            <a:endParaRPr lang="is-IS"/>
          </a:p>
        </p:txBody>
      </p:sp>
      <p:sp>
        <p:nvSpPr>
          <p:cNvPr id="3" name="Footer Placeholder 2">
            <a:extLst>
              <a:ext uri="{FF2B5EF4-FFF2-40B4-BE49-F238E27FC236}">
                <a16:creationId xmlns:a16="http://schemas.microsoft.com/office/drawing/2014/main" id="{A5A7D333-4287-AAAC-BDE7-4F361ADD075D}"/>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4" name="Slide Number Placeholder 3">
            <a:extLst>
              <a:ext uri="{FF2B5EF4-FFF2-40B4-BE49-F238E27FC236}">
                <a16:creationId xmlns:a16="http://schemas.microsoft.com/office/drawing/2014/main" id="{A25F26C3-484B-F138-8153-B2E0E0FDFF94}"/>
              </a:ext>
            </a:extLst>
          </p:cNvPr>
          <p:cNvSpPr>
            <a:spLocks noGrp="1"/>
          </p:cNvSpPr>
          <p:nvPr>
            <p:ph type="sldNum" sz="quarter" idx="12"/>
          </p:nvPr>
        </p:nvSpPr>
        <p:spPr/>
        <p:txBody>
          <a:bodyPr/>
          <a:lstStyle/>
          <a:p>
            <a:fld id="{87EB15CC-FCA9-4732-9BF7-5AEC33EFD6E9}" type="slidenum">
              <a:rPr lang="is-IS" smtClean="0"/>
              <a:t>26</a:t>
            </a:fld>
            <a:endParaRPr lang="is-IS"/>
          </a:p>
        </p:txBody>
      </p:sp>
      <p:pic>
        <p:nvPicPr>
          <p:cNvPr id="5" name="Picture 4">
            <a:extLst>
              <a:ext uri="{FF2B5EF4-FFF2-40B4-BE49-F238E27FC236}">
                <a16:creationId xmlns:a16="http://schemas.microsoft.com/office/drawing/2014/main" id="{1A56D719-F3DC-11C9-02F8-13EC3BAB315E}"/>
              </a:ext>
            </a:extLst>
          </p:cNvPr>
          <p:cNvPicPr>
            <a:picLocks noChangeAspect="1"/>
          </p:cNvPicPr>
          <p:nvPr/>
        </p:nvPicPr>
        <p:blipFill>
          <a:blip r:embed="rId3"/>
          <a:stretch>
            <a:fillRect/>
          </a:stretch>
        </p:blipFill>
        <p:spPr>
          <a:xfrm>
            <a:off x="835024" y="0"/>
            <a:ext cx="10698889" cy="6473536"/>
          </a:xfrm>
          <a:prstGeom prst="rect">
            <a:avLst/>
          </a:prstGeom>
        </p:spPr>
      </p:pic>
      <p:sp>
        <p:nvSpPr>
          <p:cNvPr id="6" name="TextBox 5">
            <a:extLst>
              <a:ext uri="{FF2B5EF4-FFF2-40B4-BE49-F238E27FC236}">
                <a16:creationId xmlns:a16="http://schemas.microsoft.com/office/drawing/2014/main" id="{9F934CF0-8F99-DBF4-5514-B851220D8FFE}"/>
              </a:ext>
            </a:extLst>
          </p:cNvPr>
          <p:cNvSpPr txBox="1"/>
          <p:nvPr/>
        </p:nvSpPr>
        <p:spPr>
          <a:xfrm>
            <a:off x="8863445" y="3429000"/>
            <a:ext cx="3075709" cy="1631216"/>
          </a:xfrm>
          <a:prstGeom prst="rect">
            <a:avLst/>
          </a:prstGeom>
          <a:noFill/>
        </p:spPr>
        <p:txBody>
          <a:bodyPr wrap="square" rtlCol="0">
            <a:spAutoFit/>
          </a:bodyPr>
          <a:lstStyle/>
          <a:p>
            <a:r>
              <a:rPr lang="en-US" sz="2000" dirty="0">
                <a:solidFill>
                  <a:schemeClr val="accent6">
                    <a:lumMod val="50000"/>
                  </a:schemeClr>
                </a:solidFill>
              </a:rPr>
              <a:t>… we can find them in most cases (blue lines), even in difficult ones (purple line) – but clearly not for all block subtypes (orange lines). </a:t>
            </a:r>
          </a:p>
        </p:txBody>
      </p:sp>
      <p:sp>
        <p:nvSpPr>
          <p:cNvPr id="7" name="TextBox 6">
            <a:extLst>
              <a:ext uri="{FF2B5EF4-FFF2-40B4-BE49-F238E27FC236}">
                <a16:creationId xmlns:a16="http://schemas.microsoft.com/office/drawing/2014/main" id="{968DBAC4-38C8-48C9-977A-613060BD9880}"/>
              </a:ext>
            </a:extLst>
          </p:cNvPr>
          <p:cNvSpPr txBox="1"/>
          <p:nvPr/>
        </p:nvSpPr>
        <p:spPr>
          <a:xfrm>
            <a:off x="325584" y="4417358"/>
            <a:ext cx="3075709" cy="1938992"/>
          </a:xfrm>
          <a:prstGeom prst="rect">
            <a:avLst/>
          </a:prstGeom>
          <a:noFill/>
        </p:spPr>
        <p:txBody>
          <a:bodyPr wrap="square" rtlCol="0">
            <a:spAutoFit/>
          </a:bodyPr>
          <a:lstStyle/>
          <a:p>
            <a:r>
              <a:rPr lang="en-US" sz="2000" dirty="0">
                <a:solidFill>
                  <a:schemeClr val="accent6">
                    <a:lumMod val="50000"/>
                  </a:schemeClr>
                </a:solidFill>
              </a:rPr>
              <a:t>If we only look at the cases where there is a </a:t>
            </a:r>
            <a:r>
              <a:rPr lang="en-US" sz="2000" dirty="0" err="1">
                <a:solidFill>
                  <a:schemeClr val="accent6">
                    <a:lumMod val="50000"/>
                  </a:schemeClr>
                </a:solidFill>
              </a:rPr>
              <a:t>represen-tative</a:t>
            </a:r>
            <a:r>
              <a:rPr lang="en-US" sz="2000" dirty="0">
                <a:solidFill>
                  <a:schemeClr val="accent6">
                    <a:lumMod val="50000"/>
                  </a:schemeClr>
                </a:solidFill>
              </a:rPr>
              <a:t> text both for the sub-type structure and for each of the blocks in the subtype …</a:t>
            </a:r>
          </a:p>
        </p:txBody>
      </p:sp>
    </p:spTree>
    <p:extLst>
      <p:ext uri="{BB962C8B-B14F-4D97-AF65-F5344CB8AC3E}">
        <p14:creationId xmlns:p14="http://schemas.microsoft.com/office/powerpoint/2010/main" val="27874951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C48F35-CA3F-37AD-055A-FB7410D4C3D7}"/>
              </a:ext>
            </a:extLst>
          </p:cNvPr>
          <p:cNvSpPr>
            <a:spLocks noGrp="1"/>
          </p:cNvSpPr>
          <p:nvPr>
            <p:ph type="dt" sz="half" idx="10"/>
          </p:nvPr>
        </p:nvSpPr>
        <p:spPr/>
        <p:txBody>
          <a:bodyPr/>
          <a:lstStyle/>
          <a:p>
            <a:r>
              <a:rPr lang="en-US"/>
              <a:t>Tartu, 6 July 2022: Plotting Poetry 5</a:t>
            </a:r>
            <a:endParaRPr lang="is-IS"/>
          </a:p>
        </p:txBody>
      </p:sp>
      <p:sp>
        <p:nvSpPr>
          <p:cNvPr id="3" name="Footer Placeholder 2">
            <a:extLst>
              <a:ext uri="{FF2B5EF4-FFF2-40B4-BE49-F238E27FC236}">
                <a16:creationId xmlns:a16="http://schemas.microsoft.com/office/drawing/2014/main" id="{0802F3DF-4136-BE02-9EF5-A42A80A2A1D7}"/>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4" name="Slide Number Placeholder 3">
            <a:extLst>
              <a:ext uri="{FF2B5EF4-FFF2-40B4-BE49-F238E27FC236}">
                <a16:creationId xmlns:a16="http://schemas.microsoft.com/office/drawing/2014/main" id="{495F4F01-4880-A816-E98C-B6F685C161B6}"/>
              </a:ext>
            </a:extLst>
          </p:cNvPr>
          <p:cNvSpPr>
            <a:spLocks noGrp="1"/>
          </p:cNvSpPr>
          <p:nvPr>
            <p:ph type="sldNum" sz="quarter" idx="12"/>
          </p:nvPr>
        </p:nvSpPr>
        <p:spPr/>
        <p:txBody>
          <a:bodyPr/>
          <a:lstStyle/>
          <a:p>
            <a:fld id="{87EB15CC-FCA9-4732-9BF7-5AEC33EFD6E9}" type="slidenum">
              <a:rPr lang="is-IS" smtClean="0"/>
              <a:t>27</a:t>
            </a:fld>
            <a:endParaRPr lang="is-IS"/>
          </a:p>
        </p:txBody>
      </p:sp>
      <p:pic>
        <p:nvPicPr>
          <p:cNvPr id="9" name="Picture 8">
            <a:extLst>
              <a:ext uri="{FF2B5EF4-FFF2-40B4-BE49-F238E27FC236}">
                <a16:creationId xmlns:a16="http://schemas.microsoft.com/office/drawing/2014/main" id="{D1C7764F-2689-5CE2-B8E1-87CB5272E402}"/>
              </a:ext>
            </a:extLst>
          </p:cNvPr>
          <p:cNvPicPr>
            <a:picLocks noChangeAspect="1"/>
          </p:cNvPicPr>
          <p:nvPr/>
        </p:nvPicPr>
        <p:blipFill>
          <a:blip r:embed="rId3"/>
          <a:stretch>
            <a:fillRect/>
          </a:stretch>
        </p:blipFill>
        <p:spPr>
          <a:xfrm>
            <a:off x="727133" y="0"/>
            <a:ext cx="10737734" cy="6430430"/>
          </a:xfrm>
          <a:prstGeom prst="rect">
            <a:avLst/>
          </a:prstGeom>
        </p:spPr>
      </p:pic>
      <p:sp>
        <p:nvSpPr>
          <p:cNvPr id="10" name="TextBox 9">
            <a:extLst>
              <a:ext uri="{FF2B5EF4-FFF2-40B4-BE49-F238E27FC236}">
                <a16:creationId xmlns:a16="http://schemas.microsoft.com/office/drawing/2014/main" id="{8D5F7E03-8402-1B2E-51C1-A1AC5F3F9090}"/>
              </a:ext>
            </a:extLst>
          </p:cNvPr>
          <p:cNvSpPr txBox="1"/>
          <p:nvPr/>
        </p:nvSpPr>
        <p:spPr>
          <a:xfrm>
            <a:off x="363682" y="4311452"/>
            <a:ext cx="3193905" cy="2139047"/>
          </a:xfrm>
          <a:prstGeom prst="rect">
            <a:avLst/>
          </a:prstGeom>
          <a:noFill/>
        </p:spPr>
        <p:txBody>
          <a:bodyPr wrap="square" rtlCol="0">
            <a:spAutoFit/>
          </a:bodyPr>
          <a:lstStyle/>
          <a:p>
            <a:pPr>
              <a:lnSpc>
                <a:spcPct val="95000"/>
              </a:lnSpc>
            </a:pPr>
            <a:r>
              <a:rPr lang="en-US" sz="2000" dirty="0">
                <a:solidFill>
                  <a:schemeClr val="accent6">
                    <a:lumMod val="50000"/>
                  </a:schemeClr>
                </a:solidFill>
              </a:rPr>
              <a:t>Moreover, the text, which is representative both for the subtype structure and each block, is only in some cases the one from Corpus A (the oldest one in the respective set, as the text D075 above)</a:t>
            </a:r>
          </a:p>
        </p:txBody>
      </p:sp>
      <p:sp>
        <p:nvSpPr>
          <p:cNvPr id="11" name="TextBox 10">
            <a:extLst>
              <a:ext uri="{FF2B5EF4-FFF2-40B4-BE49-F238E27FC236}">
                <a16:creationId xmlns:a16="http://schemas.microsoft.com/office/drawing/2014/main" id="{7B5F8C65-C034-443E-CDA0-73DE9DAAAAD1}"/>
              </a:ext>
            </a:extLst>
          </p:cNvPr>
          <p:cNvSpPr txBox="1"/>
          <p:nvPr/>
        </p:nvSpPr>
        <p:spPr>
          <a:xfrm>
            <a:off x="8825489" y="3241928"/>
            <a:ext cx="3193905" cy="2139047"/>
          </a:xfrm>
          <a:prstGeom prst="rect">
            <a:avLst/>
          </a:prstGeom>
          <a:noFill/>
        </p:spPr>
        <p:txBody>
          <a:bodyPr wrap="square" rtlCol="0">
            <a:spAutoFit/>
          </a:bodyPr>
          <a:lstStyle/>
          <a:p>
            <a:pPr>
              <a:lnSpc>
                <a:spcPct val="95000"/>
              </a:lnSpc>
            </a:pPr>
            <a:r>
              <a:rPr lang="en-US" sz="2000" dirty="0">
                <a:solidFill>
                  <a:schemeClr val="accent6">
                    <a:lumMod val="50000"/>
                  </a:schemeClr>
                </a:solidFill>
              </a:rPr>
              <a:t>Some texts are the oldest representative ones for some blocks in the sequence but not all of them (as </a:t>
            </a:r>
            <a:r>
              <a:rPr lang="en-US" sz="2000" dirty="0" err="1">
                <a:solidFill>
                  <a:schemeClr val="accent6">
                    <a:lumMod val="50000"/>
                  </a:schemeClr>
                </a:solidFill>
              </a:rPr>
              <a:t>Ís</a:t>
            </a:r>
            <a:r>
              <a:rPr lang="en-US" sz="2000" dirty="0">
                <a:solidFill>
                  <a:schemeClr val="accent6">
                    <a:lumMod val="50000"/>
                  </a:schemeClr>
                </a:solidFill>
              </a:rPr>
              <a:t> 80 or C004). In such cases structure could be given priority over chronology.</a:t>
            </a:r>
          </a:p>
        </p:txBody>
      </p:sp>
    </p:spTree>
    <p:extLst>
      <p:ext uri="{BB962C8B-B14F-4D97-AF65-F5344CB8AC3E}">
        <p14:creationId xmlns:p14="http://schemas.microsoft.com/office/powerpoint/2010/main" val="3776111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C6685-84BE-23FE-8F1D-9692056D2AAC}"/>
              </a:ext>
            </a:extLst>
          </p:cNvPr>
          <p:cNvSpPr>
            <a:spLocks noGrp="1"/>
          </p:cNvSpPr>
          <p:nvPr>
            <p:ph type="title"/>
          </p:nvPr>
        </p:nvSpPr>
        <p:spPr/>
        <p:txBody>
          <a:bodyPr/>
          <a:lstStyle/>
          <a:p>
            <a:r>
              <a:rPr lang="en-US" dirty="0"/>
              <a:t>Results (preliminary!)</a:t>
            </a:r>
          </a:p>
        </p:txBody>
      </p:sp>
      <p:sp>
        <p:nvSpPr>
          <p:cNvPr id="3" name="Content Placeholder 2">
            <a:extLst>
              <a:ext uri="{FF2B5EF4-FFF2-40B4-BE49-F238E27FC236}">
                <a16:creationId xmlns:a16="http://schemas.microsoft.com/office/drawing/2014/main" id="{073B8C77-FF0B-D0E3-90A0-C6EA4771F3A2}"/>
              </a:ext>
            </a:extLst>
          </p:cNvPr>
          <p:cNvSpPr>
            <a:spLocks noGrp="1"/>
          </p:cNvSpPr>
          <p:nvPr>
            <p:ph idx="1"/>
          </p:nvPr>
        </p:nvSpPr>
        <p:spPr>
          <a:xfrm>
            <a:off x="838200" y="1690688"/>
            <a:ext cx="10515600" cy="4486275"/>
          </a:xfrm>
        </p:spPr>
        <p:txBody>
          <a:bodyPr>
            <a:normAutofit/>
          </a:bodyPr>
          <a:lstStyle/>
          <a:p>
            <a:r>
              <a:rPr lang="en-US" dirty="0"/>
              <a:t>Every major block in this sequence has a representative text – albeit not necessarily the oldest one – that is also representative for</a:t>
            </a:r>
          </a:p>
          <a:p>
            <a:pPr lvl="1"/>
            <a:r>
              <a:rPr lang="en-US" dirty="0"/>
              <a:t>the structure of the respective subtype of the sequence, and </a:t>
            </a:r>
          </a:p>
          <a:p>
            <a:pPr lvl="1"/>
            <a:r>
              <a:rPr lang="en-US" dirty="0"/>
              <a:t>each block of that respective sequence subtype</a:t>
            </a:r>
          </a:p>
          <a:p>
            <a:r>
              <a:rPr lang="en-US" dirty="0"/>
              <a:t>The same is also true for ca. 75% of the subtypes of the major blocks</a:t>
            </a:r>
          </a:p>
          <a:p>
            <a:pPr lvl="1"/>
            <a:r>
              <a:rPr lang="en-US" dirty="0"/>
              <a:t>NB the subtypes of the major blocks do not necessarily have a matching representative text in each </a:t>
            </a:r>
            <a:r>
              <a:rPr lang="en-US" i="1" dirty="0"/>
              <a:t>subtype</a:t>
            </a:r>
            <a:r>
              <a:rPr lang="en-US" dirty="0"/>
              <a:t> of other blocks</a:t>
            </a:r>
          </a:p>
          <a:p>
            <a:pPr lvl="2"/>
            <a:r>
              <a:rPr lang="en-US" dirty="0"/>
              <a:t>the texts </a:t>
            </a:r>
            <a:r>
              <a:rPr lang="en-US" sz="1800" b="0" i="0" u="none" strike="noStrike" dirty="0" err="1">
                <a:solidFill>
                  <a:srgbClr val="262626"/>
                </a:solidFill>
                <a:effectLst/>
                <a:latin typeface="Calibri" panose="020F0502020204030204" pitchFamily="34" charset="0"/>
              </a:rPr>
              <a:t>Ís</a:t>
            </a:r>
            <a:r>
              <a:rPr lang="en-US" sz="1800" b="0" i="0" u="none" strike="noStrike" dirty="0">
                <a:solidFill>
                  <a:srgbClr val="262626"/>
                </a:solidFill>
                <a:effectLst/>
                <a:latin typeface="Calibri" panose="020F0502020204030204" pitchFamily="34" charset="0"/>
              </a:rPr>
              <a:t> 80, D052</a:t>
            </a:r>
            <a:r>
              <a:rPr lang="en-US" dirty="0"/>
              <a:t> and </a:t>
            </a:r>
            <a:r>
              <a:rPr lang="en-US" dirty="0" err="1"/>
              <a:t>Ís</a:t>
            </a:r>
            <a:r>
              <a:rPr lang="en-US" dirty="0"/>
              <a:t> 2245, representing three different subtypes of the block </a:t>
            </a:r>
            <a:r>
              <a:rPr lang="en-US" i="1" dirty="0"/>
              <a:t>Kona </a:t>
            </a:r>
            <a:r>
              <a:rPr lang="en-US" i="1" dirty="0" err="1"/>
              <a:t>mín</a:t>
            </a:r>
            <a:r>
              <a:rPr lang="en-US" i="1" dirty="0"/>
              <a:t> í </a:t>
            </a:r>
            <a:r>
              <a:rPr lang="en-US" i="1" dirty="0" err="1"/>
              <a:t>kofanum</a:t>
            </a:r>
            <a:r>
              <a:rPr lang="en-US" dirty="0"/>
              <a:t>, all belong to the same subtype of the block </a:t>
            </a:r>
            <a:r>
              <a:rPr lang="en-US" i="1" dirty="0"/>
              <a:t>Sat </a:t>
            </a:r>
            <a:r>
              <a:rPr lang="en-US" i="1" dirty="0" err="1"/>
              <a:t>ég</a:t>
            </a:r>
            <a:r>
              <a:rPr lang="en-US" i="1" dirty="0"/>
              <a:t> </a:t>
            </a:r>
            <a:r>
              <a:rPr lang="en-US" i="1" dirty="0" err="1"/>
              <a:t>undir</a:t>
            </a:r>
            <a:r>
              <a:rPr lang="en-US" i="1" dirty="0"/>
              <a:t> </a:t>
            </a:r>
            <a:r>
              <a:rPr lang="en-US" i="1" dirty="0" err="1"/>
              <a:t>fiskihlaða</a:t>
            </a:r>
            <a:endParaRPr lang="en-US" i="1" dirty="0"/>
          </a:p>
          <a:p>
            <a:pPr lvl="2"/>
            <a:r>
              <a:rPr lang="en-US" dirty="0"/>
              <a:t>this also means that while one of the subtypes of the block </a:t>
            </a:r>
            <a:r>
              <a:rPr lang="en-US" i="1" dirty="0" err="1"/>
              <a:t>Leit</a:t>
            </a:r>
            <a:r>
              <a:rPr lang="en-US" i="1" dirty="0"/>
              <a:t> </a:t>
            </a:r>
            <a:r>
              <a:rPr lang="en-US" i="1" dirty="0" err="1"/>
              <a:t>ég</a:t>
            </a:r>
            <a:r>
              <a:rPr lang="en-US" i="1" dirty="0"/>
              <a:t> </a:t>
            </a:r>
            <a:r>
              <a:rPr lang="en-US" i="1" dirty="0" err="1"/>
              <a:t>upp</a:t>
            </a:r>
            <a:r>
              <a:rPr lang="en-US" i="1" dirty="0"/>
              <a:t> </a:t>
            </a:r>
            <a:r>
              <a:rPr lang="en-US" i="1" dirty="0" err="1"/>
              <a:t>til</a:t>
            </a:r>
            <a:r>
              <a:rPr lang="en-US" i="1" dirty="0"/>
              <a:t> </a:t>
            </a:r>
            <a:r>
              <a:rPr lang="en-US" i="1" dirty="0" err="1"/>
              <a:t>himna</a:t>
            </a:r>
            <a:r>
              <a:rPr lang="en-US" dirty="0"/>
              <a:t> has three texts representative for that block, the respective sequence subtype and each block of that sequence subtype, the other two subtypes of that same block have none</a:t>
            </a:r>
          </a:p>
        </p:txBody>
      </p:sp>
      <p:sp>
        <p:nvSpPr>
          <p:cNvPr id="4" name="Date Placeholder 3">
            <a:extLst>
              <a:ext uri="{FF2B5EF4-FFF2-40B4-BE49-F238E27FC236}">
                <a16:creationId xmlns:a16="http://schemas.microsoft.com/office/drawing/2014/main" id="{D9EE7CF8-03EA-C62F-B576-3ACF58D56162}"/>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865B02B6-0EE5-1D65-C82F-8068AA4B8CA6}"/>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D6FEE8E5-B243-3B47-145A-6856D9E202FA}"/>
              </a:ext>
            </a:extLst>
          </p:cNvPr>
          <p:cNvSpPr>
            <a:spLocks noGrp="1"/>
          </p:cNvSpPr>
          <p:nvPr>
            <p:ph type="sldNum" sz="quarter" idx="12"/>
          </p:nvPr>
        </p:nvSpPr>
        <p:spPr/>
        <p:txBody>
          <a:bodyPr/>
          <a:lstStyle/>
          <a:p>
            <a:fld id="{9427216B-3149-4633-B932-7F138941716F}" type="slidenum">
              <a:rPr lang="is-IS" smtClean="0"/>
              <a:pPr/>
              <a:t>28</a:t>
            </a:fld>
            <a:endParaRPr lang="is-IS" dirty="0"/>
          </a:p>
        </p:txBody>
      </p:sp>
    </p:spTree>
    <p:extLst>
      <p:ext uri="{BB962C8B-B14F-4D97-AF65-F5344CB8AC3E}">
        <p14:creationId xmlns:p14="http://schemas.microsoft.com/office/powerpoint/2010/main" val="9449004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FDD2E-E9A4-901B-488D-CB6EDE0EB331}"/>
              </a:ext>
            </a:extLst>
          </p:cNvPr>
          <p:cNvSpPr>
            <a:spLocks noGrp="1"/>
          </p:cNvSpPr>
          <p:nvPr>
            <p:ph type="title"/>
          </p:nvPr>
        </p:nvSpPr>
        <p:spPr/>
        <p:txBody>
          <a:bodyPr/>
          <a:lstStyle/>
          <a:p>
            <a:r>
              <a:rPr lang="en-US" dirty="0"/>
              <a:t>Results (preliminary!)</a:t>
            </a:r>
          </a:p>
        </p:txBody>
      </p:sp>
      <p:sp>
        <p:nvSpPr>
          <p:cNvPr id="3" name="Content Placeholder 2">
            <a:extLst>
              <a:ext uri="{FF2B5EF4-FFF2-40B4-BE49-F238E27FC236}">
                <a16:creationId xmlns:a16="http://schemas.microsoft.com/office/drawing/2014/main" id="{0268B1E6-F826-F187-5F3D-72A3A279E439}"/>
              </a:ext>
            </a:extLst>
          </p:cNvPr>
          <p:cNvSpPr>
            <a:spLocks noGrp="1"/>
          </p:cNvSpPr>
          <p:nvPr>
            <p:ph idx="1"/>
          </p:nvPr>
        </p:nvSpPr>
        <p:spPr>
          <a:xfrm>
            <a:off x="838200" y="1825624"/>
            <a:ext cx="10515600" cy="4530725"/>
          </a:xfrm>
        </p:spPr>
        <p:txBody>
          <a:bodyPr>
            <a:normAutofit lnSpcReduction="10000"/>
          </a:bodyPr>
          <a:lstStyle/>
          <a:p>
            <a:r>
              <a:rPr lang="en-US" dirty="0"/>
              <a:t>As to the questions mentioned above, i.e. whether the corpus resulting after all the blocks have been analyzed will also be representative of most PMÞ </a:t>
            </a:r>
            <a:r>
              <a:rPr lang="en-US" b="1" dirty="0">
                <a:solidFill>
                  <a:schemeClr val="accent6">
                    <a:lumMod val="50000"/>
                  </a:schemeClr>
                </a:solidFill>
              </a:rPr>
              <a:t>block sequences</a:t>
            </a:r>
            <a:r>
              <a:rPr lang="en-US" dirty="0"/>
              <a:t>, the answer is apparently positive judging from this one – but large – sequence </a:t>
            </a:r>
          </a:p>
          <a:p>
            <a:pPr lvl="1"/>
            <a:r>
              <a:rPr lang="en-US" dirty="0"/>
              <a:t>the oldest representative texts of the blocks and their subtypes, which are part of this sequence, i.e. those texts that belong to Corpus A, also represent all the three main subtypes of the sequence</a:t>
            </a:r>
          </a:p>
          <a:p>
            <a:pPr lvl="1"/>
            <a:r>
              <a:rPr lang="en-US" dirty="0"/>
              <a:t>updating Corpus A – which already consists of the oldest representative text of each block – with texts representing the sequence thus seems unnecessary</a:t>
            </a:r>
          </a:p>
          <a:p>
            <a:r>
              <a:rPr lang="en-US" dirty="0"/>
              <a:t>I do not have numbers ready, but one and the same PMÞ-text, composed of several blocks, is apparently quite often representative for </a:t>
            </a:r>
            <a:r>
              <a:rPr lang="en-US" i="1" dirty="0"/>
              <a:t>more than one </a:t>
            </a:r>
            <a:r>
              <a:rPr lang="en-US" dirty="0"/>
              <a:t>block</a:t>
            </a:r>
          </a:p>
          <a:p>
            <a:endParaRPr lang="en-US" dirty="0"/>
          </a:p>
          <a:p>
            <a:pPr lvl="1"/>
            <a:endParaRPr lang="en-US" dirty="0"/>
          </a:p>
        </p:txBody>
      </p:sp>
      <p:sp>
        <p:nvSpPr>
          <p:cNvPr id="4" name="Date Placeholder 3">
            <a:extLst>
              <a:ext uri="{FF2B5EF4-FFF2-40B4-BE49-F238E27FC236}">
                <a16:creationId xmlns:a16="http://schemas.microsoft.com/office/drawing/2014/main" id="{2BA2C741-DC81-64C9-08C4-7AAC5F561CD4}"/>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02BAF9FB-C876-8DF0-321C-B09407CF1F70}"/>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89B81B5B-6B64-57C2-B4FF-40E7842FDC4B}"/>
              </a:ext>
            </a:extLst>
          </p:cNvPr>
          <p:cNvSpPr>
            <a:spLocks noGrp="1"/>
          </p:cNvSpPr>
          <p:nvPr>
            <p:ph type="sldNum" sz="quarter" idx="12"/>
          </p:nvPr>
        </p:nvSpPr>
        <p:spPr/>
        <p:txBody>
          <a:bodyPr/>
          <a:lstStyle/>
          <a:p>
            <a:fld id="{9427216B-3149-4633-B932-7F138941716F}" type="slidenum">
              <a:rPr lang="is-IS" smtClean="0"/>
              <a:pPr/>
              <a:t>29</a:t>
            </a:fld>
            <a:endParaRPr lang="is-IS" dirty="0"/>
          </a:p>
        </p:txBody>
      </p:sp>
    </p:spTree>
    <p:extLst>
      <p:ext uri="{BB962C8B-B14F-4D97-AF65-F5344CB8AC3E}">
        <p14:creationId xmlns:p14="http://schemas.microsoft.com/office/powerpoint/2010/main" val="1639699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92B103-0CB4-B05F-7352-79259018CD23}"/>
              </a:ext>
            </a:extLst>
          </p:cNvPr>
          <p:cNvSpPr>
            <a:spLocks noGrp="1"/>
          </p:cNvSpPr>
          <p:nvPr>
            <p:ph type="title"/>
          </p:nvPr>
        </p:nvSpPr>
        <p:spPr/>
        <p:txBody>
          <a:bodyPr/>
          <a:lstStyle/>
          <a:p>
            <a:r>
              <a:rPr lang="en-US" dirty="0"/>
              <a:t>Postmedieval Icelandic </a:t>
            </a:r>
            <a:r>
              <a:rPr lang="en-US" i="1" dirty="0" err="1"/>
              <a:t>þulur</a:t>
            </a:r>
            <a:r>
              <a:rPr lang="en-US" dirty="0"/>
              <a:t> (PMÞ)</a:t>
            </a:r>
            <a:endParaRPr lang="is-IS" dirty="0"/>
          </a:p>
        </p:txBody>
      </p:sp>
      <p:sp>
        <p:nvSpPr>
          <p:cNvPr id="5" name="Content Placeholder 4">
            <a:extLst>
              <a:ext uri="{FF2B5EF4-FFF2-40B4-BE49-F238E27FC236}">
                <a16:creationId xmlns:a16="http://schemas.microsoft.com/office/drawing/2014/main" id="{89634FEB-666F-3D20-FBE1-0D9976C03749}"/>
              </a:ext>
            </a:extLst>
          </p:cNvPr>
          <p:cNvSpPr>
            <a:spLocks noGrp="1"/>
          </p:cNvSpPr>
          <p:nvPr>
            <p:ph idx="1"/>
          </p:nvPr>
        </p:nvSpPr>
        <p:spPr>
          <a:xfrm>
            <a:off x="838199" y="1690688"/>
            <a:ext cx="10678297" cy="4707496"/>
          </a:xfrm>
        </p:spPr>
        <p:txBody>
          <a:bodyPr>
            <a:normAutofit/>
          </a:bodyPr>
          <a:lstStyle/>
          <a:p>
            <a:r>
              <a:rPr lang="en-US" dirty="0"/>
              <a:t>Postmedieval Icelandic </a:t>
            </a:r>
            <a:r>
              <a:rPr lang="en-US" i="1" dirty="0" err="1"/>
              <a:t>þulur</a:t>
            </a:r>
            <a:r>
              <a:rPr lang="en-US" dirty="0"/>
              <a:t> </a:t>
            </a:r>
            <a:r>
              <a:rPr lang="en-US" sz="2400" dirty="0"/>
              <a:t>(not to be confused with Old Norse </a:t>
            </a:r>
            <a:r>
              <a:rPr lang="en-US" sz="2400" i="1" dirty="0" err="1"/>
              <a:t>þulur</a:t>
            </a:r>
            <a:r>
              <a:rPr lang="en-US" sz="2400" dirty="0"/>
              <a:t>!)</a:t>
            </a:r>
          </a:p>
          <a:p>
            <a:pPr lvl="1"/>
            <a:r>
              <a:rPr lang="en-US" dirty="0"/>
              <a:t>a genre of folk poetry, ca. 15th–20th c.</a:t>
            </a:r>
          </a:p>
          <a:p>
            <a:pPr lvl="1"/>
            <a:r>
              <a:rPr lang="en-US" dirty="0"/>
              <a:t>versified, but not stanzaic lists of names, sequences of short motifs and/or longer narrative episodes in very free poetic form</a:t>
            </a:r>
          </a:p>
          <a:p>
            <a:pPr lvl="1"/>
            <a:r>
              <a:rPr lang="en-US" dirty="0"/>
              <a:t>relatively short (25 lines at average), fragmentary and intersecting</a:t>
            </a:r>
          </a:p>
          <a:p>
            <a:pPr lvl="1"/>
            <a:r>
              <a:rPr lang="en-US" dirty="0"/>
              <a:t>highly variative! – due to their instability even at the very basic structural level which makes their designation as </a:t>
            </a:r>
            <a:r>
              <a:rPr lang="en-US" i="1" dirty="0"/>
              <a:t>poems</a:t>
            </a:r>
            <a:r>
              <a:rPr lang="en-US" dirty="0"/>
              <a:t> problematic, since in many cases there is no text (or group of texts) that is stable enough to be labelled a </a:t>
            </a:r>
            <a:r>
              <a:rPr lang="en-US" i="1" dirty="0"/>
              <a:t>poem</a:t>
            </a:r>
          </a:p>
          <a:p>
            <a:pPr lvl="3"/>
            <a:r>
              <a:rPr lang="en-US" sz="2000" dirty="0"/>
              <a:t>text A contains stable structural units </a:t>
            </a:r>
            <a:r>
              <a:rPr lang="en-US" sz="2000" i="1" dirty="0" err="1"/>
              <a:t>abcd</a:t>
            </a:r>
            <a:r>
              <a:rPr lang="en-US" sz="2000" dirty="0"/>
              <a:t>, text B contains units </a:t>
            </a:r>
            <a:r>
              <a:rPr lang="en-US" sz="2000" i="1" dirty="0" err="1"/>
              <a:t>abdef</a:t>
            </a:r>
            <a:r>
              <a:rPr lang="en-US" sz="2000" dirty="0"/>
              <a:t>; </a:t>
            </a:r>
            <a:br>
              <a:rPr lang="en-US" sz="2000" dirty="0"/>
            </a:br>
            <a:r>
              <a:rPr lang="en-US" sz="2000" dirty="0"/>
              <a:t>can they be identified as the same poem?</a:t>
            </a:r>
          </a:p>
          <a:p>
            <a:pPr lvl="3"/>
            <a:r>
              <a:rPr lang="en-US" sz="2000" dirty="0"/>
              <a:t>this makes PMÞ more variative than the majority of Icelandic folk poetry</a:t>
            </a:r>
          </a:p>
          <a:p>
            <a:pPr lvl="1"/>
            <a:r>
              <a:rPr lang="en-US" dirty="0"/>
              <a:t>The majority of manuscript texts of PMÞ have neither be edited nor digitized; audio archives are available at Ismus.is</a:t>
            </a:r>
          </a:p>
        </p:txBody>
      </p:sp>
      <p:sp>
        <p:nvSpPr>
          <p:cNvPr id="6" name="Date Placeholder 5">
            <a:extLst>
              <a:ext uri="{FF2B5EF4-FFF2-40B4-BE49-F238E27FC236}">
                <a16:creationId xmlns:a16="http://schemas.microsoft.com/office/drawing/2014/main" id="{387BFB96-1413-4318-5D98-DE8CB8073A1C}"/>
              </a:ext>
            </a:extLst>
          </p:cNvPr>
          <p:cNvSpPr>
            <a:spLocks noGrp="1"/>
          </p:cNvSpPr>
          <p:nvPr>
            <p:ph type="dt" sz="half" idx="10"/>
          </p:nvPr>
        </p:nvSpPr>
        <p:spPr/>
        <p:txBody>
          <a:bodyPr/>
          <a:lstStyle/>
          <a:p>
            <a:r>
              <a:rPr lang="en-US"/>
              <a:t>Tartu, 6 July 2022: Plotting Poetry 5</a:t>
            </a:r>
            <a:endParaRPr lang="is-IS" dirty="0"/>
          </a:p>
        </p:txBody>
      </p:sp>
      <p:sp>
        <p:nvSpPr>
          <p:cNvPr id="7" name="Footer Placeholder 6">
            <a:extLst>
              <a:ext uri="{FF2B5EF4-FFF2-40B4-BE49-F238E27FC236}">
                <a16:creationId xmlns:a16="http://schemas.microsoft.com/office/drawing/2014/main" id="{2F7BCA44-3A2C-0DAA-EBCE-254777FC2324}"/>
              </a:ext>
            </a:extLst>
          </p:cNvPr>
          <p:cNvSpPr>
            <a:spLocks noGrp="1"/>
          </p:cNvSpPr>
          <p:nvPr>
            <p:ph type="ftr" sz="quarter" idx="11"/>
          </p:nvPr>
        </p:nvSpPr>
        <p:spPr/>
        <p:txBody>
          <a:bodyPr/>
          <a:lstStyle/>
          <a:p>
            <a:r>
              <a:rPr lang="is-IS" dirty="0"/>
              <a:t>Yelena Sesselja Helgadóttir: </a:t>
            </a:r>
            <a:r>
              <a:rPr lang="en-US" dirty="0"/>
              <a:t>Textual Variation and Representative Selection of Texts </a:t>
            </a:r>
          </a:p>
        </p:txBody>
      </p:sp>
      <p:sp>
        <p:nvSpPr>
          <p:cNvPr id="8" name="Slide Number Placeholder 7">
            <a:extLst>
              <a:ext uri="{FF2B5EF4-FFF2-40B4-BE49-F238E27FC236}">
                <a16:creationId xmlns:a16="http://schemas.microsoft.com/office/drawing/2014/main" id="{0FE2AAEC-5DA2-6ABA-C104-3FA5D2C664D2}"/>
              </a:ext>
            </a:extLst>
          </p:cNvPr>
          <p:cNvSpPr>
            <a:spLocks noGrp="1"/>
          </p:cNvSpPr>
          <p:nvPr>
            <p:ph type="sldNum" sz="quarter" idx="12"/>
          </p:nvPr>
        </p:nvSpPr>
        <p:spPr/>
        <p:txBody>
          <a:bodyPr/>
          <a:lstStyle/>
          <a:p>
            <a:fld id="{9427216B-3149-4633-B932-7F138941716F}" type="slidenum">
              <a:rPr lang="is-IS" smtClean="0"/>
              <a:pPr/>
              <a:t>3</a:t>
            </a:fld>
            <a:endParaRPr lang="is-IS" dirty="0"/>
          </a:p>
        </p:txBody>
      </p:sp>
    </p:spTree>
    <p:extLst>
      <p:ext uri="{BB962C8B-B14F-4D97-AF65-F5344CB8AC3E}">
        <p14:creationId xmlns:p14="http://schemas.microsoft.com/office/powerpoint/2010/main" val="10522182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A72C6F-BC3D-B100-9461-36C61F8373BD}"/>
              </a:ext>
            </a:extLst>
          </p:cNvPr>
          <p:cNvSpPr>
            <a:spLocks noGrp="1"/>
          </p:cNvSpPr>
          <p:nvPr>
            <p:ph type="dt" sz="half" idx="10"/>
          </p:nvPr>
        </p:nvSpPr>
        <p:spPr/>
        <p:txBody>
          <a:bodyPr/>
          <a:lstStyle/>
          <a:p>
            <a:r>
              <a:rPr lang="en-US"/>
              <a:t>Tartu, 6 July 2022: Plotting Poetry 5</a:t>
            </a:r>
            <a:endParaRPr lang="is-IS"/>
          </a:p>
        </p:txBody>
      </p:sp>
      <p:sp>
        <p:nvSpPr>
          <p:cNvPr id="3" name="Footer Placeholder 2">
            <a:extLst>
              <a:ext uri="{FF2B5EF4-FFF2-40B4-BE49-F238E27FC236}">
                <a16:creationId xmlns:a16="http://schemas.microsoft.com/office/drawing/2014/main" id="{F8F52C79-5722-D072-CA34-2CA51A71D310}"/>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4" name="Slide Number Placeholder 3">
            <a:extLst>
              <a:ext uri="{FF2B5EF4-FFF2-40B4-BE49-F238E27FC236}">
                <a16:creationId xmlns:a16="http://schemas.microsoft.com/office/drawing/2014/main" id="{9D6D0E2A-ECE3-1981-DC96-9AFD7E46FFDF}"/>
              </a:ext>
            </a:extLst>
          </p:cNvPr>
          <p:cNvSpPr>
            <a:spLocks noGrp="1"/>
          </p:cNvSpPr>
          <p:nvPr>
            <p:ph type="sldNum" sz="quarter" idx="12"/>
          </p:nvPr>
        </p:nvSpPr>
        <p:spPr/>
        <p:txBody>
          <a:bodyPr/>
          <a:lstStyle/>
          <a:p>
            <a:fld id="{87EB15CC-FCA9-4732-9BF7-5AEC33EFD6E9}" type="slidenum">
              <a:rPr lang="is-IS" smtClean="0"/>
              <a:t>30</a:t>
            </a:fld>
            <a:endParaRPr lang="is-IS"/>
          </a:p>
        </p:txBody>
      </p:sp>
      <p:pic>
        <p:nvPicPr>
          <p:cNvPr id="5" name="Picture 4">
            <a:extLst>
              <a:ext uri="{FF2B5EF4-FFF2-40B4-BE49-F238E27FC236}">
                <a16:creationId xmlns:a16="http://schemas.microsoft.com/office/drawing/2014/main" id="{F1A0875B-4EA3-C427-1D5E-BFF1199C2522}"/>
              </a:ext>
            </a:extLst>
          </p:cNvPr>
          <p:cNvPicPr>
            <a:picLocks noChangeAspect="1"/>
          </p:cNvPicPr>
          <p:nvPr/>
        </p:nvPicPr>
        <p:blipFill>
          <a:blip r:embed="rId3"/>
          <a:stretch>
            <a:fillRect/>
          </a:stretch>
        </p:blipFill>
        <p:spPr>
          <a:xfrm>
            <a:off x="784283" y="0"/>
            <a:ext cx="10623434" cy="6361980"/>
          </a:xfrm>
          <a:prstGeom prst="rect">
            <a:avLst/>
          </a:prstGeom>
        </p:spPr>
      </p:pic>
    </p:spTree>
    <p:extLst>
      <p:ext uri="{BB962C8B-B14F-4D97-AF65-F5344CB8AC3E}">
        <p14:creationId xmlns:p14="http://schemas.microsoft.com/office/powerpoint/2010/main" val="39672415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B5650-AA98-537B-F0FB-ACFDA8841889}"/>
              </a:ext>
            </a:extLst>
          </p:cNvPr>
          <p:cNvSpPr>
            <a:spLocks noGrp="1"/>
          </p:cNvSpPr>
          <p:nvPr>
            <p:ph type="ctrTitle"/>
          </p:nvPr>
        </p:nvSpPr>
        <p:spPr/>
        <p:txBody>
          <a:bodyPr anchor="t">
            <a:noAutofit/>
          </a:bodyPr>
          <a:lstStyle/>
          <a:p>
            <a:r>
              <a:rPr lang="en-US" sz="5400" dirty="0"/>
              <a:t>Thank you</a:t>
            </a:r>
            <a:br>
              <a:rPr lang="en-US" sz="5400" dirty="0"/>
            </a:br>
            <a:r>
              <a:rPr lang="en-US" sz="5400" dirty="0"/>
              <a:t>for your attention</a:t>
            </a:r>
            <a:br>
              <a:rPr lang="en-US" sz="5400" dirty="0"/>
            </a:br>
            <a:r>
              <a:rPr lang="en-US" sz="5400" dirty="0"/>
              <a:t>and patience!</a:t>
            </a:r>
            <a:endParaRPr lang="is-IS" sz="4400" i="1" dirty="0"/>
          </a:p>
        </p:txBody>
      </p:sp>
      <p:sp>
        <p:nvSpPr>
          <p:cNvPr id="3" name="Subtitle 2">
            <a:extLst>
              <a:ext uri="{FF2B5EF4-FFF2-40B4-BE49-F238E27FC236}">
                <a16:creationId xmlns:a16="http://schemas.microsoft.com/office/drawing/2014/main" id="{562D27FA-FD4A-DABC-2F71-CF549D114823}"/>
              </a:ext>
            </a:extLst>
          </p:cNvPr>
          <p:cNvSpPr>
            <a:spLocks noGrp="1"/>
          </p:cNvSpPr>
          <p:nvPr>
            <p:ph type="subTitle" idx="1"/>
          </p:nvPr>
        </p:nvSpPr>
        <p:spPr>
          <a:xfrm>
            <a:off x="1524000" y="3429001"/>
            <a:ext cx="9144000" cy="2971800"/>
          </a:xfrm>
        </p:spPr>
        <p:txBody>
          <a:bodyPr>
            <a:normAutofit/>
          </a:bodyPr>
          <a:lstStyle/>
          <a:p>
            <a:endParaRPr lang="is-IS" sz="3200" dirty="0">
              <a:solidFill>
                <a:schemeClr val="accent4">
                  <a:lumMod val="50000"/>
                </a:schemeClr>
              </a:solidFill>
              <a:latin typeface="+mj-lt"/>
            </a:endParaRPr>
          </a:p>
          <a:p>
            <a:r>
              <a:rPr lang="is-IS" sz="3200" dirty="0">
                <a:solidFill>
                  <a:schemeClr val="accent4">
                    <a:lumMod val="50000"/>
                  </a:schemeClr>
                </a:solidFill>
                <a:latin typeface="+mj-lt"/>
              </a:rPr>
              <a:t>Questions, suggestions, comments etc. are welcome!</a:t>
            </a:r>
          </a:p>
          <a:p>
            <a:r>
              <a:rPr lang="is-IS" sz="4000" dirty="0">
                <a:solidFill>
                  <a:schemeClr val="accent4">
                    <a:lumMod val="50000"/>
                  </a:schemeClr>
                </a:solidFill>
                <a:latin typeface="+mj-lt"/>
                <a:hlinkClick r:id="rId2"/>
              </a:rPr>
              <a:t>sesselja@hi.is</a:t>
            </a:r>
            <a:r>
              <a:rPr lang="is-IS" sz="4000" dirty="0">
                <a:solidFill>
                  <a:schemeClr val="accent4">
                    <a:lumMod val="50000"/>
                  </a:schemeClr>
                </a:solidFill>
                <a:latin typeface="+mj-lt"/>
              </a:rPr>
              <a:t> </a:t>
            </a:r>
          </a:p>
        </p:txBody>
      </p:sp>
    </p:spTree>
    <p:extLst>
      <p:ext uri="{BB962C8B-B14F-4D97-AF65-F5344CB8AC3E}">
        <p14:creationId xmlns:p14="http://schemas.microsoft.com/office/powerpoint/2010/main" val="1450800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18440-8996-DAF1-F37C-86DD8FC84EFC}"/>
              </a:ext>
            </a:extLst>
          </p:cNvPr>
          <p:cNvSpPr>
            <a:spLocks noGrp="1"/>
          </p:cNvSpPr>
          <p:nvPr>
            <p:ph type="title"/>
          </p:nvPr>
        </p:nvSpPr>
        <p:spPr/>
        <p:txBody>
          <a:bodyPr/>
          <a:lstStyle/>
          <a:p>
            <a:r>
              <a:rPr lang="en-US" dirty="0"/>
              <a:t>Structure, composition, performance</a:t>
            </a:r>
          </a:p>
        </p:txBody>
      </p:sp>
      <p:sp>
        <p:nvSpPr>
          <p:cNvPr id="3" name="Content Placeholder 2">
            <a:extLst>
              <a:ext uri="{FF2B5EF4-FFF2-40B4-BE49-F238E27FC236}">
                <a16:creationId xmlns:a16="http://schemas.microsoft.com/office/drawing/2014/main" id="{ECA5471B-5802-5828-BE9E-2DB16F949695}"/>
              </a:ext>
            </a:extLst>
          </p:cNvPr>
          <p:cNvSpPr>
            <a:spLocks noGrp="1"/>
          </p:cNvSpPr>
          <p:nvPr>
            <p:ph idx="1"/>
          </p:nvPr>
        </p:nvSpPr>
        <p:spPr/>
        <p:txBody>
          <a:bodyPr/>
          <a:lstStyle/>
          <a:p>
            <a:pPr>
              <a:spcBef>
                <a:spcPts val="1200"/>
              </a:spcBef>
            </a:pPr>
            <a:r>
              <a:rPr lang="en-US" dirty="0"/>
              <a:t>In this project, I work with the structure &amp; composition of </a:t>
            </a:r>
            <a:r>
              <a:rPr lang="en-US" i="1" dirty="0" err="1"/>
              <a:t>þulur</a:t>
            </a:r>
            <a:endParaRPr lang="en-US" i="1" dirty="0"/>
          </a:p>
          <a:p>
            <a:pPr lvl="1"/>
            <a:r>
              <a:rPr lang="en-US" dirty="0"/>
              <a:t>research of their metrical form, also using quantitative methods, is in my</a:t>
            </a:r>
          </a:p>
          <a:p>
            <a:pPr lvl="2"/>
            <a:r>
              <a:rPr lang="en-US" i="1" dirty="0" err="1"/>
              <a:t>Íslenskar</a:t>
            </a:r>
            <a:r>
              <a:rPr lang="en-US" i="1" dirty="0"/>
              <a:t> </a:t>
            </a:r>
            <a:r>
              <a:rPr lang="en-US" i="1" dirty="0" err="1"/>
              <a:t>þulur</a:t>
            </a:r>
            <a:r>
              <a:rPr lang="en-US" i="1" dirty="0"/>
              <a:t> </a:t>
            </a:r>
            <a:r>
              <a:rPr lang="en-US" i="1" dirty="0" err="1"/>
              <a:t>síðari</a:t>
            </a:r>
            <a:r>
              <a:rPr lang="en-US" i="1" dirty="0"/>
              <a:t> </a:t>
            </a:r>
            <a:r>
              <a:rPr lang="en-US" i="1" dirty="0" err="1"/>
              <a:t>alda</a:t>
            </a:r>
            <a:r>
              <a:rPr lang="en-US" dirty="0"/>
              <a:t>. PhD diss., School of Humanities, University of Iceland. Reykjavík. 406 pp. (In Icelandic; </a:t>
            </a:r>
            <a:r>
              <a:rPr lang="is-IS" b="0" i="0" u="none" strike="noStrike" baseline="0" dirty="0">
                <a:solidFill>
                  <a:srgbClr val="0A55A4"/>
                </a:solidFill>
                <a:hlinkClick r:id="rId3"/>
              </a:rPr>
              <a:t>https://hdl.handle.net/20.500.11815/1939</a:t>
            </a:r>
            <a:r>
              <a:rPr lang="en-US" dirty="0"/>
              <a:t>)</a:t>
            </a:r>
          </a:p>
          <a:p>
            <a:pPr lvl="2"/>
            <a:r>
              <a:rPr lang="en-US" dirty="0"/>
              <a:t>“Formulaic Language in Minimal Metrical Requirements”, in: </a:t>
            </a:r>
            <a:r>
              <a:rPr lang="en-US" i="1" dirty="0"/>
              <a:t>The Ecology of </a:t>
            </a:r>
            <a:r>
              <a:rPr lang="en-US" i="1" dirty="0" err="1"/>
              <a:t>Metre</a:t>
            </a:r>
            <a:r>
              <a:rPr lang="en-US" i="1" dirty="0"/>
              <a:t>: A special issue of RMN Newsletter </a:t>
            </a:r>
            <a:r>
              <a:rPr lang="en-US" dirty="0"/>
              <a:t>(11). Ed. Ilya </a:t>
            </a:r>
            <a:r>
              <a:rPr lang="en-US" dirty="0" err="1"/>
              <a:t>Sverdlov</a:t>
            </a:r>
            <a:r>
              <a:rPr lang="en-US" dirty="0"/>
              <a:t> &amp; Frog. Helsinki. Pp. 49–61.</a:t>
            </a:r>
          </a:p>
          <a:p>
            <a:r>
              <a:rPr lang="en-US" dirty="0"/>
              <a:t>Structure, composition and performance are intertwined</a:t>
            </a:r>
          </a:p>
          <a:p>
            <a:pPr lvl="1"/>
            <a:r>
              <a:rPr lang="en-US" dirty="0"/>
              <a:t>as other folklore, </a:t>
            </a:r>
            <a:r>
              <a:rPr lang="en-US" i="1" dirty="0" err="1"/>
              <a:t>þulur</a:t>
            </a:r>
            <a:r>
              <a:rPr lang="en-US" dirty="0"/>
              <a:t> are composed in each performance</a:t>
            </a:r>
          </a:p>
          <a:p>
            <a:pPr lvl="1"/>
            <a:r>
              <a:rPr lang="en-US" dirty="0"/>
              <a:t>performers of </a:t>
            </a:r>
            <a:r>
              <a:rPr lang="en-US" i="1" dirty="0" err="1"/>
              <a:t>þulur</a:t>
            </a:r>
            <a:r>
              <a:rPr lang="en-US" dirty="0"/>
              <a:t> make extensive use of the structural units of </a:t>
            </a:r>
            <a:r>
              <a:rPr lang="en-US" i="1" dirty="0" err="1"/>
              <a:t>þulur</a:t>
            </a:r>
            <a:r>
              <a:rPr lang="en-US" i="1" dirty="0"/>
              <a:t> </a:t>
            </a:r>
            <a:r>
              <a:rPr lang="en-US" dirty="0"/>
              <a:t>in their composition in performance</a:t>
            </a:r>
          </a:p>
          <a:p>
            <a:pPr lvl="2"/>
            <a:r>
              <a:rPr lang="en-US" dirty="0"/>
              <a:t>as shown in detail in my PhD diss., esp. chapter 8.4-8.5, pp. 240-249</a:t>
            </a:r>
          </a:p>
        </p:txBody>
      </p:sp>
      <p:sp>
        <p:nvSpPr>
          <p:cNvPr id="4" name="Date Placeholder 3">
            <a:extLst>
              <a:ext uri="{FF2B5EF4-FFF2-40B4-BE49-F238E27FC236}">
                <a16:creationId xmlns:a16="http://schemas.microsoft.com/office/drawing/2014/main" id="{26DE0A1B-C9CD-663B-9D7B-EE39C5A2E938}"/>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65CD56FC-B692-2A9B-78C8-4AC78720D3EF}"/>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C17DB666-735D-6B46-40A0-2516ED00739D}"/>
              </a:ext>
            </a:extLst>
          </p:cNvPr>
          <p:cNvSpPr>
            <a:spLocks noGrp="1"/>
          </p:cNvSpPr>
          <p:nvPr>
            <p:ph type="sldNum" sz="quarter" idx="12"/>
          </p:nvPr>
        </p:nvSpPr>
        <p:spPr/>
        <p:txBody>
          <a:bodyPr/>
          <a:lstStyle/>
          <a:p>
            <a:fld id="{9427216B-3149-4633-B932-7F138941716F}" type="slidenum">
              <a:rPr lang="is-IS" smtClean="0"/>
              <a:pPr/>
              <a:t>4</a:t>
            </a:fld>
            <a:endParaRPr lang="is-IS" dirty="0"/>
          </a:p>
        </p:txBody>
      </p:sp>
    </p:spTree>
    <p:extLst>
      <p:ext uri="{BB962C8B-B14F-4D97-AF65-F5344CB8AC3E}">
        <p14:creationId xmlns:p14="http://schemas.microsoft.com/office/powerpoint/2010/main" val="3722667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43B2-E2E0-D5CF-38FA-F8E70E1DE534}"/>
              </a:ext>
            </a:extLst>
          </p:cNvPr>
          <p:cNvSpPr>
            <a:spLocks noGrp="1"/>
          </p:cNvSpPr>
          <p:nvPr>
            <p:ph type="title"/>
          </p:nvPr>
        </p:nvSpPr>
        <p:spPr/>
        <p:txBody>
          <a:bodyPr/>
          <a:lstStyle/>
          <a:p>
            <a:r>
              <a:rPr lang="en-US" dirty="0"/>
              <a:t>My current project</a:t>
            </a:r>
          </a:p>
        </p:txBody>
      </p:sp>
      <p:sp>
        <p:nvSpPr>
          <p:cNvPr id="3" name="Content Placeholder 2">
            <a:extLst>
              <a:ext uri="{FF2B5EF4-FFF2-40B4-BE49-F238E27FC236}">
                <a16:creationId xmlns:a16="http://schemas.microsoft.com/office/drawing/2014/main" id="{EA1D8736-44EE-0B61-6C17-364BE75F3313}"/>
              </a:ext>
            </a:extLst>
          </p:cNvPr>
          <p:cNvSpPr>
            <a:spLocks noGrp="1"/>
          </p:cNvSpPr>
          <p:nvPr>
            <p:ph idx="1"/>
          </p:nvPr>
        </p:nvSpPr>
        <p:spPr>
          <a:xfrm>
            <a:off x="838200" y="1690688"/>
            <a:ext cx="10515600" cy="4665661"/>
          </a:xfrm>
        </p:spPr>
        <p:txBody>
          <a:bodyPr>
            <a:normAutofit/>
          </a:bodyPr>
          <a:lstStyle/>
          <a:p>
            <a:pPr>
              <a:lnSpc>
                <a:spcPct val="95000"/>
              </a:lnSpc>
            </a:pPr>
            <a:r>
              <a:rPr lang="en-US" dirty="0"/>
              <a:t>Textual Variation and Representative Selection of Texts: The Case of Post-Medieval Icelandic </a:t>
            </a:r>
            <a:r>
              <a:rPr lang="en-US" i="1" dirty="0" err="1"/>
              <a:t>þulur</a:t>
            </a:r>
            <a:endParaRPr lang="en-US" i="1" dirty="0"/>
          </a:p>
          <a:p>
            <a:pPr lvl="1"/>
            <a:r>
              <a:rPr lang="en-US" dirty="0"/>
              <a:t>supported by RANNÍS – Icelandic Research Fund, grant 228363-051</a:t>
            </a:r>
          </a:p>
          <a:p>
            <a:pPr lvl="1"/>
            <a:r>
              <a:rPr lang="en-US" dirty="0"/>
              <a:t>individual project: I am the project leader and its only staff member</a:t>
            </a:r>
          </a:p>
          <a:p>
            <a:pPr lvl="1"/>
            <a:r>
              <a:rPr lang="en-US" dirty="0"/>
              <a:t>I am closer to the beginning – all results are preliminary!</a:t>
            </a:r>
          </a:p>
          <a:p>
            <a:pPr>
              <a:lnSpc>
                <a:spcPct val="95000"/>
              </a:lnSpc>
            </a:pPr>
            <a:r>
              <a:rPr lang="en-US" dirty="0"/>
              <a:t>It aims at finding a </a:t>
            </a:r>
            <a:r>
              <a:rPr lang="en-GB" sz="2800" dirty="0">
                <a:effectLst/>
                <a:latin typeface="Calibri" panose="020F0502020204030204" pitchFamily="34" charset="0"/>
                <a:ea typeface="Calibri" panose="020F0502020204030204" pitchFamily="34" charset="0"/>
                <a:cs typeface="Times New Roman" panose="02020603050405020304" pitchFamily="18" charset="0"/>
              </a:rPr>
              <a:t>scientific solution to the methodological question of effective text choice – for the purpose of research or scholarly editing – for folk poetry where texts are relatively short, but highly variable and many poems have no clear boundaries</a:t>
            </a:r>
          </a:p>
          <a:p>
            <a:pPr lvl="1">
              <a:lnSpc>
                <a:spcPct val="95000"/>
              </a:lnSpc>
            </a:pPr>
            <a:r>
              <a:rPr lang="en-GB" sz="2400" dirty="0">
                <a:effectLst/>
                <a:latin typeface="Calibri" panose="020F0502020204030204" pitchFamily="34" charset="0"/>
                <a:ea typeface="Calibri" panose="020F0502020204030204" pitchFamily="34" charset="0"/>
                <a:cs typeface="Times New Roman" panose="02020603050405020304" pitchFamily="18" charset="0"/>
              </a:rPr>
              <a:t>the main challenge is to find an algorithm for producing a manageable, but representative selection that reflects the specificity of the genre in question</a:t>
            </a:r>
            <a:endParaRPr lang="en-US" dirty="0"/>
          </a:p>
          <a:p>
            <a:endParaRPr lang="en-US" dirty="0"/>
          </a:p>
        </p:txBody>
      </p:sp>
      <p:sp>
        <p:nvSpPr>
          <p:cNvPr id="4" name="Date Placeholder 3">
            <a:extLst>
              <a:ext uri="{FF2B5EF4-FFF2-40B4-BE49-F238E27FC236}">
                <a16:creationId xmlns:a16="http://schemas.microsoft.com/office/drawing/2014/main" id="{EF213B60-BD5E-2D82-E286-9274D7E8A7EC}"/>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9964F0B8-A1DB-1B33-66B4-201067656992}"/>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A0708449-6FFF-5826-B1A7-C93A30D189DE}"/>
              </a:ext>
            </a:extLst>
          </p:cNvPr>
          <p:cNvSpPr>
            <a:spLocks noGrp="1"/>
          </p:cNvSpPr>
          <p:nvPr>
            <p:ph type="sldNum" sz="quarter" idx="12"/>
          </p:nvPr>
        </p:nvSpPr>
        <p:spPr/>
        <p:txBody>
          <a:bodyPr/>
          <a:lstStyle/>
          <a:p>
            <a:fld id="{9427216B-3149-4633-B932-7F138941716F}" type="slidenum">
              <a:rPr lang="is-IS" smtClean="0"/>
              <a:pPr/>
              <a:t>5</a:t>
            </a:fld>
            <a:endParaRPr lang="is-IS" dirty="0"/>
          </a:p>
        </p:txBody>
      </p:sp>
    </p:spTree>
    <p:extLst>
      <p:ext uri="{BB962C8B-B14F-4D97-AF65-F5344CB8AC3E}">
        <p14:creationId xmlns:p14="http://schemas.microsoft.com/office/powerpoint/2010/main" val="2566893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6907E-FF49-86CA-BB05-1C39C2A637FB}"/>
              </a:ext>
            </a:extLst>
          </p:cNvPr>
          <p:cNvSpPr>
            <a:spLocks noGrp="1"/>
          </p:cNvSpPr>
          <p:nvPr>
            <p:ph type="title"/>
          </p:nvPr>
        </p:nvSpPr>
        <p:spPr/>
        <p:txBody>
          <a:bodyPr/>
          <a:lstStyle/>
          <a:p>
            <a:r>
              <a:rPr lang="en-US" dirty="0"/>
              <a:t>Specificity of PM </a:t>
            </a:r>
            <a:r>
              <a:rPr lang="en-US" i="1" dirty="0" err="1"/>
              <a:t>þulur</a:t>
            </a:r>
            <a:endParaRPr lang="en-US" i="1" dirty="0"/>
          </a:p>
        </p:txBody>
      </p:sp>
      <p:sp>
        <p:nvSpPr>
          <p:cNvPr id="3" name="Content Placeholder 2">
            <a:extLst>
              <a:ext uri="{FF2B5EF4-FFF2-40B4-BE49-F238E27FC236}">
                <a16:creationId xmlns:a16="http://schemas.microsoft.com/office/drawing/2014/main" id="{CF7F1386-1A07-AF63-3A18-3AA946BCE08D}"/>
              </a:ext>
            </a:extLst>
          </p:cNvPr>
          <p:cNvSpPr>
            <a:spLocks noGrp="1"/>
          </p:cNvSpPr>
          <p:nvPr>
            <p:ph idx="1"/>
          </p:nvPr>
        </p:nvSpPr>
        <p:spPr>
          <a:xfrm>
            <a:off x="838200" y="1610592"/>
            <a:ext cx="10515600" cy="4745758"/>
          </a:xfrm>
        </p:spPr>
        <p:txBody>
          <a:bodyPr>
            <a:normAutofit/>
          </a:bodyPr>
          <a:lstStyle/>
          <a:p>
            <a:r>
              <a:rPr lang="en-US" dirty="0"/>
              <a:t>Specificity of PM </a:t>
            </a:r>
            <a:r>
              <a:rPr lang="en-US" i="1" dirty="0" err="1"/>
              <a:t>þulur</a:t>
            </a:r>
            <a:r>
              <a:rPr lang="en-US" i="1" dirty="0"/>
              <a:t> </a:t>
            </a:r>
            <a:r>
              <a:rPr lang="en-GB" sz="2800" dirty="0">
                <a:effectLst/>
                <a:latin typeface="Calibri" panose="020F0502020204030204" pitchFamily="34" charset="0"/>
                <a:ea typeface="Calibri" panose="020F0502020204030204" pitchFamily="34" charset="0"/>
                <a:cs typeface="Times New Roman" panose="02020603050405020304" pitchFamily="18" charset="0"/>
              </a:rPr>
              <a:t>lies in their loose and highly variable two-level </a:t>
            </a:r>
            <a:r>
              <a:rPr lang="en-GB" sz="2800" b="1"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structure</a:t>
            </a:r>
            <a:r>
              <a:rPr lang="en-GB" sz="2800" dirty="0">
                <a:effectLst/>
                <a:latin typeface="Calibri" panose="020F0502020204030204" pitchFamily="34" charset="0"/>
                <a:ea typeface="Calibri" panose="020F0502020204030204" pitchFamily="34" charset="0"/>
                <a:cs typeface="Times New Roman" panose="02020603050405020304" pitchFamily="18" charset="0"/>
              </a:rPr>
              <a:t> based on the </a:t>
            </a:r>
            <a:r>
              <a:rPr lang="en-GB" b="1" dirty="0">
                <a:solidFill>
                  <a:schemeClr val="accent6">
                    <a:lumMod val="50000"/>
                  </a:schemeClr>
                </a:solidFill>
                <a:latin typeface="Calibri" panose="020F0502020204030204" pitchFamily="34" charset="0"/>
                <a:cs typeface="Times New Roman" panose="02020603050405020304" pitchFamily="18" charset="0"/>
              </a:rPr>
              <a:t>listing</a:t>
            </a:r>
            <a:r>
              <a:rPr lang="en-GB" sz="2800" dirty="0">
                <a:effectLst/>
                <a:latin typeface="Calibri" panose="020F0502020204030204" pitchFamily="34" charset="0"/>
                <a:ea typeface="Calibri" panose="020F0502020204030204" pitchFamily="34" charset="0"/>
                <a:cs typeface="Times New Roman" panose="02020603050405020304" pitchFamily="18" charset="0"/>
              </a:rPr>
              <a:t> principle </a:t>
            </a:r>
          </a:p>
          <a:p>
            <a:pPr lvl="1"/>
            <a:r>
              <a:rPr lang="en-GB" dirty="0">
                <a:latin typeface="Calibri" panose="020F0502020204030204" pitchFamily="34" charset="0"/>
                <a:ea typeface="Calibri" panose="020F0502020204030204" pitchFamily="34" charset="0"/>
                <a:cs typeface="Times New Roman" panose="02020603050405020304" pitchFamily="18" charset="0"/>
              </a:rPr>
              <a:t>the lists at the first (lower) level consist mainly of two kinds of building units</a:t>
            </a:r>
          </a:p>
          <a:p>
            <a:pPr lvl="2"/>
            <a:r>
              <a:rPr lang="en-GB" sz="2200" b="1" i="1" dirty="0" err="1">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rPr>
              <a:t>heiti</a:t>
            </a:r>
            <a:r>
              <a:rPr lang="en-GB" sz="2200" dirty="0">
                <a:effectLst/>
                <a:latin typeface="Calibri" panose="020F0502020204030204" pitchFamily="34" charset="0"/>
                <a:ea typeface="Calibri" panose="020F0502020204030204" pitchFamily="34" charset="0"/>
                <a:cs typeface="Times New Roman" panose="02020603050405020304" pitchFamily="18" charset="0"/>
              </a:rPr>
              <a:t>: names and other nouns repeatedly appearing in </a:t>
            </a:r>
            <a:r>
              <a:rPr lang="en-GB" sz="2200" i="1" dirty="0" err="1">
                <a:effectLst/>
                <a:latin typeface="Calibri" panose="020F0502020204030204" pitchFamily="34" charset="0"/>
                <a:ea typeface="Calibri" panose="020F0502020204030204" pitchFamily="34" charset="0"/>
                <a:cs typeface="Times New Roman" panose="02020603050405020304" pitchFamily="18" charset="0"/>
              </a:rPr>
              <a:t>þulur</a:t>
            </a:r>
            <a:endParaRPr lang="en-GB" sz="2200" i="1" dirty="0">
              <a:effectLst/>
              <a:latin typeface="Calibri" panose="020F0502020204030204" pitchFamily="34" charset="0"/>
              <a:ea typeface="Calibri" panose="020F0502020204030204" pitchFamily="34" charset="0"/>
              <a:cs typeface="Times New Roman" panose="02020603050405020304" pitchFamily="18" charset="0"/>
            </a:endParaRPr>
          </a:p>
          <a:p>
            <a:pPr lvl="2"/>
            <a:r>
              <a:rPr lang="en-GB" sz="2200" b="1"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motifs</a:t>
            </a:r>
            <a:r>
              <a:rPr lang="en-GB"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a:effectLst/>
                <a:latin typeface="Calibri" panose="020F0502020204030204" pitchFamily="34" charset="0"/>
                <a:ea typeface="Calibri" panose="020F0502020204030204" pitchFamily="34" charset="0"/>
                <a:cs typeface="Times New Roman" panose="02020603050405020304" pitchFamily="18" charset="0"/>
              </a:rPr>
              <a:t>simple, repeated descriptions of various kinds of events, actions, conditions, etc</a:t>
            </a:r>
            <a:r>
              <a:rPr lang="en-US" sz="2200" dirty="0">
                <a:latin typeface="Calibri" panose="020F0502020204030204" pitchFamily="34" charset="0"/>
                <a:ea typeface="Calibri" panose="020F0502020204030204" pitchFamily="34" charset="0"/>
                <a:cs typeface="Times New Roman" panose="02020603050405020304" pitchFamily="18" charset="0"/>
              </a:rPr>
              <a:t>.</a:t>
            </a:r>
          </a:p>
          <a:p>
            <a:pPr lvl="1"/>
            <a:r>
              <a:rPr lang="en-GB" dirty="0">
                <a:latin typeface="Calibri" panose="020F0502020204030204" pitchFamily="34" charset="0"/>
                <a:ea typeface="Calibri" panose="020F0502020204030204" pitchFamily="34" charset="0"/>
                <a:cs typeface="Times New Roman" panose="02020603050405020304" pitchFamily="18" charset="0"/>
              </a:rPr>
              <a:t>these lists, combined with single names and/or motifs, produce the main second-level unit:</a:t>
            </a:r>
          </a:p>
          <a:p>
            <a:pPr lvl="2"/>
            <a:r>
              <a:rPr lang="en-GB" sz="2200" dirty="0">
                <a:latin typeface="Calibri" panose="020F0502020204030204" pitchFamily="34" charset="0"/>
                <a:ea typeface="Calibri" panose="020F0502020204030204" pitchFamily="34" charset="0"/>
                <a:cs typeface="Times New Roman" panose="02020603050405020304" pitchFamily="18" charset="0"/>
              </a:rPr>
              <a:t>“</a:t>
            </a:r>
            <a:r>
              <a:rPr lang="en-GB" sz="2200" b="1"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blocks</a:t>
            </a:r>
            <a:r>
              <a:rPr lang="en-GB" sz="2200" dirty="0">
                <a:latin typeface="Calibri" panose="020F0502020204030204" pitchFamily="34" charset="0"/>
                <a:ea typeface="Calibri" panose="020F0502020204030204" pitchFamily="34" charset="0"/>
                <a:cs typeface="Times New Roman" panose="02020603050405020304" pitchFamily="18" charset="0"/>
              </a:rPr>
              <a:t>”: relatively stable combinations of </a:t>
            </a:r>
            <a:r>
              <a:rPr lang="en-GB" sz="2200" i="1" dirty="0" err="1">
                <a:latin typeface="Calibri" panose="020F0502020204030204" pitchFamily="34" charset="0"/>
                <a:ea typeface="Calibri" panose="020F0502020204030204" pitchFamily="34" charset="0"/>
                <a:cs typeface="Times New Roman" panose="02020603050405020304" pitchFamily="18" charset="0"/>
              </a:rPr>
              <a:t>heiti</a:t>
            </a:r>
            <a:r>
              <a:rPr lang="en-GB" sz="2200" i="1" dirty="0">
                <a:latin typeface="Calibri" panose="020F0502020204030204" pitchFamily="34" charset="0"/>
                <a:ea typeface="Calibri" panose="020F0502020204030204" pitchFamily="34" charset="0"/>
                <a:cs typeface="Times New Roman" panose="02020603050405020304" pitchFamily="18" charset="0"/>
              </a:rPr>
              <a:t> </a:t>
            </a:r>
            <a:r>
              <a:rPr lang="en-GB" sz="2200" dirty="0">
                <a:latin typeface="Calibri" panose="020F0502020204030204" pitchFamily="34" charset="0"/>
                <a:ea typeface="Calibri" panose="020F0502020204030204" pitchFamily="34" charset="0"/>
                <a:cs typeface="Times New Roman" panose="02020603050405020304" pitchFamily="18" charset="0"/>
              </a:rPr>
              <a:t>(names) </a:t>
            </a:r>
            <a:br>
              <a:rPr lang="en-GB" sz="2200" dirty="0">
                <a:latin typeface="Calibri" panose="020F0502020204030204" pitchFamily="34" charset="0"/>
                <a:ea typeface="Calibri" panose="020F0502020204030204" pitchFamily="34" charset="0"/>
                <a:cs typeface="Times New Roman" panose="02020603050405020304" pitchFamily="18" charset="0"/>
              </a:rPr>
            </a:br>
            <a:r>
              <a:rPr lang="en-GB" sz="2200" dirty="0">
                <a:latin typeface="Calibri" panose="020F0502020204030204" pitchFamily="34" charset="0"/>
                <a:ea typeface="Calibri" panose="020F0502020204030204" pitchFamily="34" charset="0"/>
                <a:cs typeface="Times New Roman" panose="02020603050405020304" pitchFamily="18" charset="0"/>
              </a:rPr>
              <a:t>and/or motifs – and, eventually, minor blocks</a:t>
            </a:r>
          </a:p>
          <a:p>
            <a:pPr lvl="2"/>
            <a:r>
              <a:rPr lang="en-US" sz="2200" dirty="0">
                <a:effectLst/>
                <a:latin typeface="Calibri" panose="020F0502020204030204" pitchFamily="34" charset="0"/>
                <a:ea typeface="Calibri" panose="020F0502020204030204" pitchFamily="34" charset="0"/>
                <a:cs typeface="Times New Roman" panose="02020603050405020304" pitchFamily="18" charset="0"/>
              </a:rPr>
              <a:t>some blocks combine into larger and less stable units </a:t>
            </a:r>
            <a:br>
              <a:rPr lang="en-US" sz="2200" dirty="0">
                <a:effectLst/>
                <a:latin typeface="Calibri" panose="020F0502020204030204" pitchFamily="34" charset="0"/>
                <a:ea typeface="Calibri" panose="020F0502020204030204" pitchFamily="34" charset="0"/>
                <a:cs typeface="Times New Roman" panose="02020603050405020304" pitchFamily="18" charset="0"/>
              </a:rPr>
            </a:br>
            <a:r>
              <a:rPr lang="en-US" sz="2200" dirty="0">
                <a:effectLst/>
                <a:latin typeface="Calibri" panose="020F0502020204030204" pitchFamily="34" charset="0"/>
                <a:ea typeface="Calibri" panose="020F0502020204030204" pitchFamily="34" charset="0"/>
                <a:cs typeface="Times New Roman" panose="02020603050405020304" pitchFamily="18" charset="0"/>
              </a:rPr>
              <a:t>designated as “block sequences”</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GB" dirty="0">
                <a:effectLst/>
                <a:latin typeface="Calibri" panose="020F0502020204030204" pitchFamily="34" charset="0"/>
                <a:ea typeface="Calibri" panose="020F0502020204030204" pitchFamily="34" charset="0"/>
                <a:cs typeface="Times New Roman" panose="02020603050405020304" pitchFamily="18" charset="0"/>
              </a:rPr>
              <a:t>PMÞ-texts can be made of units from both levels</a:t>
            </a:r>
            <a:endParaRPr lang="en-US" dirty="0"/>
          </a:p>
        </p:txBody>
      </p:sp>
      <p:sp>
        <p:nvSpPr>
          <p:cNvPr id="4" name="Date Placeholder 3">
            <a:extLst>
              <a:ext uri="{FF2B5EF4-FFF2-40B4-BE49-F238E27FC236}">
                <a16:creationId xmlns:a16="http://schemas.microsoft.com/office/drawing/2014/main" id="{4DF924F9-C817-79DA-282C-E18D07039110}"/>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69AD1F38-06FD-691A-122A-9BF83167A8D3}"/>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33574906-5FCE-90EB-A959-841E1517191E}"/>
              </a:ext>
            </a:extLst>
          </p:cNvPr>
          <p:cNvSpPr>
            <a:spLocks noGrp="1"/>
          </p:cNvSpPr>
          <p:nvPr>
            <p:ph type="sldNum" sz="quarter" idx="12"/>
          </p:nvPr>
        </p:nvSpPr>
        <p:spPr/>
        <p:txBody>
          <a:bodyPr/>
          <a:lstStyle/>
          <a:p>
            <a:fld id="{9427216B-3149-4633-B932-7F138941716F}" type="slidenum">
              <a:rPr lang="is-IS" smtClean="0"/>
              <a:pPr/>
              <a:t>6</a:t>
            </a:fld>
            <a:endParaRPr lang="is-IS" dirty="0"/>
          </a:p>
        </p:txBody>
      </p:sp>
      <p:grpSp>
        <p:nvGrpSpPr>
          <p:cNvPr id="12" name="Group 11">
            <a:extLst>
              <a:ext uri="{FF2B5EF4-FFF2-40B4-BE49-F238E27FC236}">
                <a16:creationId xmlns:a16="http://schemas.microsoft.com/office/drawing/2014/main" id="{82F12D2D-402B-3439-27B6-58E7D1E2333C}"/>
              </a:ext>
            </a:extLst>
          </p:cNvPr>
          <p:cNvGrpSpPr/>
          <p:nvPr/>
        </p:nvGrpSpPr>
        <p:grpSpPr>
          <a:xfrm>
            <a:off x="8452022" y="4429754"/>
            <a:ext cx="3233347" cy="1635307"/>
            <a:chOff x="8007178" y="4311442"/>
            <a:chExt cx="3838828" cy="1990508"/>
          </a:xfrm>
        </p:grpSpPr>
        <p:graphicFrame>
          <p:nvGraphicFramePr>
            <p:cNvPr id="7" name="Diagram 6">
              <a:extLst>
                <a:ext uri="{FF2B5EF4-FFF2-40B4-BE49-F238E27FC236}">
                  <a16:creationId xmlns:a16="http://schemas.microsoft.com/office/drawing/2014/main" id="{F18EB4EF-CE65-E7DC-74BB-A385734A7EEE}"/>
                </a:ext>
              </a:extLst>
            </p:cNvPr>
            <p:cNvGraphicFramePr/>
            <p:nvPr>
              <p:extLst>
                <p:ext uri="{D42A27DB-BD31-4B8C-83A1-F6EECF244321}">
                  <p14:modId xmlns:p14="http://schemas.microsoft.com/office/powerpoint/2010/main" val="1283846382"/>
                </p:ext>
              </p:extLst>
            </p:nvPr>
          </p:nvGraphicFramePr>
          <p:xfrm>
            <a:off x="8007178" y="4769708"/>
            <a:ext cx="3838828" cy="15322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10">
              <a:extLst>
                <a:ext uri="{FF2B5EF4-FFF2-40B4-BE49-F238E27FC236}">
                  <a16:creationId xmlns:a16="http://schemas.microsoft.com/office/drawing/2014/main" id="{36E104E0-3F97-3246-746B-2D71E5624C28}"/>
                </a:ext>
              </a:extLst>
            </p:cNvPr>
            <p:cNvSpPr txBox="1"/>
            <p:nvPr/>
          </p:nvSpPr>
          <p:spPr>
            <a:xfrm>
              <a:off x="9267568" y="4311442"/>
              <a:ext cx="1322173" cy="461665"/>
            </a:xfrm>
            <a:prstGeom prst="rect">
              <a:avLst/>
            </a:prstGeom>
            <a:noFill/>
          </p:spPr>
          <p:txBody>
            <a:bodyPr wrap="square" rtlCol="0">
              <a:spAutoFit/>
            </a:bodyPr>
            <a:lstStyle/>
            <a:p>
              <a:pPr algn="ctr"/>
              <a:r>
                <a:rPr lang="en-US" sz="2400" b="1" dirty="0">
                  <a:solidFill>
                    <a:schemeClr val="accent6">
                      <a:lumMod val="50000"/>
                    </a:schemeClr>
                  </a:solidFill>
                </a:rPr>
                <a:t>Text:</a:t>
              </a:r>
            </a:p>
          </p:txBody>
        </p:sp>
      </p:grpSp>
    </p:spTree>
    <p:extLst>
      <p:ext uri="{BB962C8B-B14F-4D97-AF65-F5344CB8AC3E}">
        <p14:creationId xmlns:p14="http://schemas.microsoft.com/office/powerpoint/2010/main" val="2777339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94037-F3D8-6968-CB0B-2D695C9DA338}"/>
              </a:ext>
            </a:extLst>
          </p:cNvPr>
          <p:cNvSpPr>
            <a:spLocks noGrp="1"/>
          </p:cNvSpPr>
          <p:nvPr>
            <p:ph type="title"/>
          </p:nvPr>
        </p:nvSpPr>
        <p:spPr/>
        <p:txBody>
          <a:bodyPr/>
          <a:lstStyle/>
          <a:p>
            <a:r>
              <a:rPr lang="en-US" dirty="0"/>
              <a:t>Structure of PM </a:t>
            </a:r>
            <a:r>
              <a:rPr lang="en-US" i="1" dirty="0" err="1"/>
              <a:t>þulur</a:t>
            </a:r>
            <a:r>
              <a:rPr lang="en-US" dirty="0"/>
              <a:t> – an illustration</a:t>
            </a:r>
            <a:endParaRPr lang="en-US" i="1" dirty="0"/>
          </a:p>
        </p:txBody>
      </p:sp>
      <p:pic>
        <p:nvPicPr>
          <p:cNvPr id="8" name="Content Placeholder 7">
            <a:extLst>
              <a:ext uri="{FF2B5EF4-FFF2-40B4-BE49-F238E27FC236}">
                <a16:creationId xmlns:a16="http://schemas.microsoft.com/office/drawing/2014/main" id="{1518D71B-4EA2-5734-FC4D-8D8B7271F20A}"/>
              </a:ext>
            </a:extLst>
          </p:cNvPr>
          <p:cNvPicPr>
            <a:picLocks noGrp="1" noChangeAspect="1"/>
          </p:cNvPicPr>
          <p:nvPr>
            <p:ph idx="1"/>
          </p:nvPr>
        </p:nvPicPr>
        <p:blipFill>
          <a:blip r:embed="rId3"/>
          <a:stretch>
            <a:fillRect/>
          </a:stretch>
        </p:blipFill>
        <p:spPr>
          <a:xfrm>
            <a:off x="838199" y="1719471"/>
            <a:ext cx="10515599" cy="4356517"/>
          </a:xfrm>
        </p:spPr>
      </p:pic>
      <p:sp>
        <p:nvSpPr>
          <p:cNvPr id="4" name="Date Placeholder 3">
            <a:extLst>
              <a:ext uri="{FF2B5EF4-FFF2-40B4-BE49-F238E27FC236}">
                <a16:creationId xmlns:a16="http://schemas.microsoft.com/office/drawing/2014/main" id="{20595309-EF6F-1BBF-DC41-7AF337AAE121}"/>
              </a:ext>
            </a:extLst>
          </p:cNvPr>
          <p:cNvSpPr>
            <a:spLocks noGrp="1"/>
          </p:cNvSpPr>
          <p:nvPr>
            <p:ph type="dt" sz="half" idx="10"/>
          </p:nvPr>
        </p:nvSpPr>
        <p:spPr/>
        <p:txBody>
          <a:bodyPr/>
          <a:lstStyle/>
          <a:p>
            <a:r>
              <a:rPr lang="en-US"/>
              <a:t>Tartu, 6 July 2022: Plotting Poetry 5</a:t>
            </a:r>
            <a:endParaRPr lang="is-IS" dirty="0"/>
          </a:p>
        </p:txBody>
      </p:sp>
      <p:sp>
        <p:nvSpPr>
          <p:cNvPr id="5" name="Footer Placeholder 4">
            <a:extLst>
              <a:ext uri="{FF2B5EF4-FFF2-40B4-BE49-F238E27FC236}">
                <a16:creationId xmlns:a16="http://schemas.microsoft.com/office/drawing/2014/main" id="{5C2660EC-74B5-F122-DA3F-D02F0E2C6882}"/>
              </a:ext>
            </a:extLst>
          </p:cNvPr>
          <p:cNvSpPr>
            <a:spLocks noGrp="1"/>
          </p:cNvSpPr>
          <p:nvPr>
            <p:ph type="ftr" sz="quarter" idx="11"/>
          </p:nvPr>
        </p:nvSpPr>
        <p:spPr/>
        <p:txBody>
          <a:bodyPr/>
          <a:lstStyle/>
          <a:p>
            <a:r>
              <a:rPr lang="is-IS"/>
              <a:t>Yelena Sesselja Helgadóttir: </a:t>
            </a:r>
            <a:r>
              <a:rPr lang="en-US"/>
              <a:t>Textual Variation and Representative Selection of Texts </a:t>
            </a:r>
            <a:endParaRPr lang="en-US" dirty="0"/>
          </a:p>
        </p:txBody>
      </p:sp>
      <p:sp>
        <p:nvSpPr>
          <p:cNvPr id="6" name="Slide Number Placeholder 5">
            <a:extLst>
              <a:ext uri="{FF2B5EF4-FFF2-40B4-BE49-F238E27FC236}">
                <a16:creationId xmlns:a16="http://schemas.microsoft.com/office/drawing/2014/main" id="{AC8701F7-4548-611F-7ABC-A7B022BDC106}"/>
              </a:ext>
            </a:extLst>
          </p:cNvPr>
          <p:cNvSpPr>
            <a:spLocks noGrp="1"/>
          </p:cNvSpPr>
          <p:nvPr>
            <p:ph type="sldNum" sz="quarter" idx="12"/>
          </p:nvPr>
        </p:nvSpPr>
        <p:spPr/>
        <p:txBody>
          <a:bodyPr/>
          <a:lstStyle/>
          <a:p>
            <a:fld id="{9427216B-3149-4633-B932-7F138941716F}" type="slidenum">
              <a:rPr lang="is-IS" smtClean="0"/>
              <a:pPr/>
              <a:t>7</a:t>
            </a:fld>
            <a:endParaRPr lang="is-IS" dirty="0"/>
          </a:p>
        </p:txBody>
      </p:sp>
      <p:sp>
        <p:nvSpPr>
          <p:cNvPr id="3" name="TextBox 2">
            <a:extLst>
              <a:ext uri="{FF2B5EF4-FFF2-40B4-BE49-F238E27FC236}">
                <a16:creationId xmlns:a16="http://schemas.microsoft.com/office/drawing/2014/main" id="{78B4955C-E42F-55CB-EA80-E4430482FBC4}"/>
              </a:ext>
            </a:extLst>
          </p:cNvPr>
          <p:cNvSpPr txBox="1"/>
          <p:nvPr/>
        </p:nvSpPr>
        <p:spPr>
          <a:xfrm>
            <a:off x="1049481" y="1818409"/>
            <a:ext cx="2876550" cy="646331"/>
          </a:xfrm>
          <a:prstGeom prst="rect">
            <a:avLst/>
          </a:prstGeom>
          <a:noFill/>
        </p:spPr>
        <p:txBody>
          <a:bodyPr wrap="square" rtlCol="0">
            <a:spAutoFit/>
          </a:bodyPr>
          <a:lstStyle/>
          <a:p>
            <a:r>
              <a:rPr lang="en-US" dirty="0" err="1"/>
              <a:t>Minni</a:t>
            </a:r>
            <a:r>
              <a:rPr lang="en-US" dirty="0"/>
              <a:t> = motif</a:t>
            </a:r>
          </a:p>
          <a:p>
            <a:r>
              <a:rPr lang="en-US" dirty="0" err="1"/>
              <a:t>Yfirblokk</a:t>
            </a:r>
            <a:r>
              <a:rPr lang="en-US" dirty="0"/>
              <a:t> = block sequence</a:t>
            </a:r>
          </a:p>
        </p:txBody>
      </p:sp>
    </p:spTree>
    <p:extLst>
      <p:ext uri="{BB962C8B-B14F-4D97-AF65-F5344CB8AC3E}">
        <p14:creationId xmlns:p14="http://schemas.microsoft.com/office/powerpoint/2010/main" val="1911621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216038"/>
            <a:ext cx="10515600" cy="1325563"/>
          </a:xfrm>
        </p:spPr>
        <p:txBody>
          <a:bodyPr/>
          <a:lstStyle/>
          <a:p>
            <a:r>
              <a:rPr lang="is-IS" dirty="0"/>
              <a:t>An example of PMÞ </a:t>
            </a:r>
            <a:r>
              <a:rPr lang="is-IS" sz="3600" dirty="0"/>
              <a:t>(ÍB 816 8vo 109r, Hvarfsbók)</a:t>
            </a:r>
            <a:endParaRPr lang="en-US" sz="3600" dirty="0"/>
          </a:p>
        </p:txBody>
      </p:sp>
      <p:sp>
        <p:nvSpPr>
          <p:cNvPr id="4" name="Content Placeholder 3"/>
          <p:cNvSpPr>
            <a:spLocks noGrp="1"/>
          </p:cNvSpPr>
          <p:nvPr>
            <p:ph sz="half" idx="1"/>
          </p:nvPr>
        </p:nvSpPr>
        <p:spPr/>
        <p:txBody>
          <a:bodyPr>
            <a:normAutofit fontScale="70000" lnSpcReduction="20000"/>
          </a:bodyPr>
          <a:lstStyle/>
          <a:p>
            <a:pPr marL="0" indent="0">
              <a:lnSpc>
                <a:spcPct val="120000"/>
              </a:lnSpc>
              <a:spcBef>
                <a:spcPts val="0"/>
              </a:spcBef>
              <a:buNone/>
            </a:pPr>
            <a:r>
              <a:rPr lang="is-IS" dirty="0"/>
              <a:t>Bukonann dillade </a:t>
            </a:r>
          </a:p>
          <a:p>
            <a:pPr marL="0" indent="0">
              <a:lnSpc>
                <a:spcPct val="120000"/>
              </a:lnSpc>
              <a:spcBef>
                <a:spcPts val="0"/>
              </a:spcBef>
              <a:buNone/>
            </a:pPr>
            <a:r>
              <a:rPr lang="is-IS" dirty="0"/>
              <a:t>bỏrnunum bädum </a:t>
            </a:r>
          </a:p>
          <a:p>
            <a:pPr marL="0" indent="0">
              <a:lnSpc>
                <a:spcPct val="120000"/>
              </a:lnSpc>
              <a:spcBef>
                <a:spcPts val="0"/>
              </a:spcBef>
              <a:buNone/>
            </a:pPr>
            <a:r>
              <a:rPr lang="is-IS" dirty="0"/>
              <a:t>Jörunne Þörunne </a:t>
            </a:r>
          </a:p>
          <a:p>
            <a:pPr marL="0" indent="0">
              <a:lnSpc>
                <a:spcPct val="120000"/>
              </a:lnSpc>
              <a:spcBef>
                <a:spcPts val="0"/>
              </a:spcBef>
              <a:buNone/>
            </a:pPr>
            <a:r>
              <a:rPr lang="is-IS" dirty="0"/>
              <a:t>Íngunne Kingunne</a:t>
            </a:r>
          </a:p>
          <a:p>
            <a:pPr marL="0" indent="0">
              <a:lnSpc>
                <a:spcPct val="120000"/>
              </a:lnSpc>
              <a:spcBef>
                <a:spcPts val="0"/>
              </a:spcBef>
              <a:buNone/>
            </a:pPr>
            <a:r>
              <a:rPr lang="is-IS" dirty="0"/>
              <a:t>Adalvarde ormagarde, </a:t>
            </a:r>
          </a:p>
          <a:p>
            <a:pPr marL="0" indent="0">
              <a:lnSpc>
                <a:spcPct val="120000"/>
              </a:lnSpc>
              <a:spcBef>
                <a:spcPts val="0"/>
              </a:spcBef>
              <a:buNone/>
            </a:pPr>
            <a:r>
              <a:rPr lang="is-IS" dirty="0"/>
              <a:t>Eijrijke og </a:t>
            </a:r>
            <a:r>
              <a:rPr lang="is-IS" dirty="0" err="1"/>
              <a:t>Sveine</a:t>
            </a:r>
            <a:r>
              <a:rPr lang="is-IS" dirty="0"/>
              <a:t>,</a:t>
            </a:r>
          </a:p>
          <a:p>
            <a:pPr marL="0" indent="0">
              <a:lnSpc>
                <a:spcPct val="120000"/>
              </a:lnSpc>
              <a:spcBef>
                <a:spcPts val="0"/>
              </a:spcBef>
              <a:buNone/>
            </a:pPr>
            <a:r>
              <a:rPr lang="is-IS" dirty="0"/>
              <a:t>mu&lt;n&gt;du fræn&lt;d&gt;urnar þijnar</a:t>
            </a:r>
          </a:p>
          <a:p>
            <a:pPr marL="0" indent="0">
              <a:lnSpc>
                <a:spcPct val="120000"/>
              </a:lnSpc>
              <a:spcBef>
                <a:spcPts val="0"/>
              </a:spcBef>
              <a:buNone/>
            </a:pPr>
            <a:r>
              <a:rPr lang="is-IS" dirty="0"/>
              <a:t>Kambur Sk[i]ærings son,</a:t>
            </a:r>
          </a:p>
          <a:p>
            <a:pPr marL="0" indent="0">
              <a:lnSpc>
                <a:spcPct val="120000"/>
              </a:lnSpc>
              <a:spcBef>
                <a:spcPts val="0"/>
              </a:spcBef>
              <a:buNone/>
            </a:pPr>
            <a:r>
              <a:rPr lang="is-IS" dirty="0"/>
              <a:t>Skiæringur Brands son</a:t>
            </a:r>
          </a:p>
          <a:p>
            <a:pPr marL="0" indent="0">
              <a:lnSpc>
                <a:spcPct val="120000"/>
              </a:lnSpc>
              <a:spcBef>
                <a:spcPts val="0"/>
              </a:spcBef>
              <a:buNone/>
            </a:pPr>
            <a:r>
              <a:rPr lang="is-IS" dirty="0"/>
              <a:t>Brandur biỏrgölfs Son </a:t>
            </a:r>
          </a:p>
          <a:p>
            <a:pPr marL="0" indent="0">
              <a:lnSpc>
                <a:spcPct val="120000"/>
              </a:lnSpc>
              <a:spcBef>
                <a:spcPts val="0"/>
              </a:spcBef>
              <a:buNone/>
            </a:pPr>
            <a:r>
              <a:rPr lang="is-IS" dirty="0"/>
              <a:t>Bi[ỏ]rgolfur Hrings Son [...]</a:t>
            </a:r>
          </a:p>
          <a:p>
            <a:pPr marL="0" indent="0">
              <a:lnSpc>
                <a:spcPct val="120000"/>
              </a:lnSpc>
              <a:spcBef>
                <a:spcPts val="0"/>
              </a:spcBef>
              <a:buNone/>
            </a:pPr>
            <a:r>
              <a:rPr lang="sv-SE" dirty="0"/>
              <a:t>Hake ødenns son</a:t>
            </a:r>
          </a:p>
          <a:p>
            <a:pPr marL="0" indent="0">
              <a:lnSpc>
                <a:spcPct val="120000"/>
              </a:lnSpc>
              <a:spcBef>
                <a:spcPts val="0"/>
              </a:spcBef>
              <a:buNone/>
            </a:pPr>
            <a:r>
              <a:rPr lang="sv-SE" dirty="0"/>
              <a:t>allra Jllra Trỏlla fader i Hellre —</a:t>
            </a:r>
          </a:p>
          <a:p>
            <a:pPr marL="0" indent="0">
              <a:lnSpc>
                <a:spcPct val="120000"/>
              </a:lnSpc>
              <a:spcBef>
                <a:spcPts val="0"/>
              </a:spcBef>
              <a:buNone/>
            </a:pPr>
            <a:endParaRPr lang="is-IS" dirty="0"/>
          </a:p>
          <a:p>
            <a:pPr marL="0" indent="0">
              <a:lnSpc>
                <a:spcPct val="120000"/>
              </a:lnSpc>
              <a:spcBef>
                <a:spcPts val="0"/>
              </a:spcBef>
              <a:buNone/>
            </a:pPr>
            <a:endParaRPr lang="is-IS" dirty="0"/>
          </a:p>
        </p:txBody>
      </p:sp>
      <p:sp>
        <p:nvSpPr>
          <p:cNvPr id="5" name="Content Placeholder 4"/>
          <p:cNvSpPr>
            <a:spLocks noGrp="1"/>
          </p:cNvSpPr>
          <p:nvPr>
            <p:ph sz="half" idx="2"/>
          </p:nvPr>
        </p:nvSpPr>
        <p:spPr>
          <a:xfrm>
            <a:off x="4390636" y="1825625"/>
            <a:ext cx="3759452" cy="4351338"/>
          </a:xfrm>
        </p:spPr>
        <p:txBody>
          <a:bodyPr>
            <a:normAutofit fontScale="70000" lnSpcReduction="20000"/>
          </a:bodyPr>
          <a:lstStyle/>
          <a:p>
            <a:pPr marL="0" indent="0">
              <a:lnSpc>
                <a:spcPct val="120000"/>
              </a:lnSpc>
              <a:spcBef>
                <a:spcPts val="0"/>
              </a:spcBef>
              <a:buNone/>
            </a:pPr>
            <a:r>
              <a:rPr lang="en-US" dirty="0"/>
              <a:t>The housewife lulled</a:t>
            </a:r>
          </a:p>
          <a:p>
            <a:pPr marL="0" indent="0">
              <a:lnSpc>
                <a:spcPct val="120000"/>
              </a:lnSpc>
              <a:spcBef>
                <a:spcPts val="0"/>
              </a:spcBef>
              <a:buNone/>
            </a:pPr>
            <a:r>
              <a:rPr lang="en-US" dirty="0"/>
              <a:t>both [sic] children</a:t>
            </a:r>
          </a:p>
          <a:p>
            <a:pPr marL="0" indent="0">
              <a:lnSpc>
                <a:spcPct val="120000"/>
              </a:lnSpc>
              <a:spcBef>
                <a:spcPts val="0"/>
              </a:spcBef>
              <a:buNone/>
            </a:pPr>
            <a:r>
              <a:rPr lang="en-US" dirty="0" err="1"/>
              <a:t>Jórunn</a:t>
            </a:r>
            <a:r>
              <a:rPr lang="en-US" dirty="0"/>
              <a:t>&lt;,&gt; </a:t>
            </a:r>
            <a:r>
              <a:rPr lang="en-US" dirty="0" err="1"/>
              <a:t>Þórunn</a:t>
            </a:r>
            <a:r>
              <a:rPr lang="en-US" dirty="0"/>
              <a:t>&lt;,&gt;</a:t>
            </a:r>
          </a:p>
          <a:p>
            <a:pPr marL="0" indent="0">
              <a:lnSpc>
                <a:spcPct val="120000"/>
              </a:lnSpc>
              <a:spcBef>
                <a:spcPts val="0"/>
              </a:spcBef>
              <a:buNone/>
            </a:pPr>
            <a:r>
              <a:rPr lang="en-US" dirty="0" err="1"/>
              <a:t>Ingunn</a:t>
            </a:r>
            <a:r>
              <a:rPr lang="en-US" dirty="0"/>
              <a:t>&lt;,&gt; [</a:t>
            </a:r>
            <a:r>
              <a:rPr lang="en-US" dirty="0" err="1"/>
              <a:t>Kingunn</a:t>
            </a:r>
            <a:r>
              <a:rPr lang="en-US" dirty="0"/>
              <a:t>]&lt;,&gt; </a:t>
            </a:r>
          </a:p>
          <a:p>
            <a:pPr marL="0" indent="0">
              <a:lnSpc>
                <a:spcPct val="120000"/>
              </a:lnSpc>
              <a:spcBef>
                <a:spcPts val="0"/>
              </a:spcBef>
              <a:buNone/>
            </a:pPr>
            <a:r>
              <a:rPr lang="en-US" dirty="0" err="1"/>
              <a:t>Aðalvarður</a:t>
            </a:r>
            <a:r>
              <a:rPr lang="en-US" dirty="0"/>
              <a:t>&lt;,&gt; [</a:t>
            </a:r>
            <a:r>
              <a:rPr lang="en-US" dirty="0" err="1"/>
              <a:t>Ormagarður</a:t>
            </a:r>
            <a:r>
              <a:rPr lang="en-US" dirty="0"/>
              <a:t>],</a:t>
            </a:r>
          </a:p>
          <a:p>
            <a:pPr marL="0" indent="0">
              <a:lnSpc>
                <a:spcPct val="120000"/>
              </a:lnSpc>
              <a:spcBef>
                <a:spcPts val="0"/>
              </a:spcBef>
              <a:buNone/>
            </a:pPr>
            <a:r>
              <a:rPr lang="en-US" dirty="0" err="1"/>
              <a:t>Eiríkur</a:t>
            </a:r>
            <a:r>
              <a:rPr lang="en-US" dirty="0"/>
              <a:t> and </a:t>
            </a:r>
            <a:r>
              <a:rPr lang="en-US" dirty="0" err="1"/>
              <a:t>Sveinn</a:t>
            </a:r>
            <a:r>
              <a:rPr lang="en-US" dirty="0"/>
              <a:t>,</a:t>
            </a:r>
          </a:p>
          <a:p>
            <a:pPr marL="0" indent="0">
              <a:lnSpc>
                <a:spcPct val="120000"/>
              </a:lnSpc>
              <a:spcBef>
                <a:spcPts val="0"/>
              </a:spcBef>
              <a:buNone/>
            </a:pPr>
            <a:r>
              <a:rPr lang="en-US" dirty="0"/>
              <a:t>remember your relatives</a:t>
            </a:r>
          </a:p>
          <a:p>
            <a:pPr marL="0" indent="0">
              <a:lnSpc>
                <a:spcPct val="120000"/>
              </a:lnSpc>
              <a:spcBef>
                <a:spcPts val="0"/>
              </a:spcBef>
              <a:buNone/>
            </a:pPr>
            <a:r>
              <a:rPr lang="en-US" dirty="0"/>
              <a:t>[</a:t>
            </a:r>
            <a:r>
              <a:rPr lang="en-US" dirty="0" err="1"/>
              <a:t>Kambur</a:t>
            </a:r>
            <a:r>
              <a:rPr lang="en-US" dirty="0"/>
              <a:t>]&lt;,&gt; son of </a:t>
            </a:r>
            <a:r>
              <a:rPr lang="en-US" dirty="0" err="1"/>
              <a:t>Skæringur</a:t>
            </a:r>
            <a:r>
              <a:rPr lang="en-US" dirty="0"/>
              <a:t>,</a:t>
            </a:r>
          </a:p>
          <a:p>
            <a:pPr marL="0" indent="0">
              <a:lnSpc>
                <a:spcPct val="120000"/>
              </a:lnSpc>
              <a:spcBef>
                <a:spcPts val="0"/>
              </a:spcBef>
              <a:buNone/>
            </a:pPr>
            <a:r>
              <a:rPr lang="en-US" dirty="0" err="1"/>
              <a:t>Skæringur</a:t>
            </a:r>
            <a:r>
              <a:rPr lang="en-US" dirty="0"/>
              <a:t>&lt;,&gt; son of </a:t>
            </a:r>
            <a:r>
              <a:rPr lang="en-US" dirty="0" err="1"/>
              <a:t>Brandur</a:t>
            </a:r>
            <a:r>
              <a:rPr lang="en-US" dirty="0"/>
              <a:t>&lt;,&gt;</a:t>
            </a:r>
          </a:p>
          <a:p>
            <a:pPr marL="0" indent="0">
              <a:lnSpc>
                <a:spcPct val="120000"/>
              </a:lnSpc>
              <a:spcBef>
                <a:spcPts val="0"/>
              </a:spcBef>
              <a:buNone/>
            </a:pPr>
            <a:r>
              <a:rPr lang="en-US" dirty="0" err="1"/>
              <a:t>Brandur</a:t>
            </a:r>
            <a:r>
              <a:rPr lang="en-US" dirty="0"/>
              <a:t>&lt;,&gt; son of </a:t>
            </a:r>
            <a:r>
              <a:rPr lang="en-US" dirty="0" err="1"/>
              <a:t>Björgólfur</a:t>
            </a:r>
            <a:r>
              <a:rPr lang="en-US" dirty="0"/>
              <a:t>&lt;,&gt;</a:t>
            </a:r>
          </a:p>
          <a:p>
            <a:pPr marL="0" indent="0">
              <a:lnSpc>
                <a:spcPct val="120000"/>
              </a:lnSpc>
              <a:spcBef>
                <a:spcPts val="0"/>
              </a:spcBef>
              <a:buNone/>
            </a:pPr>
            <a:r>
              <a:rPr lang="en-US" dirty="0" err="1"/>
              <a:t>Björgólfur</a:t>
            </a:r>
            <a:r>
              <a:rPr lang="en-US" dirty="0"/>
              <a:t>&lt;,&gt; son of </a:t>
            </a:r>
            <a:r>
              <a:rPr lang="en-US" dirty="0" err="1"/>
              <a:t>Hringur</a:t>
            </a:r>
            <a:r>
              <a:rPr lang="en-US" dirty="0"/>
              <a:t> […]</a:t>
            </a:r>
          </a:p>
          <a:p>
            <a:pPr marL="0" indent="0">
              <a:lnSpc>
                <a:spcPct val="120000"/>
              </a:lnSpc>
              <a:spcBef>
                <a:spcPts val="0"/>
              </a:spcBef>
              <a:buNone/>
            </a:pPr>
            <a:r>
              <a:rPr lang="en-US" dirty="0" err="1"/>
              <a:t>Haki</a:t>
            </a:r>
            <a:r>
              <a:rPr lang="en-US" dirty="0"/>
              <a:t>&lt;,&gt; son of </a:t>
            </a:r>
            <a:r>
              <a:rPr lang="en-US" dirty="0" err="1"/>
              <a:t>Óðinn</a:t>
            </a:r>
            <a:r>
              <a:rPr lang="en-US" dirty="0"/>
              <a:t>&lt;,&gt;</a:t>
            </a:r>
          </a:p>
          <a:p>
            <a:pPr marL="0" indent="0">
              <a:lnSpc>
                <a:spcPct val="120000"/>
              </a:lnSpc>
              <a:spcBef>
                <a:spcPts val="0"/>
              </a:spcBef>
              <a:buNone/>
            </a:pPr>
            <a:r>
              <a:rPr lang="en-US" dirty="0"/>
              <a:t>the father of all trolls in a cave</a:t>
            </a:r>
          </a:p>
        </p:txBody>
      </p:sp>
      <p:sp>
        <p:nvSpPr>
          <p:cNvPr id="2" name="Date Placeholder 1">
            <a:extLst>
              <a:ext uri="{FF2B5EF4-FFF2-40B4-BE49-F238E27FC236}">
                <a16:creationId xmlns:a16="http://schemas.microsoft.com/office/drawing/2014/main" id="{F7855BAC-4FF8-429E-1F30-19A06256E103}"/>
              </a:ext>
            </a:extLst>
          </p:cNvPr>
          <p:cNvSpPr>
            <a:spLocks noGrp="1"/>
          </p:cNvSpPr>
          <p:nvPr>
            <p:ph type="dt" sz="half" idx="10"/>
          </p:nvPr>
        </p:nvSpPr>
        <p:spPr/>
        <p:txBody>
          <a:bodyPr/>
          <a:lstStyle/>
          <a:p>
            <a:r>
              <a:rPr lang="en-US"/>
              <a:t>Tartu, 6 July 2022: Plotting Poetry 5</a:t>
            </a:r>
            <a:endParaRPr lang="is-IS"/>
          </a:p>
        </p:txBody>
      </p:sp>
      <p:sp>
        <p:nvSpPr>
          <p:cNvPr id="8" name="Footer Placeholder 7">
            <a:extLst>
              <a:ext uri="{FF2B5EF4-FFF2-40B4-BE49-F238E27FC236}">
                <a16:creationId xmlns:a16="http://schemas.microsoft.com/office/drawing/2014/main" id="{842F8E1A-D4AB-3A6D-2C93-F0A1D207B032}"/>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9" name="Slide Number Placeholder 8">
            <a:extLst>
              <a:ext uri="{FF2B5EF4-FFF2-40B4-BE49-F238E27FC236}">
                <a16:creationId xmlns:a16="http://schemas.microsoft.com/office/drawing/2014/main" id="{7D74ACF9-2FB5-B6C3-2E44-3144B158D908}"/>
              </a:ext>
            </a:extLst>
          </p:cNvPr>
          <p:cNvSpPr>
            <a:spLocks noGrp="1"/>
          </p:cNvSpPr>
          <p:nvPr>
            <p:ph type="sldNum" sz="quarter" idx="12"/>
          </p:nvPr>
        </p:nvSpPr>
        <p:spPr/>
        <p:txBody>
          <a:bodyPr/>
          <a:lstStyle/>
          <a:p>
            <a:fld id="{87EB15CC-FCA9-4732-9BF7-5AEC33EFD6E9}" type="slidenum">
              <a:rPr lang="is-IS" smtClean="0"/>
              <a:pPr/>
              <a:t>8</a:t>
            </a:fld>
            <a:endParaRPr lang="is-IS"/>
          </a:p>
        </p:txBody>
      </p:sp>
      <p:sp>
        <p:nvSpPr>
          <p:cNvPr id="6" name="Right Brace 5">
            <a:extLst>
              <a:ext uri="{FF2B5EF4-FFF2-40B4-BE49-F238E27FC236}">
                <a16:creationId xmlns:a16="http://schemas.microsoft.com/office/drawing/2014/main" id="{04C98F2D-5753-F1A8-B31D-DF65325C1D17}"/>
              </a:ext>
            </a:extLst>
          </p:cNvPr>
          <p:cNvSpPr/>
          <p:nvPr/>
        </p:nvSpPr>
        <p:spPr>
          <a:xfrm>
            <a:off x="6748671" y="1858616"/>
            <a:ext cx="347870" cy="626165"/>
          </a:xfrm>
          <a:prstGeom prst="rightBrace">
            <a:avLst/>
          </a:prstGeom>
          <a:ln>
            <a:solidFill>
              <a:schemeClr val="accent6">
                <a:lumMod val="50000"/>
              </a:schemeClr>
            </a:solidFill>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7D6F2014-2B5F-84E2-139D-745E10CBB1ED}"/>
              </a:ext>
            </a:extLst>
          </p:cNvPr>
          <p:cNvSpPr txBox="1"/>
          <p:nvPr/>
        </p:nvSpPr>
        <p:spPr>
          <a:xfrm>
            <a:off x="7136299" y="1972918"/>
            <a:ext cx="2087217" cy="369332"/>
          </a:xfrm>
          <a:prstGeom prst="rect">
            <a:avLst/>
          </a:prstGeom>
          <a:noFill/>
        </p:spPr>
        <p:txBody>
          <a:bodyPr wrap="square" rtlCol="0">
            <a:spAutoFit/>
          </a:bodyPr>
          <a:lstStyle/>
          <a:p>
            <a:r>
              <a:rPr lang="en-US" b="1" dirty="0">
                <a:solidFill>
                  <a:schemeClr val="accent6">
                    <a:lumMod val="50000"/>
                  </a:schemeClr>
                </a:solidFill>
              </a:rPr>
              <a:t>introductory motif</a:t>
            </a:r>
          </a:p>
        </p:txBody>
      </p:sp>
      <p:sp>
        <p:nvSpPr>
          <p:cNvPr id="23" name="Right Brace 22">
            <a:extLst>
              <a:ext uri="{FF2B5EF4-FFF2-40B4-BE49-F238E27FC236}">
                <a16:creationId xmlns:a16="http://schemas.microsoft.com/office/drawing/2014/main" id="{9A070A6D-0FC7-59EF-5169-9B35FF479A1B}"/>
              </a:ext>
            </a:extLst>
          </p:cNvPr>
          <p:cNvSpPr/>
          <p:nvPr/>
        </p:nvSpPr>
        <p:spPr>
          <a:xfrm>
            <a:off x="7383544" y="2521637"/>
            <a:ext cx="347870" cy="1195598"/>
          </a:xfrm>
          <a:prstGeom prst="rightBrace">
            <a:avLst>
              <a:gd name="adj1" fmla="val 8333"/>
              <a:gd name="adj2" fmla="val 49169"/>
            </a:avLst>
          </a:prstGeom>
          <a:ln>
            <a:solidFill>
              <a:schemeClr val="accent6">
                <a:lumMod val="50000"/>
              </a:schemeClr>
            </a:solidFill>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24" name="TextBox 23">
            <a:extLst>
              <a:ext uri="{FF2B5EF4-FFF2-40B4-BE49-F238E27FC236}">
                <a16:creationId xmlns:a16="http://schemas.microsoft.com/office/drawing/2014/main" id="{9C5867A1-4C31-6028-B513-A5605A9E3C68}"/>
              </a:ext>
            </a:extLst>
          </p:cNvPr>
          <p:cNvSpPr txBox="1"/>
          <p:nvPr/>
        </p:nvSpPr>
        <p:spPr>
          <a:xfrm>
            <a:off x="7754606" y="2867502"/>
            <a:ext cx="1260187" cy="369332"/>
          </a:xfrm>
          <a:prstGeom prst="rect">
            <a:avLst/>
          </a:prstGeom>
          <a:noFill/>
        </p:spPr>
        <p:txBody>
          <a:bodyPr wrap="square" rtlCol="0">
            <a:spAutoFit/>
          </a:bodyPr>
          <a:lstStyle/>
          <a:p>
            <a:r>
              <a:rPr lang="en-US" b="1" dirty="0">
                <a:solidFill>
                  <a:schemeClr val="accent6">
                    <a:lumMod val="50000"/>
                  </a:schemeClr>
                </a:solidFill>
              </a:rPr>
              <a:t>name list</a:t>
            </a:r>
          </a:p>
        </p:txBody>
      </p:sp>
      <p:sp>
        <p:nvSpPr>
          <p:cNvPr id="25" name="Right Brace 24">
            <a:extLst>
              <a:ext uri="{FF2B5EF4-FFF2-40B4-BE49-F238E27FC236}">
                <a16:creationId xmlns:a16="http://schemas.microsoft.com/office/drawing/2014/main" id="{1703386A-9C7E-EDD9-1780-129EFF5868E4}"/>
              </a:ext>
            </a:extLst>
          </p:cNvPr>
          <p:cNvSpPr/>
          <p:nvPr/>
        </p:nvSpPr>
        <p:spPr>
          <a:xfrm>
            <a:off x="7786695" y="4056009"/>
            <a:ext cx="347870" cy="1783047"/>
          </a:xfrm>
          <a:prstGeom prst="rightBrace">
            <a:avLst>
              <a:gd name="adj1" fmla="val 8333"/>
              <a:gd name="adj2" fmla="val 51093"/>
            </a:avLst>
          </a:prstGeom>
          <a:ln>
            <a:solidFill>
              <a:schemeClr val="accent6">
                <a:lumMod val="50000"/>
              </a:schemeClr>
            </a:solidFill>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26" name="TextBox 25">
            <a:extLst>
              <a:ext uri="{FF2B5EF4-FFF2-40B4-BE49-F238E27FC236}">
                <a16:creationId xmlns:a16="http://schemas.microsoft.com/office/drawing/2014/main" id="{52880B81-49DF-22EE-67BA-CAFF2C0B2511}"/>
              </a:ext>
            </a:extLst>
          </p:cNvPr>
          <p:cNvSpPr txBox="1"/>
          <p:nvPr/>
        </p:nvSpPr>
        <p:spPr>
          <a:xfrm>
            <a:off x="8182841" y="4739809"/>
            <a:ext cx="1260187" cy="369332"/>
          </a:xfrm>
          <a:prstGeom prst="rect">
            <a:avLst/>
          </a:prstGeom>
          <a:noFill/>
        </p:spPr>
        <p:txBody>
          <a:bodyPr wrap="square" rtlCol="0">
            <a:spAutoFit/>
          </a:bodyPr>
          <a:lstStyle/>
          <a:p>
            <a:r>
              <a:rPr lang="en-US" b="1" dirty="0">
                <a:solidFill>
                  <a:schemeClr val="accent6">
                    <a:lumMod val="50000"/>
                  </a:schemeClr>
                </a:solidFill>
              </a:rPr>
              <a:t>name list</a:t>
            </a:r>
          </a:p>
        </p:txBody>
      </p:sp>
      <p:sp>
        <p:nvSpPr>
          <p:cNvPr id="27" name="Right Brace 26">
            <a:extLst>
              <a:ext uri="{FF2B5EF4-FFF2-40B4-BE49-F238E27FC236}">
                <a16:creationId xmlns:a16="http://schemas.microsoft.com/office/drawing/2014/main" id="{409EB1F9-FE0A-5EB2-8E0F-F8032BBF4741}"/>
              </a:ext>
            </a:extLst>
          </p:cNvPr>
          <p:cNvSpPr/>
          <p:nvPr/>
        </p:nvSpPr>
        <p:spPr>
          <a:xfrm>
            <a:off x="7096540" y="3712111"/>
            <a:ext cx="313937" cy="369332"/>
          </a:xfrm>
          <a:prstGeom prst="rightBrace">
            <a:avLst/>
          </a:prstGeom>
          <a:ln>
            <a:solidFill>
              <a:schemeClr val="accent6">
                <a:lumMod val="50000"/>
              </a:schemeClr>
            </a:solidFill>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B6BE6609-4E9E-732A-A44F-612B5AD15D38}"/>
              </a:ext>
            </a:extLst>
          </p:cNvPr>
          <p:cNvSpPr txBox="1"/>
          <p:nvPr/>
        </p:nvSpPr>
        <p:spPr>
          <a:xfrm>
            <a:off x="7440294" y="3689993"/>
            <a:ext cx="2087217" cy="369332"/>
          </a:xfrm>
          <a:prstGeom prst="rect">
            <a:avLst/>
          </a:prstGeom>
          <a:noFill/>
        </p:spPr>
        <p:txBody>
          <a:bodyPr wrap="square" rtlCol="0">
            <a:spAutoFit/>
          </a:bodyPr>
          <a:lstStyle/>
          <a:p>
            <a:r>
              <a:rPr lang="en-US" b="1" dirty="0">
                <a:solidFill>
                  <a:schemeClr val="accent6">
                    <a:lumMod val="50000"/>
                  </a:schemeClr>
                </a:solidFill>
              </a:rPr>
              <a:t>introductory motif</a:t>
            </a:r>
          </a:p>
        </p:txBody>
      </p:sp>
      <p:sp>
        <p:nvSpPr>
          <p:cNvPr id="29" name="Right Brace 28">
            <a:extLst>
              <a:ext uri="{FF2B5EF4-FFF2-40B4-BE49-F238E27FC236}">
                <a16:creationId xmlns:a16="http://schemas.microsoft.com/office/drawing/2014/main" id="{29659ACC-1FAC-8549-18C7-7F60FD6852F6}"/>
              </a:ext>
            </a:extLst>
          </p:cNvPr>
          <p:cNvSpPr/>
          <p:nvPr/>
        </p:nvSpPr>
        <p:spPr>
          <a:xfrm>
            <a:off x="9072773" y="1893611"/>
            <a:ext cx="347870" cy="1783047"/>
          </a:xfrm>
          <a:prstGeom prst="rightBrace">
            <a:avLst>
              <a:gd name="adj1" fmla="val 8333"/>
              <a:gd name="adj2" fmla="val 51093"/>
            </a:avLst>
          </a:prstGeom>
          <a:ln>
            <a:solidFill>
              <a:schemeClr val="accent6">
                <a:lumMod val="50000"/>
              </a:schemeClr>
            </a:solidFill>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30" name="TextBox 29">
            <a:extLst>
              <a:ext uri="{FF2B5EF4-FFF2-40B4-BE49-F238E27FC236}">
                <a16:creationId xmlns:a16="http://schemas.microsoft.com/office/drawing/2014/main" id="{DC59DE20-ECAB-CCB6-A273-B7D0A9EA4626}"/>
              </a:ext>
            </a:extLst>
          </p:cNvPr>
          <p:cNvSpPr txBox="1"/>
          <p:nvPr/>
        </p:nvSpPr>
        <p:spPr>
          <a:xfrm>
            <a:off x="9494169" y="2601512"/>
            <a:ext cx="1260187" cy="369332"/>
          </a:xfrm>
          <a:prstGeom prst="rect">
            <a:avLst/>
          </a:prstGeom>
          <a:noFill/>
        </p:spPr>
        <p:txBody>
          <a:bodyPr wrap="square" rtlCol="0">
            <a:spAutoFit/>
          </a:bodyPr>
          <a:lstStyle/>
          <a:p>
            <a:r>
              <a:rPr lang="en-US" b="1" dirty="0">
                <a:solidFill>
                  <a:schemeClr val="accent6">
                    <a:lumMod val="50000"/>
                  </a:schemeClr>
                </a:solidFill>
              </a:rPr>
              <a:t>block</a:t>
            </a:r>
          </a:p>
        </p:txBody>
      </p:sp>
      <p:sp>
        <p:nvSpPr>
          <p:cNvPr id="31" name="Right Brace 30">
            <a:extLst>
              <a:ext uri="{FF2B5EF4-FFF2-40B4-BE49-F238E27FC236}">
                <a16:creationId xmlns:a16="http://schemas.microsoft.com/office/drawing/2014/main" id="{74D871C8-1209-CC87-C7D6-A34DBAE2390D}"/>
              </a:ext>
            </a:extLst>
          </p:cNvPr>
          <p:cNvSpPr/>
          <p:nvPr/>
        </p:nvSpPr>
        <p:spPr>
          <a:xfrm>
            <a:off x="9072773" y="1894767"/>
            <a:ext cx="347870" cy="1783047"/>
          </a:xfrm>
          <a:prstGeom prst="rightBrace">
            <a:avLst>
              <a:gd name="adj1" fmla="val 8333"/>
              <a:gd name="adj2" fmla="val 51093"/>
            </a:avLst>
          </a:prstGeom>
          <a:ln>
            <a:solidFill>
              <a:schemeClr val="accent6">
                <a:lumMod val="50000"/>
              </a:schemeClr>
            </a:solidFill>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32" name="TextBox 31">
            <a:extLst>
              <a:ext uri="{FF2B5EF4-FFF2-40B4-BE49-F238E27FC236}">
                <a16:creationId xmlns:a16="http://schemas.microsoft.com/office/drawing/2014/main" id="{A7446D3D-1E41-3F82-4103-F814F83277CB}"/>
              </a:ext>
            </a:extLst>
          </p:cNvPr>
          <p:cNvSpPr txBox="1"/>
          <p:nvPr/>
        </p:nvSpPr>
        <p:spPr>
          <a:xfrm>
            <a:off x="9494169" y="2602668"/>
            <a:ext cx="1260187" cy="369332"/>
          </a:xfrm>
          <a:prstGeom prst="rect">
            <a:avLst/>
          </a:prstGeom>
          <a:noFill/>
        </p:spPr>
        <p:txBody>
          <a:bodyPr wrap="square" rtlCol="0">
            <a:spAutoFit/>
          </a:bodyPr>
          <a:lstStyle/>
          <a:p>
            <a:r>
              <a:rPr lang="en-US" b="1" dirty="0">
                <a:solidFill>
                  <a:schemeClr val="accent6">
                    <a:lumMod val="50000"/>
                  </a:schemeClr>
                </a:solidFill>
              </a:rPr>
              <a:t>block</a:t>
            </a:r>
          </a:p>
        </p:txBody>
      </p:sp>
      <p:sp>
        <p:nvSpPr>
          <p:cNvPr id="33" name="Right Brace 32">
            <a:extLst>
              <a:ext uri="{FF2B5EF4-FFF2-40B4-BE49-F238E27FC236}">
                <a16:creationId xmlns:a16="http://schemas.microsoft.com/office/drawing/2014/main" id="{EBF9B3FA-D3BD-8A19-370E-6029154E16EF}"/>
              </a:ext>
            </a:extLst>
          </p:cNvPr>
          <p:cNvSpPr/>
          <p:nvPr/>
        </p:nvSpPr>
        <p:spPr>
          <a:xfrm>
            <a:off x="9474295" y="3717235"/>
            <a:ext cx="347870" cy="2121821"/>
          </a:xfrm>
          <a:prstGeom prst="rightBrace">
            <a:avLst>
              <a:gd name="adj1" fmla="val 8333"/>
              <a:gd name="adj2" fmla="val 51093"/>
            </a:avLst>
          </a:prstGeom>
          <a:ln>
            <a:solidFill>
              <a:schemeClr val="accent6">
                <a:lumMod val="50000"/>
              </a:schemeClr>
            </a:solidFill>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34" name="TextBox 33">
            <a:extLst>
              <a:ext uri="{FF2B5EF4-FFF2-40B4-BE49-F238E27FC236}">
                <a16:creationId xmlns:a16="http://schemas.microsoft.com/office/drawing/2014/main" id="{E5550D94-5C72-7B49-E091-9341FCF6C4B5}"/>
              </a:ext>
            </a:extLst>
          </p:cNvPr>
          <p:cNvSpPr txBox="1"/>
          <p:nvPr/>
        </p:nvSpPr>
        <p:spPr>
          <a:xfrm>
            <a:off x="9853432" y="4584960"/>
            <a:ext cx="1260187" cy="369332"/>
          </a:xfrm>
          <a:prstGeom prst="rect">
            <a:avLst/>
          </a:prstGeom>
          <a:noFill/>
        </p:spPr>
        <p:txBody>
          <a:bodyPr wrap="square" rtlCol="0">
            <a:spAutoFit/>
          </a:bodyPr>
          <a:lstStyle/>
          <a:p>
            <a:r>
              <a:rPr lang="en-US" b="1" dirty="0">
                <a:solidFill>
                  <a:schemeClr val="accent6">
                    <a:lumMod val="50000"/>
                  </a:schemeClr>
                </a:solidFill>
              </a:rPr>
              <a:t>block</a:t>
            </a:r>
          </a:p>
        </p:txBody>
      </p:sp>
      <p:sp>
        <p:nvSpPr>
          <p:cNvPr id="35" name="Right Brace 34">
            <a:extLst>
              <a:ext uri="{FF2B5EF4-FFF2-40B4-BE49-F238E27FC236}">
                <a16:creationId xmlns:a16="http://schemas.microsoft.com/office/drawing/2014/main" id="{85CD02F2-EC67-8C16-4573-91B3D00B13E4}"/>
              </a:ext>
            </a:extLst>
          </p:cNvPr>
          <p:cNvSpPr/>
          <p:nvPr/>
        </p:nvSpPr>
        <p:spPr>
          <a:xfrm>
            <a:off x="10470927" y="1820696"/>
            <a:ext cx="347870" cy="4018360"/>
          </a:xfrm>
          <a:prstGeom prst="rightBrace">
            <a:avLst>
              <a:gd name="adj1" fmla="val 8333"/>
              <a:gd name="adj2" fmla="val 51093"/>
            </a:avLst>
          </a:prstGeom>
          <a:ln>
            <a:solidFill>
              <a:schemeClr val="accent6">
                <a:lumMod val="50000"/>
              </a:schemeClr>
            </a:solidFill>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36" name="TextBox 35">
            <a:extLst>
              <a:ext uri="{FF2B5EF4-FFF2-40B4-BE49-F238E27FC236}">
                <a16:creationId xmlns:a16="http://schemas.microsoft.com/office/drawing/2014/main" id="{09EC6D9D-B931-565A-4873-C0199327421D}"/>
              </a:ext>
            </a:extLst>
          </p:cNvPr>
          <p:cNvSpPr txBox="1"/>
          <p:nvPr/>
        </p:nvSpPr>
        <p:spPr>
          <a:xfrm>
            <a:off x="10793519" y="3551493"/>
            <a:ext cx="1260187" cy="646331"/>
          </a:xfrm>
          <a:prstGeom prst="rect">
            <a:avLst/>
          </a:prstGeom>
          <a:noFill/>
        </p:spPr>
        <p:txBody>
          <a:bodyPr wrap="square" rtlCol="0">
            <a:spAutoFit/>
          </a:bodyPr>
          <a:lstStyle/>
          <a:p>
            <a:r>
              <a:rPr lang="en-US" b="1" dirty="0">
                <a:solidFill>
                  <a:schemeClr val="accent6">
                    <a:lumMod val="50000"/>
                  </a:schemeClr>
                </a:solidFill>
              </a:rPr>
              <a:t>block sequence</a:t>
            </a:r>
          </a:p>
        </p:txBody>
      </p:sp>
    </p:spTree>
    <p:extLst>
      <p:ext uri="{BB962C8B-B14F-4D97-AF65-F5344CB8AC3E}">
        <p14:creationId xmlns:p14="http://schemas.microsoft.com/office/powerpoint/2010/main" val="1834735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is-IS" dirty="0"/>
              <a:t>An example of PMÞ </a:t>
            </a:r>
            <a:r>
              <a:rPr lang="is-IS" sz="3600" dirty="0"/>
              <a:t>(</a:t>
            </a:r>
            <a:r>
              <a:rPr lang="sv-SE" sz="3600" dirty="0"/>
              <a:t>Holm papp 64 fol 99v</a:t>
            </a:r>
            <a:r>
              <a:rPr lang="is-IS" sz="3600" dirty="0"/>
              <a:t>)</a:t>
            </a:r>
            <a:endParaRPr lang="en-US" sz="3600" dirty="0"/>
          </a:p>
        </p:txBody>
      </p:sp>
      <p:sp>
        <p:nvSpPr>
          <p:cNvPr id="4" name="Content Placeholder 3"/>
          <p:cNvSpPr>
            <a:spLocks noGrp="1"/>
          </p:cNvSpPr>
          <p:nvPr>
            <p:ph sz="half" idx="1"/>
          </p:nvPr>
        </p:nvSpPr>
        <p:spPr/>
        <p:txBody>
          <a:bodyPr>
            <a:noAutofit/>
          </a:bodyPr>
          <a:lstStyle/>
          <a:p>
            <a:pPr marL="0" indent="0">
              <a:lnSpc>
                <a:spcPct val="100000"/>
              </a:lnSpc>
              <a:spcBef>
                <a:spcPts val="0"/>
              </a:spcBef>
              <a:buNone/>
            </a:pPr>
            <a:r>
              <a:rPr lang="da-DK" sz="2000" dirty="0"/>
              <a:t>Ég sat undir fiskahlaða föður míns,</a:t>
            </a:r>
            <a:endParaRPr lang="is-IS" sz="2000" dirty="0"/>
          </a:p>
          <a:p>
            <a:pPr marL="0" indent="0">
              <a:lnSpc>
                <a:spcPct val="100000"/>
              </a:lnSpc>
              <a:spcBef>
                <a:spcPts val="0"/>
              </a:spcBef>
              <a:buNone/>
            </a:pPr>
            <a:r>
              <a:rPr lang="da-DK" sz="2000" dirty="0"/>
              <a:t>menn komu að mér,</a:t>
            </a:r>
            <a:endParaRPr lang="is-IS" sz="2000" dirty="0"/>
          </a:p>
          <a:p>
            <a:pPr marL="0" indent="0">
              <a:lnSpc>
                <a:spcPct val="100000"/>
              </a:lnSpc>
              <a:spcBef>
                <a:spcPts val="0"/>
              </a:spcBef>
              <a:buNone/>
            </a:pPr>
            <a:r>
              <a:rPr lang="da-DK" sz="2000" dirty="0"/>
              <a:t>ráku staf í hnakka mér,</a:t>
            </a:r>
            <a:endParaRPr lang="is-IS" sz="2000" dirty="0"/>
          </a:p>
          <a:p>
            <a:pPr marL="0" indent="0">
              <a:lnSpc>
                <a:spcPct val="100000"/>
              </a:lnSpc>
              <a:spcBef>
                <a:spcPts val="0"/>
              </a:spcBef>
              <a:buNone/>
            </a:pPr>
            <a:r>
              <a:rPr lang="en-US" sz="2000" dirty="0" err="1"/>
              <a:t>hlaðinn</a:t>
            </a:r>
            <a:r>
              <a:rPr lang="en-US" sz="2000" dirty="0"/>
              <a:t> </a:t>
            </a:r>
            <a:r>
              <a:rPr lang="en-US" sz="2000" dirty="0" err="1"/>
              <a:t>tók</a:t>
            </a:r>
            <a:r>
              <a:rPr lang="en-US" sz="2000" dirty="0"/>
              <a:t> </a:t>
            </a:r>
            <a:r>
              <a:rPr lang="en-US" sz="2000" dirty="0" err="1"/>
              <a:t>að</a:t>
            </a:r>
            <a:r>
              <a:rPr lang="en-US" sz="2000" dirty="0"/>
              <a:t> </a:t>
            </a:r>
            <a:r>
              <a:rPr lang="en-US" sz="2000" dirty="0" err="1"/>
              <a:t>brenna</a:t>
            </a:r>
            <a:r>
              <a:rPr lang="en-US" sz="2000" dirty="0"/>
              <a:t>,</a:t>
            </a:r>
            <a:endParaRPr lang="is-IS" sz="2000" dirty="0"/>
          </a:p>
          <a:p>
            <a:pPr marL="0" indent="0">
              <a:lnSpc>
                <a:spcPct val="100000"/>
              </a:lnSpc>
              <a:spcBef>
                <a:spcPts val="0"/>
              </a:spcBef>
              <a:buNone/>
            </a:pPr>
            <a:r>
              <a:rPr lang="en-US" sz="2000" dirty="0" err="1"/>
              <a:t>ég</a:t>
            </a:r>
            <a:r>
              <a:rPr lang="en-US" sz="2000" dirty="0"/>
              <a:t> </a:t>
            </a:r>
            <a:r>
              <a:rPr lang="en-US" sz="2000" dirty="0" err="1"/>
              <a:t>fékk</a:t>
            </a:r>
            <a:r>
              <a:rPr lang="en-US" sz="2000" dirty="0"/>
              <a:t> </a:t>
            </a:r>
            <a:r>
              <a:rPr lang="en-US" sz="2000" dirty="0" err="1"/>
              <a:t>að</a:t>
            </a:r>
            <a:r>
              <a:rPr lang="en-US" sz="2000" dirty="0"/>
              <a:t> </a:t>
            </a:r>
            <a:r>
              <a:rPr lang="en-US" sz="2000" dirty="0" err="1"/>
              <a:t>renna</a:t>
            </a:r>
            <a:endParaRPr lang="is-IS" sz="2000" dirty="0"/>
          </a:p>
          <a:p>
            <a:pPr marL="0" indent="0">
              <a:lnSpc>
                <a:spcPct val="100000"/>
              </a:lnSpc>
              <a:spcBef>
                <a:spcPts val="0"/>
              </a:spcBef>
              <a:buNone/>
            </a:pPr>
            <a:r>
              <a:rPr lang="en-US" sz="2000" dirty="0" err="1"/>
              <a:t>uppá</a:t>
            </a:r>
            <a:r>
              <a:rPr lang="en-US" sz="2000" dirty="0"/>
              <a:t> </a:t>
            </a:r>
            <a:r>
              <a:rPr lang="en-US" sz="2000" dirty="0" err="1"/>
              <a:t>biskups</a:t>
            </a:r>
            <a:r>
              <a:rPr lang="en-US" sz="2000" dirty="0"/>
              <a:t> land,</a:t>
            </a:r>
            <a:endParaRPr lang="is-IS" sz="2000" dirty="0"/>
          </a:p>
          <a:p>
            <a:pPr marL="0" indent="0">
              <a:lnSpc>
                <a:spcPct val="100000"/>
              </a:lnSpc>
              <a:spcBef>
                <a:spcPts val="0"/>
              </a:spcBef>
              <a:buNone/>
            </a:pPr>
            <a:r>
              <a:rPr lang="en-US" sz="2000" dirty="0" err="1"/>
              <a:t>biskup</a:t>
            </a:r>
            <a:r>
              <a:rPr lang="en-US" sz="2000" dirty="0"/>
              <a:t> </a:t>
            </a:r>
            <a:r>
              <a:rPr lang="en-US" sz="2000" dirty="0" err="1"/>
              <a:t>átti</a:t>
            </a:r>
            <a:r>
              <a:rPr lang="en-US" sz="2000" dirty="0"/>
              <a:t> </a:t>
            </a:r>
            <a:r>
              <a:rPr lang="en-US" sz="2000" dirty="0" err="1"/>
              <a:t>gott</a:t>
            </a:r>
            <a:r>
              <a:rPr lang="en-US" sz="2000" dirty="0"/>
              <a:t> </a:t>
            </a:r>
            <a:r>
              <a:rPr lang="en-US" sz="2000" dirty="0" err="1"/>
              <a:t>bú</a:t>
            </a:r>
            <a:r>
              <a:rPr lang="en-US" sz="2000" dirty="0"/>
              <a:t>,</a:t>
            </a:r>
            <a:endParaRPr lang="is-IS" sz="2000" dirty="0"/>
          </a:p>
          <a:p>
            <a:pPr marL="0" indent="0">
              <a:lnSpc>
                <a:spcPct val="100000"/>
              </a:lnSpc>
              <a:spcBef>
                <a:spcPts val="0"/>
              </a:spcBef>
              <a:buNone/>
            </a:pPr>
            <a:r>
              <a:rPr lang="da-DK" sz="2000" dirty="0"/>
              <a:t>gaf mér uxa og kú,</a:t>
            </a:r>
            <a:endParaRPr lang="is-IS" sz="2000" dirty="0"/>
          </a:p>
          <a:p>
            <a:pPr marL="0" indent="0">
              <a:lnSpc>
                <a:spcPct val="100000"/>
              </a:lnSpc>
              <a:spcBef>
                <a:spcPts val="0"/>
              </a:spcBef>
              <a:buNone/>
            </a:pPr>
            <a:r>
              <a:rPr lang="da-DK" sz="2000" dirty="0"/>
              <a:t>Uxinn tók að vaxa,</a:t>
            </a:r>
            <a:endParaRPr lang="is-IS" sz="2000" dirty="0"/>
          </a:p>
          <a:p>
            <a:pPr marL="0" indent="0">
              <a:lnSpc>
                <a:spcPct val="100000"/>
              </a:lnSpc>
              <a:spcBef>
                <a:spcPts val="0"/>
              </a:spcBef>
              <a:buNone/>
            </a:pPr>
            <a:r>
              <a:rPr lang="da-DK" sz="2000" dirty="0"/>
              <a:t>kýrinn tók að mjólka,</a:t>
            </a:r>
            <a:endParaRPr lang="is-IS" sz="2000" dirty="0"/>
          </a:p>
          <a:p>
            <a:pPr marL="0" indent="0">
              <a:lnSpc>
                <a:spcPct val="100000"/>
              </a:lnSpc>
              <a:spcBef>
                <a:spcPts val="0"/>
              </a:spcBef>
              <a:buNone/>
            </a:pPr>
            <a:r>
              <a:rPr lang="en-US" sz="2000" dirty="0" err="1"/>
              <a:t>Sankti</a:t>
            </a:r>
            <a:r>
              <a:rPr lang="en-US" sz="2000" dirty="0"/>
              <a:t> </a:t>
            </a:r>
            <a:r>
              <a:rPr lang="en-US" sz="2000" dirty="0" err="1"/>
              <a:t>María</a:t>
            </a:r>
            <a:r>
              <a:rPr lang="en-US" sz="2000" dirty="0"/>
              <a:t> </a:t>
            </a:r>
            <a:r>
              <a:rPr lang="en-US" sz="2000" dirty="0" err="1"/>
              <a:t>gaf</a:t>
            </a:r>
            <a:r>
              <a:rPr lang="en-US" sz="2000" dirty="0"/>
              <a:t> </a:t>
            </a:r>
            <a:r>
              <a:rPr lang="en-US" sz="2000" dirty="0" err="1"/>
              <a:t>mér</a:t>
            </a:r>
            <a:r>
              <a:rPr lang="en-US" sz="2000" dirty="0"/>
              <a:t> </a:t>
            </a:r>
            <a:r>
              <a:rPr lang="en-US" sz="2000" dirty="0" err="1"/>
              <a:t>sauð</a:t>
            </a:r>
            <a:r>
              <a:rPr lang="en-US" sz="2000" dirty="0"/>
              <a:t>,</a:t>
            </a:r>
            <a:endParaRPr lang="is-IS" sz="2000" dirty="0"/>
          </a:p>
          <a:p>
            <a:pPr marL="0" indent="0">
              <a:lnSpc>
                <a:spcPct val="100000"/>
              </a:lnSpc>
              <a:spcBef>
                <a:spcPts val="0"/>
              </a:spcBef>
              <a:buNone/>
            </a:pPr>
            <a:r>
              <a:rPr lang="en-US" sz="2000" dirty="0" err="1"/>
              <a:t>það</a:t>
            </a:r>
            <a:r>
              <a:rPr lang="en-US" sz="2000" dirty="0"/>
              <a:t> </a:t>
            </a:r>
            <a:r>
              <a:rPr lang="en-US" sz="2000" dirty="0" err="1"/>
              <a:t>varð</a:t>
            </a:r>
            <a:r>
              <a:rPr lang="en-US" sz="2000" dirty="0"/>
              <a:t> </a:t>
            </a:r>
            <a:r>
              <a:rPr lang="en-US" sz="2000" dirty="0" err="1"/>
              <a:t>mér</a:t>
            </a:r>
            <a:r>
              <a:rPr lang="en-US" sz="2000" dirty="0"/>
              <a:t> </a:t>
            </a:r>
            <a:r>
              <a:rPr lang="en-US" sz="2000" dirty="0" err="1"/>
              <a:t>að</a:t>
            </a:r>
            <a:r>
              <a:rPr lang="en-US" sz="2000" dirty="0"/>
              <a:t> </a:t>
            </a:r>
            <a:r>
              <a:rPr lang="en-US" sz="2000" dirty="0" err="1"/>
              <a:t>miklum</a:t>
            </a:r>
            <a:r>
              <a:rPr lang="en-US" sz="2000" dirty="0"/>
              <a:t> </a:t>
            </a:r>
            <a:r>
              <a:rPr lang="en-US" sz="2000" dirty="0" err="1"/>
              <a:t>auð</a:t>
            </a:r>
            <a:r>
              <a:rPr lang="en-US" sz="2000" dirty="0"/>
              <a:t>,</a:t>
            </a:r>
            <a:endParaRPr lang="is-IS" sz="2000" dirty="0"/>
          </a:p>
          <a:p>
            <a:pPr marL="0" indent="0">
              <a:lnSpc>
                <a:spcPct val="100000"/>
              </a:lnSpc>
              <a:spcBef>
                <a:spcPts val="0"/>
              </a:spcBef>
              <a:buNone/>
            </a:pPr>
            <a:r>
              <a:rPr lang="en-US" sz="2000" dirty="0"/>
              <a:t>etc.</a:t>
            </a:r>
            <a:r>
              <a:rPr lang="is-IS" sz="2000" dirty="0"/>
              <a:t> </a:t>
            </a:r>
          </a:p>
          <a:p>
            <a:pPr marL="0" indent="0">
              <a:lnSpc>
                <a:spcPct val="100000"/>
              </a:lnSpc>
              <a:spcBef>
                <a:spcPts val="0"/>
              </a:spcBef>
              <a:buNone/>
            </a:pPr>
            <a:endParaRPr lang="is-IS" sz="2000" dirty="0"/>
          </a:p>
        </p:txBody>
      </p:sp>
      <p:sp>
        <p:nvSpPr>
          <p:cNvPr id="5" name="Content Placeholder 4"/>
          <p:cNvSpPr>
            <a:spLocks noGrp="1"/>
          </p:cNvSpPr>
          <p:nvPr>
            <p:ph sz="half" idx="2"/>
          </p:nvPr>
        </p:nvSpPr>
        <p:spPr>
          <a:xfrm>
            <a:off x="6172200" y="1825625"/>
            <a:ext cx="5181600" cy="4402180"/>
          </a:xfrm>
        </p:spPr>
        <p:txBody>
          <a:bodyPr>
            <a:normAutofit lnSpcReduction="10000"/>
          </a:bodyPr>
          <a:lstStyle/>
          <a:p>
            <a:pPr marL="0" indent="0">
              <a:lnSpc>
                <a:spcPct val="110000"/>
              </a:lnSpc>
              <a:spcBef>
                <a:spcPts val="0"/>
              </a:spcBef>
              <a:buNone/>
            </a:pPr>
            <a:r>
              <a:rPr lang="en-US" sz="2000" dirty="0"/>
              <a:t>I sat under my father’s fish stack,</a:t>
            </a:r>
          </a:p>
          <a:p>
            <a:pPr marL="0" indent="0">
              <a:lnSpc>
                <a:spcPct val="110000"/>
              </a:lnSpc>
              <a:spcBef>
                <a:spcPts val="0"/>
              </a:spcBef>
              <a:buNone/>
            </a:pPr>
            <a:r>
              <a:rPr lang="en-US" sz="2000" dirty="0"/>
              <a:t>men came to me,</a:t>
            </a:r>
          </a:p>
          <a:p>
            <a:pPr marL="0" indent="0">
              <a:lnSpc>
                <a:spcPct val="110000"/>
              </a:lnSpc>
              <a:spcBef>
                <a:spcPts val="0"/>
              </a:spcBef>
              <a:buNone/>
            </a:pPr>
            <a:r>
              <a:rPr lang="en-US" sz="2000" dirty="0"/>
              <a:t>stroke me with a stick onto my neck,</a:t>
            </a:r>
          </a:p>
          <a:p>
            <a:pPr marL="0" indent="0">
              <a:lnSpc>
                <a:spcPct val="110000"/>
              </a:lnSpc>
              <a:spcBef>
                <a:spcPts val="0"/>
              </a:spcBef>
              <a:buNone/>
            </a:pPr>
            <a:r>
              <a:rPr lang="en-US" sz="2000" dirty="0"/>
              <a:t>the stack started burning,</a:t>
            </a:r>
          </a:p>
          <a:p>
            <a:pPr marL="0" indent="0">
              <a:lnSpc>
                <a:spcPct val="110000"/>
              </a:lnSpc>
              <a:spcBef>
                <a:spcPts val="0"/>
              </a:spcBef>
              <a:buNone/>
            </a:pPr>
            <a:r>
              <a:rPr lang="en-US" sz="2000" dirty="0"/>
              <a:t>I got (/was allowed) to run</a:t>
            </a:r>
          </a:p>
          <a:p>
            <a:pPr marL="0" indent="0">
              <a:lnSpc>
                <a:spcPct val="110000"/>
              </a:lnSpc>
              <a:spcBef>
                <a:spcPts val="0"/>
              </a:spcBef>
              <a:buNone/>
            </a:pPr>
            <a:r>
              <a:rPr lang="en-US" sz="2000" dirty="0"/>
              <a:t>to &lt;the&gt; bishop’s land,</a:t>
            </a:r>
          </a:p>
          <a:p>
            <a:pPr marL="0" indent="0">
              <a:lnSpc>
                <a:spcPct val="110000"/>
              </a:lnSpc>
              <a:spcBef>
                <a:spcPts val="0"/>
              </a:spcBef>
              <a:buNone/>
            </a:pPr>
            <a:r>
              <a:rPr lang="en-US" sz="2000" dirty="0"/>
              <a:t>&lt;the&gt; bishop had a good farm,</a:t>
            </a:r>
          </a:p>
          <a:p>
            <a:pPr marL="0" indent="0">
              <a:lnSpc>
                <a:spcPct val="110000"/>
              </a:lnSpc>
              <a:spcBef>
                <a:spcPts val="0"/>
              </a:spcBef>
              <a:buNone/>
            </a:pPr>
            <a:r>
              <a:rPr lang="en-US" sz="2000" dirty="0"/>
              <a:t>&lt;he&gt; gave me a bull and a cow,</a:t>
            </a:r>
          </a:p>
          <a:p>
            <a:pPr marL="0" indent="0">
              <a:lnSpc>
                <a:spcPct val="110000"/>
              </a:lnSpc>
              <a:spcBef>
                <a:spcPts val="0"/>
              </a:spcBef>
              <a:buNone/>
            </a:pPr>
            <a:r>
              <a:rPr lang="en-US" sz="2000" dirty="0"/>
              <a:t>the bull started growing,</a:t>
            </a:r>
          </a:p>
          <a:p>
            <a:pPr marL="0" indent="0">
              <a:lnSpc>
                <a:spcPct val="110000"/>
              </a:lnSpc>
              <a:spcBef>
                <a:spcPts val="0"/>
              </a:spcBef>
              <a:buNone/>
            </a:pPr>
            <a:r>
              <a:rPr lang="en-US" sz="2000" dirty="0"/>
              <a:t>the cow started milking,</a:t>
            </a:r>
          </a:p>
          <a:p>
            <a:pPr marL="0" indent="0">
              <a:lnSpc>
                <a:spcPct val="110000"/>
              </a:lnSpc>
              <a:spcBef>
                <a:spcPts val="0"/>
              </a:spcBef>
              <a:buNone/>
            </a:pPr>
            <a:r>
              <a:rPr lang="en-US" sz="2000" dirty="0"/>
              <a:t>&lt;the&gt; Virgin Mary gave me a ram,</a:t>
            </a:r>
          </a:p>
          <a:p>
            <a:pPr marL="0" indent="0">
              <a:lnSpc>
                <a:spcPct val="110000"/>
              </a:lnSpc>
              <a:spcBef>
                <a:spcPts val="0"/>
              </a:spcBef>
              <a:buNone/>
            </a:pPr>
            <a:r>
              <a:rPr lang="en-US" sz="2000" dirty="0"/>
              <a:t>it turned out to be big wealth for me,</a:t>
            </a:r>
          </a:p>
          <a:p>
            <a:pPr marL="0" indent="0">
              <a:lnSpc>
                <a:spcPct val="110000"/>
              </a:lnSpc>
              <a:spcBef>
                <a:spcPts val="0"/>
              </a:spcBef>
              <a:buNone/>
            </a:pPr>
            <a:r>
              <a:rPr lang="en-US" sz="2000" dirty="0"/>
              <a:t>etc.</a:t>
            </a:r>
          </a:p>
          <a:p>
            <a:pPr marL="0" indent="0">
              <a:lnSpc>
                <a:spcPct val="110000"/>
              </a:lnSpc>
              <a:spcBef>
                <a:spcPts val="0"/>
              </a:spcBef>
              <a:buNone/>
            </a:pPr>
            <a:endParaRPr lang="en-US" sz="2000" dirty="0"/>
          </a:p>
        </p:txBody>
      </p:sp>
      <p:sp>
        <p:nvSpPr>
          <p:cNvPr id="11" name="Date Placeholder 10">
            <a:extLst>
              <a:ext uri="{FF2B5EF4-FFF2-40B4-BE49-F238E27FC236}">
                <a16:creationId xmlns:a16="http://schemas.microsoft.com/office/drawing/2014/main" id="{62850020-D604-1907-84A1-9648BF7CA063}"/>
              </a:ext>
            </a:extLst>
          </p:cNvPr>
          <p:cNvSpPr>
            <a:spLocks noGrp="1"/>
          </p:cNvSpPr>
          <p:nvPr>
            <p:ph type="dt" sz="half" idx="10"/>
          </p:nvPr>
        </p:nvSpPr>
        <p:spPr/>
        <p:txBody>
          <a:bodyPr/>
          <a:lstStyle/>
          <a:p>
            <a:r>
              <a:rPr lang="en-US"/>
              <a:t>Tartu, 6 July 2022: Plotting Poetry 5</a:t>
            </a:r>
            <a:endParaRPr lang="is-IS"/>
          </a:p>
        </p:txBody>
      </p:sp>
      <p:sp>
        <p:nvSpPr>
          <p:cNvPr id="12" name="Footer Placeholder 11">
            <a:extLst>
              <a:ext uri="{FF2B5EF4-FFF2-40B4-BE49-F238E27FC236}">
                <a16:creationId xmlns:a16="http://schemas.microsoft.com/office/drawing/2014/main" id="{FA43CFB0-3BE4-6856-D15D-B904690EA7A2}"/>
              </a:ext>
            </a:extLst>
          </p:cNvPr>
          <p:cNvSpPr>
            <a:spLocks noGrp="1"/>
          </p:cNvSpPr>
          <p:nvPr>
            <p:ph type="ftr" sz="quarter" idx="11"/>
          </p:nvPr>
        </p:nvSpPr>
        <p:spPr/>
        <p:txBody>
          <a:bodyPr/>
          <a:lstStyle/>
          <a:p>
            <a:r>
              <a:rPr lang="en-US"/>
              <a:t>Yelena Sesselja Helgadóttir: Textual Variation and Representative Selection of Texts </a:t>
            </a:r>
            <a:endParaRPr lang="is-IS"/>
          </a:p>
        </p:txBody>
      </p:sp>
      <p:sp>
        <p:nvSpPr>
          <p:cNvPr id="13" name="Slide Number Placeholder 12">
            <a:extLst>
              <a:ext uri="{FF2B5EF4-FFF2-40B4-BE49-F238E27FC236}">
                <a16:creationId xmlns:a16="http://schemas.microsoft.com/office/drawing/2014/main" id="{37F14540-4534-EAEA-4EBC-56C6314F83D3}"/>
              </a:ext>
            </a:extLst>
          </p:cNvPr>
          <p:cNvSpPr>
            <a:spLocks noGrp="1"/>
          </p:cNvSpPr>
          <p:nvPr>
            <p:ph type="sldNum" sz="quarter" idx="12"/>
          </p:nvPr>
        </p:nvSpPr>
        <p:spPr/>
        <p:txBody>
          <a:bodyPr/>
          <a:lstStyle/>
          <a:p>
            <a:fld id="{87EB15CC-FCA9-4732-9BF7-5AEC33EFD6E9}" type="slidenum">
              <a:rPr lang="is-IS" smtClean="0"/>
              <a:t>9</a:t>
            </a:fld>
            <a:endParaRPr lang="is-IS"/>
          </a:p>
        </p:txBody>
      </p:sp>
      <p:sp>
        <p:nvSpPr>
          <p:cNvPr id="2" name="TextBox 1">
            <a:extLst>
              <a:ext uri="{FF2B5EF4-FFF2-40B4-BE49-F238E27FC236}">
                <a16:creationId xmlns:a16="http://schemas.microsoft.com/office/drawing/2014/main" id="{E1F25AD2-42E8-2F81-62A6-67A5370C0E43}"/>
              </a:ext>
            </a:extLst>
          </p:cNvPr>
          <p:cNvSpPr txBox="1"/>
          <p:nvPr/>
        </p:nvSpPr>
        <p:spPr>
          <a:xfrm>
            <a:off x="3174274" y="3178426"/>
            <a:ext cx="2845526" cy="461665"/>
          </a:xfrm>
          <a:prstGeom prst="rect">
            <a:avLst/>
          </a:prstGeom>
          <a:noFill/>
        </p:spPr>
        <p:txBody>
          <a:bodyPr wrap="square" rtlCol="0">
            <a:spAutoFit/>
          </a:bodyPr>
          <a:lstStyle/>
          <a:p>
            <a:r>
              <a:rPr lang="en-US" sz="2400" b="1" dirty="0">
                <a:solidFill>
                  <a:schemeClr val="accent6">
                    <a:lumMod val="50000"/>
                  </a:schemeClr>
                </a:solidFill>
              </a:rPr>
              <a:t>block = list of motifs</a:t>
            </a:r>
          </a:p>
        </p:txBody>
      </p:sp>
      <p:sp>
        <p:nvSpPr>
          <p:cNvPr id="9" name="TextBox 8">
            <a:extLst>
              <a:ext uri="{FF2B5EF4-FFF2-40B4-BE49-F238E27FC236}">
                <a16:creationId xmlns:a16="http://schemas.microsoft.com/office/drawing/2014/main" id="{C5C02D89-F81D-AF75-4651-077494812421}"/>
              </a:ext>
            </a:extLst>
          </p:cNvPr>
          <p:cNvSpPr txBox="1"/>
          <p:nvPr/>
        </p:nvSpPr>
        <p:spPr>
          <a:xfrm>
            <a:off x="3174274" y="3550425"/>
            <a:ext cx="2845526" cy="707886"/>
          </a:xfrm>
          <a:prstGeom prst="rect">
            <a:avLst/>
          </a:prstGeom>
          <a:noFill/>
        </p:spPr>
        <p:txBody>
          <a:bodyPr wrap="square" rtlCol="0">
            <a:spAutoFit/>
          </a:bodyPr>
          <a:lstStyle/>
          <a:p>
            <a:r>
              <a:rPr lang="en-US" sz="2000" dirty="0">
                <a:solidFill>
                  <a:schemeClr val="bg2">
                    <a:lumMod val="10000"/>
                  </a:schemeClr>
                </a:solidFill>
              </a:rPr>
              <a:t>(each motif usually corresponds to 1-2 lines)</a:t>
            </a:r>
          </a:p>
        </p:txBody>
      </p:sp>
    </p:spTree>
    <p:extLst>
      <p:ext uri="{BB962C8B-B14F-4D97-AF65-F5344CB8AC3E}">
        <p14:creationId xmlns:p14="http://schemas.microsoft.com/office/powerpoint/2010/main" val="31341826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2920</TotalTime>
  <Words>7407</Words>
  <Application>Microsoft Office PowerPoint</Application>
  <PresentationFormat>Widescreen</PresentationFormat>
  <Paragraphs>548</Paragraphs>
  <Slides>31</Slides>
  <Notes>27</Notes>
  <HiddenSlides>3</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Textual Variation and  Representative Selection of Texts  The Case of Post-Medieval Icelandic þulur</vt:lpstr>
      <vt:lpstr>This presentation</vt:lpstr>
      <vt:lpstr>Postmedieval Icelandic þulur (PMÞ)</vt:lpstr>
      <vt:lpstr>Structure, composition, performance</vt:lpstr>
      <vt:lpstr>My current project</vt:lpstr>
      <vt:lpstr>Specificity of PM þulur</vt:lpstr>
      <vt:lpstr>Structure of PM þulur – an illustration</vt:lpstr>
      <vt:lpstr>An example of PMÞ (ÍB 816 8vo 109r, Hvarfsbók)</vt:lpstr>
      <vt:lpstr>An example of PMÞ (Holm papp 64 fol 99v)</vt:lpstr>
      <vt:lpstr>The listing structure and text selection</vt:lpstr>
      <vt:lpstr>Text selection criteria (my initial argument)</vt:lpstr>
      <vt:lpstr>Frequency analysis</vt:lpstr>
      <vt:lpstr>Identifying variants</vt:lpstr>
      <vt:lpstr>vx, vw and subsequent blocks</vt:lpstr>
      <vt:lpstr>PowerPoint Presentation</vt:lpstr>
      <vt:lpstr>PowerPoint Presentation</vt:lpstr>
      <vt:lpstr>Algorithm proposed</vt:lpstr>
      <vt:lpstr>Algorithm proposed</vt:lpstr>
      <vt:lpstr>Some questions</vt:lpstr>
      <vt:lpstr>Selecting most representative texts of a block</vt:lpstr>
      <vt:lpstr>The block sequence Sat ég undir fiskihlaða</vt:lpstr>
      <vt:lpstr>Text selection for the block sequence</vt:lpstr>
      <vt:lpstr>PowerPoint Presentation</vt:lpstr>
      <vt:lpstr>PowerPoint Presentation</vt:lpstr>
      <vt:lpstr>PowerPoint Presentation</vt:lpstr>
      <vt:lpstr>PowerPoint Presentation</vt:lpstr>
      <vt:lpstr>PowerPoint Presentation</vt:lpstr>
      <vt:lpstr>Results (preliminary!)</vt:lpstr>
      <vt:lpstr>Results (preliminary!)</vt:lpstr>
      <vt:lpstr>PowerPoint Presentation</vt:lpstr>
      <vt:lpstr>Thank you for your attention and patience!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Textual Variation and Representative Selection of Texts  The Case of Post-Medieval Icelandic þulur</dc:title>
  <dc:creator>Y Sesselja</dc:creator>
  <cp:lastModifiedBy>Yelena Sesselja Helgad Yershova - HI</cp:lastModifiedBy>
  <cp:revision>181</cp:revision>
  <dcterms:created xsi:type="dcterms:W3CDTF">2022-07-01T09:52:26Z</dcterms:created>
  <dcterms:modified xsi:type="dcterms:W3CDTF">2022-07-05T23:01:43Z</dcterms:modified>
</cp:coreProperties>
</file>