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75" r:id="rId3"/>
    <p:sldId id="276" r:id="rId4"/>
    <p:sldId id="444" r:id="rId5"/>
    <p:sldId id="445" r:id="rId6"/>
    <p:sldId id="282" r:id="rId7"/>
    <p:sldId id="278" r:id="rId8"/>
    <p:sldId id="281" r:id="rId9"/>
    <p:sldId id="280" r:id="rId10"/>
    <p:sldId id="283" r:id="rId11"/>
    <p:sldId id="284" r:id="rId12"/>
    <p:sldId id="447" r:id="rId13"/>
    <p:sldId id="448" r:id="rId14"/>
    <p:sldId id="285" r:id="rId15"/>
    <p:sldId id="258" r:id="rId16"/>
    <p:sldId id="449" r:id="rId17"/>
    <p:sldId id="259" r:id="rId18"/>
    <p:sldId id="272" r:id="rId19"/>
    <p:sldId id="273" r:id="rId20"/>
    <p:sldId id="274" r:id="rId21"/>
    <p:sldId id="453" r:id="rId22"/>
    <p:sldId id="257" r:id="rId23"/>
    <p:sldId id="262" r:id="rId24"/>
    <p:sldId id="261" r:id="rId25"/>
    <p:sldId id="450" r:id="rId26"/>
    <p:sldId id="451" r:id="rId27"/>
    <p:sldId id="45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2"/>
    <p:restoredTop sz="93305"/>
  </p:normalViewPr>
  <p:slideViewPr>
    <p:cSldViewPr snapToGrid="0" snapToObjects="1">
      <p:cViewPr>
        <p:scale>
          <a:sx n="72" d="100"/>
          <a:sy n="72" d="100"/>
        </p:scale>
        <p:origin x="7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C6D1-E931-9A48-8578-7E221456DE4A}" type="datetimeFigureOut">
              <a:rPr lang="fr-FR" smtClean="0"/>
              <a:t>02/07/2022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2AC6-ACE1-B44B-94AF-890A5705B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FE6183-57D7-F247-8596-732D710BFD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Anne-Sophie Bories - Computational Analyses of Poetry - Research Seminar HS21</a:t>
            </a:r>
          </a:p>
        </p:txBody>
      </p:sp>
    </p:spTree>
    <p:extLst>
      <p:ext uri="{BB962C8B-B14F-4D97-AF65-F5344CB8AC3E}">
        <p14:creationId xmlns:p14="http://schemas.microsoft.com/office/powerpoint/2010/main" val="314557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FE6183-57D7-F247-8596-732D710BFD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Anne-Sophie Bories - Computational Analyses of Poetry - Research Seminar HS21</a:t>
            </a:r>
          </a:p>
        </p:txBody>
      </p:sp>
    </p:spTree>
    <p:extLst>
      <p:ext uri="{BB962C8B-B14F-4D97-AF65-F5344CB8AC3E}">
        <p14:creationId xmlns:p14="http://schemas.microsoft.com/office/powerpoint/2010/main" val="292349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C2667-86A6-9B6A-F7D8-EAF2DB705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5F0050-02D1-501C-F3AF-A7D505F83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C8BF84-EA73-84C2-C2DE-9387807B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86CC-3AFF-944C-BD51-F90FB9ED3E56}" type="datetime1">
              <a:rPr lang="fr-CH" smtClean="0"/>
              <a:t>03.07.22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C92E75-5848-443C-139E-24D0027A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3CA7ED-E2F4-8B38-1CA1-802B6887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44A4-AEDB-644C-8418-D937AE1C1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69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CE25B-D917-9D3C-2F5A-2AC711C2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4052F3-4A5A-3393-55C4-E9715A6A5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38FE06-21A8-BD49-68B6-A5F58768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0798-44AE-3A49-8BF3-9CA7F79C5915}" type="datetime1">
              <a:rPr lang="fr-CH" smtClean="0"/>
              <a:t>03.07.22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B1899F-9DF1-27DE-0F47-9200BD0B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BEECF-4C2B-C520-0964-6A071A30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44A4-AEDB-644C-8418-D937AE1C1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86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3FE27A-766F-336C-67B8-2B738F28D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CA21C8-2007-4843-7D43-B721A6AB4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361E8D-B404-2137-3243-86E908FC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3281-EFB8-B847-ABCC-8072FEB67DBA}" type="datetime1">
              <a:rPr lang="fr-CH" smtClean="0"/>
              <a:t>03.07.22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A5DAA5-57E7-7A66-2230-6A4119EC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E4D4EF-62A6-AE6F-7A29-B09241D2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44A4-AEDB-644C-8418-D937AE1C1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42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E28EC-A026-A1AC-6582-4B292F50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9F679-5AB0-CBDD-6F79-87829EB12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33C7F8-AB2C-C4AD-D15F-D64729D5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CAC-748F-1747-B4E3-D3427A2ACC3C}" type="datetime1">
              <a:rPr lang="fr-CH" smtClean="0"/>
              <a:t>03.07.22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062EE8-5557-B5F2-E1D8-5F498E91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6B02F1-84AC-9406-63CA-1038CDAA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44A4-AEDB-644C-8418-D937AE1C1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42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A655C-3C8A-F353-6134-9532CEBC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63CED5-7BB3-7F08-645E-1844E0B9E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A25134-FED5-6403-4C11-45985492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92ED-653D-0B4E-B697-51DFFE66E7D1}" type="datetime1">
              <a:rPr lang="fr-CH" smtClean="0"/>
              <a:t>03.07.22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8FD942-D16A-4460-16C2-02519120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FB4319-4188-417D-6CF8-D5601FAE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44A4-AEDB-644C-8418-D937AE1C1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23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D9FDE-7BED-9D9A-85A2-D841640A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18D96-3842-3D55-9BDC-372CC9107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4E6B1E-5292-23ED-21E8-77DF3B377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19381F-5860-5255-F106-5B893F86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C8C0-BD76-B940-87ED-640B7D780BED}" type="datetime1">
              <a:rPr lang="fr-CH" smtClean="0"/>
              <a:t>03.07.22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7E4F6E-0318-9F01-1CF6-68CBAA84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EF03EA-602A-9A32-F30A-7FA0C17A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44A4-AEDB-644C-8418-D937AE1C1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8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E483A-C916-8BDD-1142-3BF9D8AF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3D49-278C-8F18-7445-64AF72699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BECBF1-4821-C6CC-70DA-9C10E4CD1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AAC999-15CB-F75E-37AE-BCA64E7F6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313476-C608-D6CC-D6DB-617A9D290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38E976-FE04-7AC0-8580-A2E83932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B2E-577A-384B-AD09-B67CF953E698}" type="datetime1">
              <a:rPr lang="fr-CH" smtClean="0"/>
              <a:t>03.07.22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16AEE9-245F-CCF1-AB2F-A1E9D2B2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BB586D0-A59F-A112-21CB-F8469B42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44A4-AEDB-644C-8418-D937AE1C1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76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5F1DBE-FC7A-E24C-D37B-215BF200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C05E8E-B2CB-5FC2-9355-6F19C5E9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B56-CAA4-A94B-87D7-3414E8AA4AC2}" type="datetime1">
              <a:rPr lang="fr-CH" smtClean="0"/>
              <a:t>03.07.22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3C160B-85C1-AA51-4FE6-95CECD16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89AA19-C4F3-E7EF-1E36-8121A03E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44A4-AEDB-644C-8418-D937AE1C1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66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038E83-5BAF-5B76-0327-C70F581B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ACE8-63D3-C54E-B711-D3E4713965A8}" type="datetime1">
              <a:rPr lang="fr-CH" smtClean="0"/>
              <a:t>03.07.22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A9483D-DBF1-C585-27EE-A32B9351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7A8C2E-49DD-D4A0-0369-C83C3381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44A4-AEDB-644C-8418-D937AE1C1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42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D8C3D-F599-B669-4AEB-1A1FD6FA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55599F-A984-0BFE-E523-7B599B5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0FCD6E-CF5A-4FCA-E161-9F4BF3F8D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7CF42F-F3C6-F843-C954-BAA9CE8E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7E2F-421C-D648-ACE6-DCC38FD18448}" type="datetime1">
              <a:rPr lang="fr-CH" smtClean="0"/>
              <a:t>03.07.22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0A8EDE-86F5-138D-2AE7-3F37B34E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FDD5EA-71A2-1607-05F2-AFF9A2A0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44A4-AEDB-644C-8418-D937AE1C1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17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B0817-63B3-F18F-B48B-680A2B8C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603550-56D0-F2B0-2D7F-54249EB3D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2ABE48-5BBA-36FB-5752-44C14C64E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2C155F-1921-F910-6198-47744D98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4474-A49F-5549-86BC-836FC7E4EA59}" type="datetime1">
              <a:rPr lang="fr-CH" smtClean="0"/>
              <a:t>03.07.22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EE7E47-1D5B-3091-2E95-01F79636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DB0361-560C-0D19-6D17-10E9C457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44A4-AEDB-644C-8418-D937AE1C1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2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F6D7B4-0C2C-7F08-C640-7FFD1A47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795FE1-1BBC-1646-D6E1-667C1C890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A7B6B7-9B01-7D3A-7460-9DCE0CF38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99936-E5AE-5D4E-8AF1-323D8AC43EB3}" type="datetime1">
              <a:rPr lang="fr-CH" smtClean="0"/>
              <a:t>03.07.22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2F6A07-23D0-DB28-CBC1-5ADDE4D8E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CD25F-015D-E21E-BD5E-96F2BDB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44A4-AEDB-644C-8418-D937AE1C1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96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3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49AB5-AD34-8E86-BFFA-1051683EC5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fr-FR" dirty="0">
                <a:solidFill>
                  <a:schemeClr val="accent2"/>
                </a:solidFill>
              </a:rPr>
              <a:t>Jokes </a:t>
            </a:r>
            <a:r>
              <a:rPr lang="fr-FR" dirty="0" err="1">
                <a:solidFill>
                  <a:schemeClr val="accent2"/>
                </a:solidFill>
              </a:rPr>
              <a:t>without</a:t>
            </a:r>
            <a:r>
              <a:rPr lang="fr-FR" dirty="0">
                <a:solidFill>
                  <a:schemeClr val="accent2"/>
                </a:solidFill>
              </a:rPr>
              <a:t> Humour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9BB9BA-894A-3F6C-CED8-94F465F1B0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Anne-Sophie Bories, </a:t>
            </a:r>
            <a:r>
              <a:rPr lang="fr-FR" dirty="0" err="1"/>
              <a:t>University</a:t>
            </a:r>
            <a:r>
              <a:rPr lang="fr-FR" dirty="0"/>
              <a:t> of Basel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BC8E20-231D-E850-CF8D-0CE45715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Plotting</a:t>
            </a:r>
            <a:r>
              <a:rPr lang="fr-FR" dirty="0"/>
              <a:t> </a:t>
            </a:r>
            <a:r>
              <a:rPr lang="fr-FR" dirty="0" err="1"/>
              <a:t>Poetry</a:t>
            </a:r>
            <a:r>
              <a:rPr lang="fr-FR" dirty="0"/>
              <a:t> 5 - </a:t>
            </a:r>
            <a:r>
              <a:rPr lang="fr-FR" dirty="0" err="1"/>
              <a:t>Popular</a:t>
            </a:r>
            <a:r>
              <a:rPr lang="fr-FR" dirty="0"/>
              <a:t> </a:t>
            </a:r>
            <a:r>
              <a:rPr lang="fr-FR" dirty="0" err="1"/>
              <a:t>Voices</a:t>
            </a:r>
            <a:r>
              <a:rPr lang="fr-FR" dirty="0"/>
              <a:t> - Tartu, 4-6 July 2022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8185388-A68F-8FD8-8D29-343B70DB7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83" y="5119687"/>
            <a:ext cx="609600" cy="355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075A98-C3EB-BD86-8BB6-5F3182B1D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468" y="5119687"/>
            <a:ext cx="2286000" cy="5207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71FE73-AA52-86A7-5BA6-E2D5866AD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653" y="5119687"/>
            <a:ext cx="1447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6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BC5DA-78FE-79DC-B810-F7101CA6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Annotating </a:t>
            </a:r>
            <a:r>
              <a:rPr lang="en-GB" strike="sngStrike" dirty="0">
                <a:solidFill>
                  <a:schemeClr val="accent2"/>
                </a:solidFill>
              </a:rPr>
              <a:t>humour</a:t>
            </a:r>
            <a:r>
              <a:rPr lang="en-GB" dirty="0">
                <a:solidFill>
                  <a:schemeClr val="accent2"/>
                </a:solidFill>
              </a:rPr>
              <a:t> double-scripts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836A20-FDA2-DC0A-5BE6-E03267E3A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Ignore the humorous intent/efficacy whilst tagging</a:t>
            </a:r>
          </a:p>
          <a:p>
            <a:endParaRPr lang="en-GB" dirty="0"/>
          </a:p>
          <a:p>
            <a:r>
              <a:rPr lang="en-GB" dirty="0"/>
              <a:t>Observe humorous and non humorous texts together</a:t>
            </a:r>
          </a:p>
          <a:p>
            <a:endParaRPr lang="en-GB" dirty="0"/>
          </a:p>
          <a:p>
            <a:r>
              <a:rPr lang="en-GB" dirty="0"/>
              <a:t>Shed light on non humorous texts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B3D883-87B7-CAEB-042E-03D82428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65004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230EB-9941-B11B-0782-D398FCC4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0972" cy="1325563"/>
          </a:xfrm>
        </p:spPr>
        <p:txBody>
          <a:bodyPr/>
          <a:lstStyle/>
          <a:p>
            <a:r>
              <a:rPr lang="en-GB" dirty="0"/>
              <a:t>Guillaume Apollinaire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CB500F-C345-F131-057A-BF5FF4CAC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745" y="1690688"/>
            <a:ext cx="4797055" cy="4351338"/>
          </a:xfrm>
        </p:spPr>
        <p:txBody>
          <a:bodyPr/>
          <a:lstStyle/>
          <a:p>
            <a:pPr marL="0" indent="0" algn="r">
              <a:buNone/>
            </a:pPr>
            <a:r>
              <a:rPr lang="en-GB" i="1" dirty="0"/>
              <a:t>Cahier d’un retour </a:t>
            </a:r>
          </a:p>
          <a:p>
            <a:pPr marL="0" indent="0" algn="r">
              <a:buNone/>
            </a:pPr>
            <a:r>
              <a:rPr lang="en-GB" i="1" dirty="0"/>
              <a:t>au pays natal</a:t>
            </a:r>
            <a:r>
              <a:rPr lang="en-GB" dirty="0"/>
              <a:t>(1939)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A24A65-D890-A975-F279-2E5BC43C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58FB257-C066-F5F5-5BB8-B22048CE9A78}"/>
              </a:ext>
            </a:extLst>
          </p:cNvPr>
          <p:cNvSpPr txBox="1">
            <a:spLocks/>
          </p:cNvSpPr>
          <p:nvPr/>
        </p:nvSpPr>
        <p:spPr>
          <a:xfrm>
            <a:off x="5635256" y="365125"/>
            <a:ext cx="57185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err="1"/>
              <a:t>Aimé</a:t>
            </a:r>
            <a:r>
              <a:rPr lang="en-GB" dirty="0"/>
              <a:t> </a:t>
            </a:r>
            <a:r>
              <a:rPr lang="en-GB" dirty="0" err="1"/>
              <a:t>Césaire</a:t>
            </a:r>
            <a:endParaRPr lang="en-GB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4730E74-F817-881F-8B8A-25C3D0D17071}"/>
              </a:ext>
            </a:extLst>
          </p:cNvPr>
          <p:cNvSpPr txBox="1">
            <a:spLocks/>
          </p:cNvSpPr>
          <p:nvPr/>
        </p:nvSpPr>
        <p:spPr>
          <a:xfrm>
            <a:off x="838199" y="1690688"/>
            <a:ext cx="6851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/>
              <a:t>Le Bestiaire </a:t>
            </a:r>
            <a:r>
              <a:rPr lang="en-GB" i="1" dirty="0" err="1"/>
              <a:t>ou</a:t>
            </a:r>
            <a:r>
              <a:rPr lang="en-GB" i="1" dirty="0"/>
              <a:t> Cortège </a:t>
            </a:r>
            <a:r>
              <a:rPr lang="en-GB" i="1" dirty="0" err="1"/>
              <a:t>d’Orphée</a:t>
            </a:r>
            <a:r>
              <a:rPr lang="en-GB" i="1" dirty="0"/>
              <a:t> </a:t>
            </a:r>
            <a:r>
              <a:rPr lang="en-GB" dirty="0"/>
              <a:t>(1911)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 err="1"/>
              <a:t>Alcools</a:t>
            </a:r>
            <a:r>
              <a:rPr lang="en-GB" i="1" dirty="0"/>
              <a:t> </a:t>
            </a:r>
            <a:r>
              <a:rPr lang="en-GB" dirty="0"/>
              <a:t>(1913)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C7FFF0-0510-24B1-3582-640FC3A4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520" y="2599188"/>
            <a:ext cx="2431988" cy="360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854EF6F-AA4D-3171-2D03-BA4E2DE63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509" y="2972350"/>
            <a:ext cx="2664139" cy="360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22A9D41-73D2-ABB6-DA6E-083CEE528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467" b="56810"/>
          <a:stretch/>
        </p:blipFill>
        <p:spPr>
          <a:xfrm>
            <a:off x="4927900" y="2245651"/>
            <a:ext cx="269590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8F69B-8480-5B82-5036-B7FC49F1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365125"/>
            <a:ext cx="9287435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Guillaume Apollinaire, 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i="1" dirty="0">
                <a:solidFill>
                  <a:schemeClr val="accent2"/>
                </a:solidFill>
              </a:rPr>
              <a:t>Le Bestiaire </a:t>
            </a:r>
            <a:r>
              <a:rPr lang="en-GB" i="1" dirty="0" err="1">
                <a:solidFill>
                  <a:schemeClr val="accent2"/>
                </a:solidFill>
              </a:rPr>
              <a:t>ou</a:t>
            </a:r>
            <a:r>
              <a:rPr lang="en-GB" i="1" dirty="0">
                <a:solidFill>
                  <a:schemeClr val="accent2"/>
                </a:solidFill>
              </a:rPr>
              <a:t> cortège </a:t>
            </a:r>
            <a:r>
              <a:rPr lang="en-GB" i="1" dirty="0" err="1">
                <a:solidFill>
                  <a:schemeClr val="accent2"/>
                </a:solidFill>
              </a:rPr>
              <a:t>d’Orphée</a:t>
            </a:r>
            <a:r>
              <a:rPr lang="en-GB" i="1" dirty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(1911)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3ADADE-F6B7-1C86-D2EB-EB010577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B53A3E6-C6BD-944E-649B-86FC5F3A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223"/>
          <a:stretch/>
        </p:blipFill>
        <p:spPr>
          <a:xfrm>
            <a:off x="2703442" y="1825625"/>
            <a:ext cx="67851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6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8F69B-8480-5B82-5036-B7FC49F1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365125"/>
            <a:ext cx="9287435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Guillaume Apollinaire, 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i="1" dirty="0" err="1">
                <a:solidFill>
                  <a:schemeClr val="accent2"/>
                </a:solidFill>
              </a:rPr>
              <a:t>Alcools</a:t>
            </a:r>
            <a:r>
              <a:rPr lang="en-GB" i="1" dirty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(1913)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3ADADE-F6B7-1C86-D2EB-EB010577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AA69507-308C-DD53-7706-F548A95A8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998" b="26204"/>
          <a:stretch/>
        </p:blipFill>
        <p:spPr>
          <a:xfrm>
            <a:off x="2791337" y="1690688"/>
            <a:ext cx="6609325" cy="4572000"/>
          </a:xfrm>
        </p:spPr>
      </p:pic>
    </p:spTree>
    <p:extLst>
      <p:ext uri="{BB962C8B-B14F-4D97-AF65-F5344CB8AC3E}">
        <p14:creationId xmlns:p14="http://schemas.microsoft.com/office/powerpoint/2010/main" val="298207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8F69B-8480-5B82-5036-B7FC49F1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365125"/>
            <a:ext cx="9287435" cy="1325563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accent2"/>
                </a:solidFill>
              </a:rPr>
              <a:t>Aimé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Césaire</a:t>
            </a:r>
            <a:r>
              <a:rPr lang="en-GB" dirty="0">
                <a:solidFill>
                  <a:schemeClr val="accent2"/>
                </a:solidFill>
              </a:rPr>
              <a:t>, 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i="1" dirty="0">
                <a:solidFill>
                  <a:schemeClr val="accent2"/>
                </a:solidFill>
              </a:rPr>
              <a:t>Cahier d’un retour au pays natal </a:t>
            </a:r>
            <a:r>
              <a:rPr lang="en-GB" dirty="0">
                <a:solidFill>
                  <a:schemeClr val="accent2"/>
                </a:solidFill>
              </a:rPr>
              <a:t>(1939)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449AC15-93C4-71CF-A6C2-D3FAD81BA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58" y="2202873"/>
            <a:ext cx="11700000" cy="2317369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3ADADE-F6B7-1C86-D2EB-EB010577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162361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2FC8F-1604-AA9A-E90C-C02E5BEC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accent2"/>
                </a:solidFill>
              </a:rPr>
              <a:t>Lengths</a:t>
            </a:r>
            <a:r>
              <a:rPr lang="fr-FR" dirty="0">
                <a:solidFill>
                  <a:schemeClr val="accent2"/>
                </a:solidFill>
              </a:rPr>
              <a:t> and </a:t>
            </a:r>
            <a:r>
              <a:rPr lang="fr-FR" dirty="0" err="1">
                <a:solidFill>
                  <a:schemeClr val="accent2"/>
                </a:solidFill>
              </a:rPr>
              <a:t>number</a:t>
            </a:r>
            <a:r>
              <a:rPr lang="fr-FR" dirty="0">
                <a:solidFill>
                  <a:schemeClr val="accent2"/>
                </a:solidFill>
              </a:rPr>
              <a:t> of </a:t>
            </a:r>
            <a:r>
              <a:rPr lang="fr-FR" dirty="0" err="1">
                <a:solidFill>
                  <a:schemeClr val="accent2"/>
                </a:solidFill>
              </a:rPr>
              <a:t>elements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395B334-0882-4924-7367-CE92935A3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528600" cy="43524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090933-3461-7044-6CA5-7AC62C25A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800" y="1690688"/>
            <a:ext cx="2163218" cy="435240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A88609-36A3-4D6F-2237-F7DEEBCE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325182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52A26-3D83-F642-35CA-B3DFB0D4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C24089-D807-4709-32D9-551FDEB2C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Nous </a:t>
            </a:r>
            <a:r>
              <a:rPr lang="en-GB" dirty="0" err="1"/>
              <a:t>lui</a:t>
            </a:r>
            <a:r>
              <a:rPr lang="en-GB" dirty="0"/>
              <a:t> </a:t>
            </a:r>
            <a:r>
              <a:rPr lang="en-GB" dirty="0" err="1"/>
              <a:t>dîmes</a:t>
            </a:r>
            <a:r>
              <a:rPr lang="en-GB" dirty="0"/>
              <a:t> adieu et </a:t>
            </a:r>
            <a:r>
              <a:rPr lang="en-GB" dirty="0" err="1">
                <a:highlight>
                  <a:srgbClr val="00FF00"/>
                </a:highlight>
              </a:rPr>
              <a:t>puis</a:t>
            </a:r>
            <a:endParaRPr lang="en-GB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GB" dirty="0"/>
              <a:t>De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>
                <a:highlight>
                  <a:srgbClr val="00FFFF"/>
                </a:highlight>
              </a:rPr>
              <a:t>puits</a:t>
            </a:r>
            <a:r>
              <a:rPr lang="en-GB" dirty="0"/>
              <a:t> </a:t>
            </a:r>
            <a:r>
              <a:rPr lang="en-GB" dirty="0" err="1"/>
              <a:t>sortit</a:t>
            </a:r>
            <a:r>
              <a:rPr lang="en-GB" dirty="0"/>
              <a:t> </a:t>
            </a:r>
            <a:r>
              <a:rPr lang="en-GB" dirty="0" err="1"/>
              <a:t>l’espérance</a:t>
            </a:r>
            <a:r>
              <a:rPr lang="en-GB" dirty="0"/>
              <a:t>	(Apollinaire, </a:t>
            </a:r>
            <a:r>
              <a:rPr lang="en-GB" i="1" dirty="0" err="1"/>
              <a:t>Alcools</a:t>
            </a:r>
            <a:r>
              <a:rPr lang="en-GB" dirty="0"/>
              <a:t>, “La Tzigane”)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un </a:t>
            </a:r>
            <a:r>
              <a:rPr lang="fr-CH" dirty="0">
                <a:highlight>
                  <a:srgbClr val="00FF00"/>
                </a:highlight>
              </a:rPr>
              <a:t>vieux</a:t>
            </a:r>
            <a:r>
              <a:rPr lang="fr-CH" dirty="0"/>
              <a:t> silence </a:t>
            </a:r>
            <a:r>
              <a:rPr lang="fr-CH" dirty="0">
                <a:highlight>
                  <a:srgbClr val="00FF00"/>
                </a:highlight>
              </a:rPr>
              <a:t>crevant</a:t>
            </a:r>
            <a:r>
              <a:rPr lang="fr-CH" dirty="0"/>
              <a:t> de </a:t>
            </a:r>
            <a:r>
              <a:rPr lang="fr-CH" dirty="0">
                <a:highlight>
                  <a:srgbClr val="00FFFF"/>
                </a:highlight>
              </a:rPr>
              <a:t>pustules</a:t>
            </a:r>
            <a:r>
              <a:rPr lang="fr-CH" dirty="0"/>
              <a:t> </a:t>
            </a:r>
            <a:r>
              <a:rPr lang="fr-CH" dirty="0" err="1">
                <a:highlight>
                  <a:srgbClr val="00FF00"/>
                </a:highlight>
              </a:rPr>
              <a:t>tièdes</a:t>
            </a:r>
            <a:r>
              <a:rPr lang="fr-CH" dirty="0"/>
              <a:t> 	(Césaire, </a:t>
            </a:r>
            <a:r>
              <a:rPr lang="fr-CH" i="1" dirty="0"/>
              <a:t>Cahier…</a:t>
            </a:r>
            <a:r>
              <a:rPr lang="fr-CH" dirty="0"/>
              <a:t>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B00194-97F0-E4A5-198F-6910F3B2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198105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7FBF0-B72B-7802-B2E7-16DA1241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Script oppositions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2CC4C5F-999D-47AE-FEE2-59E72892D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122CAD-2A30-9C62-6866-F01AC1C8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268959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8F718-02F1-E13C-069F-2B6D8D80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accent2"/>
                </a:solidFill>
              </a:rPr>
              <a:t>Apollinaire’s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i="1" dirty="0">
                <a:solidFill>
                  <a:schemeClr val="accent2"/>
                </a:solidFill>
              </a:rPr>
              <a:t>Alcools</a:t>
            </a:r>
            <a:r>
              <a:rPr lang="fr-FR" dirty="0">
                <a:solidFill>
                  <a:schemeClr val="accent2"/>
                </a:solidFill>
              </a:rPr>
              <a:t>: script oppositions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2F9ED5-AD55-BE7C-02AC-83AA33F0F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64DFC3-DFC9-23C2-9DA9-21A03C5D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245341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468E0-94EC-7146-9B5E-F62FB1BA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accent2"/>
                </a:solidFill>
              </a:rPr>
              <a:t>Apollinaire’s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i="1" dirty="0">
                <a:solidFill>
                  <a:schemeClr val="accent2"/>
                </a:solidFill>
              </a:rPr>
              <a:t>Bestiaire</a:t>
            </a:r>
            <a:r>
              <a:rPr lang="fr-FR" dirty="0">
                <a:solidFill>
                  <a:schemeClr val="accent2"/>
                </a:solidFill>
              </a:rPr>
              <a:t>: script oppositions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BB49F97-5D2D-5ADB-658B-53CA2FB4A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42313B-9A3A-924F-037D-24B8AC98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6887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48B8D-D665-430A-2201-AE2E0A36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COMIC VERSE project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44F55-028E-C6B1-A845-984242697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Verse and humour</a:t>
            </a:r>
          </a:p>
          <a:p>
            <a:endParaRPr lang="en-GB" dirty="0"/>
          </a:p>
          <a:p>
            <a:r>
              <a:rPr lang="en-GB" dirty="0"/>
              <a:t>Manual annotation of joke-like structures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FC8AF3-11F0-2A19-9D28-9B7AF7E8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1944744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297FE7-4463-CD7A-FC2F-6E65D3A5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accent2"/>
                </a:solidFill>
              </a:rPr>
              <a:t>Césaire’s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i="1" dirty="0">
                <a:solidFill>
                  <a:schemeClr val="accent2"/>
                </a:solidFill>
              </a:rPr>
              <a:t>Cahier</a:t>
            </a:r>
            <a:r>
              <a:rPr lang="fr-FR" dirty="0">
                <a:solidFill>
                  <a:schemeClr val="accent2"/>
                </a:solidFill>
              </a:rPr>
              <a:t>: script oppositions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1014C6B-FAD2-ABFD-AB58-ECE3E196B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CF2037-FA2E-3358-AC0F-BCB9EB28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2985585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0F51F-38FE-2AF8-0005-44F796BD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2"/>
                </a:solidFill>
              </a:rPr>
              <a:t>Césaire’s</a:t>
            </a:r>
            <a:r>
              <a:rPr lang="en-GB" dirty="0">
                <a:solidFill>
                  <a:schemeClr val="accent2"/>
                </a:solidFill>
              </a:rPr>
              <a:t> incongruity: human/non-human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5D8DE9-9019-19DB-4ABF-DDEAC999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/>
          <a:lstStyle/>
          <a:p>
            <a:r>
              <a:rPr lang="fr-CH" dirty="0"/>
              <a:t>chacun se met à tirer par la queue le </a:t>
            </a:r>
            <a:r>
              <a:rPr lang="fr-CH" dirty="0">
                <a:highlight>
                  <a:srgbClr val="00FF00"/>
                </a:highlight>
              </a:rPr>
              <a:t>diable</a:t>
            </a:r>
            <a:r>
              <a:rPr lang="fr-CH" dirty="0"/>
              <a:t> le plus proche </a:t>
            </a:r>
          </a:p>
          <a:p>
            <a:endParaRPr lang="en-GB" dirty="0"/>
          </a:p>
          <a:p>
            <a:r>
              <a:rPr lang="fr-CH" dirty="0"/>
              <a:t>un appendice </a:t>
            </a:r>
            <a:r>
              <a:rPr lang="fr-CH" dirty="0" err="1"/>
              <a:t>dégoûtant</a:t>
            </a:r>
            <a:r>
              <a:rPr lang="fr-CH" dirty="0"/>
              <a:t> comme les </a:t>
            </a:r>
            <a:r>
              <a:rPr lang="fr-CH" dirty="0">
                <a:highlight>
                  <a:srgbClr val="00FF00"/>
                </a:highlight>
              </a:rPr>
              <a:t>parties honteuses</a:t>
            </a:r>
            <a:r>
              <a:rPr lang="fr-CH" dirty="0"/>
              <a:t> du bourg </a:t>
            </a:r>
          </a:p>
          <a:p>
            <a:endParaRPr lang="en-GB" dirty="0"/>
          </a:p>
          <a:p>
            <a:r>
              <a:rPr lang="fr-CH" dirty="0"/>
              <a:t>une petite </a:t>
            </a:r>
            <a:r>
              <a:rPr lang="fr-CH" dirty="0" err="1"/>
              <a:t>église</a:t>
            </a:r>
            <a:r>
              <a:rPr lang="fr-CH" dirty="0"/>
              <a:t> pas intimidante, qui se </a:t>
            </a:r>
            <a:r>
              <a:rPr lang="fr-CH" dirty="0" err="1"/>
              <a:t>laissât</a:t>
            </a:r>
            <a:r>
              <a:rPr lang="fr-CH" dirty="0"/>
              <a:t> emplir </a:t>
            </a:r>
            <a:r>
              <a:rPr lang="fr-CH" dirty="0">
                <a:highlight>
                  <a:srgbClr val="00FF00"/>
                </a:highlight>
              </a:rPr>
              <a:t>bienveillamment</a:t>
            </a:r>
            <a:r>
              <a:rPr lang="fr-CH" dirty="0"/>
              <a:t> </a:t>
            </a:r>
          </a:p>
          <a:p>
            <a:endParaRPr lang="en-GB" dirty="0"/>
          </a:p>
          <a:p>
            <a:r>
              <a:rPr lang="fr-CH" dirty="0"/>
              <a:t>septembre l'</a:t>
            </a:r>
            <a:r>
              <a:rPr lang="fr-CH" dirty="0">
                <a:highlight>
                  <a:srgbClr val="00FF00"/>
                </a:highlight>
              </a:rPr>
              <a:t>accoucheur</a:t>
            </a:r>
            <a:r>
              <a:rPr lang="fr-CH" dirty="0"/>
              <a:t> de cyclones </a:t>
            </a:r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AF10A5-C455-8367-C502-0A481DD5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3904997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4FEC0-9D09-97AC-AB4D-21C3A5E9095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 Script Oppositions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EDBD1D9-2A2C-0451-C353-CFC49E032D7E}"/>
              </a:ext>
            </a:extLst>
          </p:cNvPr>
          <p:cNvSpPr txBox="1"/>
          <p:nvPr/>
        </p:nvSpPr>
        <p:spPr>
          <a:xfrm rot="16200000">
            <a:off x="-1532732" y="3173789"/>
            <a:ext cx="37526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y : </a:t>
            </a:r>
            <a:r>
              <a:rPr lang="fr-FR" sz="1600" dirty="0" err="1"/>
              <a:t>punchline</a:t>
            </a:r>
            <a:r>
              <a:rPr lang="fr-FR" sz="1600" dirty="0"/>
              <a:t> </a:t>
            </a:r>
            <a:r>
              <a:rPr lang="fr-FR" sz="1600" dirty="0" err="1"/>
              <a:t>pacement</a:t>
            </a:r>
            <a:r>
              <a:rPr lang="fr-FR" sz="1600" dirty="0"/>
              <a:t> (</a:t>
            </a:r>
            <a:r>
              <a:rPr lang="fr-FR" sz="1600" dirty="0" err="1"/>
              <a:t>beginning</a:t>
            </a:r>
            <a:r>
              <a:rPr lang="fr-FR" sz="1600" dirty="0"/>
              <a:t> --&gt; end)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17C1343-FB61-2625-02BA-FF9D5412A17B}"/>
              </a:ext>
            </a:extLst>
          </p:cNvPr>
          <p:cNvSpPr txBox="1"/>
          <p:nvPr/>
        </p:nvSpPr>
        <p:spPr>
          <a:xfrm>
            <a:off x="557465" y="5761222"/>
            <a:ext cx="336771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x : </a:t>
            </a:r>
            <a:r>
              <a:rPr lang="fr-FR" sz="1600" dirty="0" err="1"/>
              <a:t>Number</a:t>
            </a:r>
            <a:r>
              <a:rPr lang="fr-FR" sz="1600" dirty="0"/>
              <a:t> of </a:t>
            </a:r>
            <a:r>
              <a:rPr lang="fr-FR" sz="1600" dirty="0" err="1"/>
              <a:t>elements</a:t>
            </a:r>
            <a:r>
              <a:rPr lang="fr-FR" sz="1600" dirty="0"/>
              <a:t> in the « joke »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92A2264-9A7C-A417-D895-36C76FE21B1A}"/>
              </a:ext>
            </a:extLst>
          </p:cNvPr>
          <p:cNvCxnSpPr/>
          <p:nvPr/>
        </p:nvCxnSpPr>
        <p:spPr>
          <a:xfrm>
            <a:off x="218909" y="5761222"/>
            <a:ext cx="11245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721D59F-4D02-E4F7-A0DA-AE5797E90AC0}"/>
              </a:ext>
            </a:extLst>
          </p:cNvPr>
          <p:cNvCxnSpPr>
            <a:cxnSpLocks/>
          </p:cNvCxnSpPr>
          <p:nvPr/>
        </p:nvCxnSpPr>
        <p:spPr>
          <a:xfrm flipH="1" flipV="1">
            <a:off x="557465" y="816077"/>
            <a:ext cx="13969" cy="5283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0AC6E443-3AB1-7F2C-2DCA-9480323B4210}"/>
              </a:ext>
            </a:extLst>
          </p:cNvPr>
          <p:cNvGrpSpPr/>
          <p:nvPr/>
        </p:nvGrpSpPr>
        <p:grpSpPr>
          <a:xfrm>
            <a:off x="9213930" y="3551534"/>
            <a:ext cx="1861460" cy="1898731"/>
            <a:chOff x="571434" y="1525122"/>
            <a:chExt cx="1861460" cy="1898731"/>
          </a:xfrm>
        </p:grpSpPr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EE572D11-7C6A-11FB-1EDE-26E21ABBE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434" y="1623853"/>
              <a:ext cx="1800000" cy="180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79723E2-B173-2FA0-906C-67D69C77FBA9}"/>
                </a:ext>
              </a:extLst>
            </p:cNvPr>
            <p:cNvSpPr txBox="1"/>
            <p:nvPr/>
          </p:nvSpPr>
          <p:spPr>
            <a:xfrm>
              <a:off x="783468" y="1525122"/>
              <a:ext cx="1649426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err="1"/>
                <a:t>possible_impossible</a:t>
              </a:r>
              <a:endParaRPr lang="fr-FR" sz="1400" dirty="0"/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43F2EFC8-EA97-BF66-8307-699808928705}"/>
              </a:ext>
            </a:extLst>
          </p:cNvPr>
          <p:cNvGrpSpPr/>
          <p:nvPr/>
        </p:nvGrpSpPr>
        <p:grpSpPr>
          <a:xfrm>
            <a:off x="9213930" y="1344533"/>
            <a:ext cx="1800000" cy="1898731"/>
            <a:chOff x="2652257" y="1525122"/>
            <a:chExt cx="1800000" cy="1898731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C4F015A4-F66A-769C-EE5F-599D99FE6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2257" y="1623853"/>
              <a:ext cx="1800000" cy="180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2E30AE3D-A392-4D62-9751-1BA872232023}"/>
                </a:ext>
              </a:extLst>
            </p:cNvPr>
            <p:cNvSpPr txBox="1"/>
            <p:nvPr/>
          </p:nvSpPr>
          <p:spPr>
            <a:xfrm>
              <a:off x="2864291" y="1525122"/>
              <a:ext cx="887487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err="1"/>
                <a:t>obscenity</a:t>
              </a:r>
              <a:endParaRPr lang="fr-FR" sz="1400" dirty="0"/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5781C8FD-3CE2-C9BB-B1D2-2DD18D47A8FB}"/>
              </a:ext>
            </a:extLst>
          </p:cNvPr>
          <p:cNvGrpSpPr/>
          <p:nvPr/>
        </p:nvGrpSpPr>
        <p:grpSpPr>
          <a:xfrm>
            <a:off x="819029" y="3557924"/>
            <a:ext cx="1800000" cy="1898731"/>
            <a:chOff x="4733080" y="1525122"/>
            <a:chExt cx="1800000" cy="189873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100E0B3-DCB3-4E76-1704-8345562B2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3080" y="1623853"/>
              <a:ext cx="1800000" cy="180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6E3C434B-7C16-3FCF-C910-203D680DD93C}"/>
                </a:ext>
              </a:extLst>
            </p:cNvPr>
            <p:cNvSpPr txBox="1"/>
            <p:nvPr/>
          </p:nvSpPr>
          <p:spPr>
            <a:xfrm>
              <a:off x="4945114" y="1525122"/>
              <a:ext cx="917624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err="1"/>
                <a:t>good_bad</a:t>
              </a:r>
              <a:endParaRPr lang="fr-FR" sz="1400" dirty="0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3B96A0DF-547B-103A-97CF-5E18CC500CCB}"/>
              </a:ext>
            </a:extLst>
          </p:cNvPr>
          <p:cNvGrpSpPr/>
          <p:nvPr/>
        </p:nvGrpSpPr>
        <p:grpSpPr>
          <a:xfrm>
            <a:off x="6444259" y="1344533"/>
            <a:ext cx="1800000" cy="1898731"/>
            <a:chOff x="6813903" y="1525122"/>
            <a:chExt cx="1800000" cy="189873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8B05EB3-6C2C-3BD8-2B2A-AB899B25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3903" y="1623853"/>
              <a:ext cx="1800000" cy="180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7F82DE9-893B-E42E-2282-D72ED574E89D}"/>
                </a:ext>
              </a:extLst>
            </p:cNvPr>
            <p:cNvSpPr txBox="1"/>
            <p:nvPr/>
          </p:nvSpPr>
          <p:spPr>
            <a:xfrm>
              <a:off x="7025937" y="1525122"/>
              <a:ext cx="1461362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err="1"/>
                <a:t>high_low_stature</a:t>
              </a:r>
              <a:endParaRPr lang="fr-FR" sz="1400" dirty="0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389199D2-E547-09BC-F8A8-F279E086D704}"/>
              </a:ext>
            </a:extLst>
          </p:cNvPr>
          <p:cNvGrpSpPr/>
          <p:nvPr/>
        </p:nvGrpSpPr>
        <p:grpSpPr>
          <a:xfrm>
            <a:off x="819029" y="1344533"/>
            <a:ext cx="1885890" cy="1898731"/>
            <a:chOff x="8894725" y="1525122"/>
            <a:chExt cx="1885890" cy="189873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8383484-11A9-792B-76CA-8659EAE6B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94725" y="1623853"/>
              <a:ext cx="1800000" cy="180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2B956DF3-FC9D-4BF0-F13E-4661DB25AE01}"/>
                </a:ext>
              </a:extLst>
            </p:cNvPr>
            <p:cNvSpPr txBox="1"/>
            <p:nvPr/>
          </p:nvSpPr>
          <p:spPr>
            <a:xfrm>
              <a:off x="9106759" y="1525122"/>
              <a:ext cx="1673856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err="1"/>
                <a:t>human_non_human</a:t>
              </a:r>
              <a:endParaRPr lang="fr-FR" sz="1400" dirty="0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7F8BE7A3-2E31-828B-9C51-C22747238AE9}"/>
              </a:ext>
            </a:extLst>
          </p:cNvPr>
          <p:cNvGrpSpPr/>
          <p:nvPr/>
        </p:nvGrpSpPr>
        <p:grpSpPr>
          <a:xfrm>
            <a:off x="3674589" y="1347550"/>
            <a:ext cx="1800000" cy="1895714"/>
            <a:chOff x="548443" y="3665122"/>
            <a:chExt cx="1800000" cy="1895714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2FC51810-FD87-C20B-DB5D-1019C3CB2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8443" y="3760836"/>
              <a:ext cx="1800000" cy="180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3835880-B299-FFE6-49B9-D32BDCD1A52B}"/>
                </a:ext>
              </a:extLst>
            </p:cNvPr>
            <p:cNvSpPr txBox="1"/>
            <p:nvPr/>
          </p:nvSpPr>
          <p:spPr>
            <a:xfrm>
              <a:off x="783468" y="3665122"/>
              <a:ext cx="955967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err="1"/>
                <a:t>life_death</a:t>
              </a:r>
              <a:endParaRPr lang="fr-FR" sz="1400" dirty="0"/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3187583-8128-B295-EEF6-1401AB3E06C8}"/>
              </a:ext>
            </a:extLst>
          </p:cNvPr>
          <p:cNvGrpSpPr/>
          <p:nvPr/>
        </p:nvGrpSpPr>
        <p:grpSpPr>
          <a:xfrm>
            <a:off x="6503589" y="3568631"/>
            <a:ext cx="1800000" cy="1895028"/>
            <a:chOff x="8850087" y="3683724"/>
            <a:chExt cx="1800000" cy="1895028"/>
          </a:xfrm>
        </p:grpSpPr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6F6D2493-07DF-1126-DF37-1A7A05E65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50087" y="3778752"/>
              <a:ext cx="1800000" cy="180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CF3862C5-3C7D-DA22-2BE2-F42396186915}"/>
                </a:ext>
              </a:extLst>
            </p:cNvPr>
            <p:cNvSpPr txBox="1"/>
            <p:nvPr/>
          </p:nvSpPr>
          <p:spPr>
            <a:xfrm>
              <a:off x="9078990" y="3683724"/>
              <a:ext cx="152157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err="1"/>
                <a:t>normal_abnormal</a:t>
              </a:r>
              <a:endParaRPr lang="fr-FR" sz="1400" dirty="0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E60B5402-13FB-2149-5C2E-3AFB193D38EE}"/>
              </a:ext>
            </a:extLst>
          </p:cNvPr>
          <p:cNvGrpSpPr/>
          <p:nvPr/>
        </p:nvGrpSpPr>
        <p:grpSpPr>
          <a:xfrm>
            <a:off x="3578897" y="3564529"/>
            <a:ext cx="1800000" cy="1900943"/>
            <a:chOff x="6047512" y="3683724"/>
            <a:chExt cx="1800000" cy="1900943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FE2CE463-5DDD-5937-F1AE-97FCB67EF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47512" y="3784667"/>
              <a:ext cx="1800000" cy="180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825E97B6-3B93-DB71-B405-F084850AE71E}"/>
                </a:ext>
              </a:extLst>
            </p:cNvPr>
            <p:cNvSpPr txBox="1"/>
            <p:nvPr/>
          </p:nvSpPr>
          <p:spPr>
            <a:xfrm>
              <a:off x="6281371" y="3683724"/>
              <a:ext cx="1539204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err="1"/>
                <a:t>actual_non_actual</a:t>
              </a:r>
              <a:endParaRPr lang="fr-FR" sz="1400" dirty="0"/>
            </a:p>
          </p:txBody>
        </p:sp>
      </p:grpSp>
      <p:sp>
        <p:nvSpPr>
          <p:cNvPr id="69" name="Espace réservé du pied de page 68">
            <a:extLst>
              <a:ext uri="{FF2B5EF4-FFF2-40B4-BE49-F238E27FC236}">
                <a16:creationId xmlns:a16="http://schemas.microsoft.com/office/drawing/2014/main" id="{DF623F5F-C687-C362-0576-A09D14D1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88BA57C5-C078-B062-780E-EA2E99653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4767" y="690077"/>
            <a:ext cx="275291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78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85BDC-1409-9DA9-CB12-C9E113A5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Narrative </a:t>
            </a:r>
            <a:r>
              <a:rPr lang="fr-FR" dirty="0" err="1">
                <a:solidFill>
                  <a:schemeClr val="accent2"/>
                </a:solidFill>
              </a:rPr>
              <a:t>strategies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AB0F8F-23F5-7C6B-36EA-BFFA33351466}"/>
              </a:ext>
            </a:extLst>
          </p:cNvPr>
          <p:cNvSpPr txBox="1"/>
          <p:nvPr/>
        </p:nvSpPr>
        <p:spPr>
          <a:xfrm rot="16200000">
            <a:off x="-1443524" y="3374507"/>
            <a:ext cx="37526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y : </a:t>
            </a:r>
            <a:r>
              <a:rPr lang="fr-FR" sz="1600" dirty="0" err="1"/>
              <a:t>punchline</a:t>
            </a:r>
            <a:r>
              <a:rPr lang="fr-FR" sz="1600" dirty="0"/>
              <a:t> </a:t>
            </a:r>
            <a:r>
              <a:rPr lang="fr-FR" sz="1600" dirty="0" err="1"/>
              <a:t>pacement</a:t>
            </a:r>
            <a:r>
              <a:rPr lang="fr-FR" sz="1600" dirty="0"/>
              <a:t> (</a:t>
            </a:r>
            <a:r>
              <a:rPr lang="fr-FR" sz="1600" dirty="0" err="1"/>
              <a:t>beginning</a:t>
            </a:r>
            <a:r>
              <a:rPr lang="fr-FR" sz="1600" dirty="0"/>
              <a:t> --&gt; end)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F2BE196-0A83-76F4-4F63-4495E478EE18}"/>
              </a:ext>
            </a:extLst>
          </p:cNvPr>
          <p:cNvSpPr txBox="1"/>
          <p:nvPr/>
        </p:nvSpPr>
        <p:spPr>
          <a:xfrm>
            <a:off x="646673" y="5961940"/>
            <a:ext cx="336771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x : </a:t>
            </a:r>
            <a:r>
              <a:rPr lang="fr-FR" sz="1600" dirty="0" err="1"/>
              <a:t>Number</a:t>
            </a:r>
            <a:r>
              <a:rPr lang="fr-FR" sz="1600" dirty="0"/>
              <a:t> of </a:t>
            </a:r>
            <a:r>
              <a:rPr lang="fr-FR" sz="1600" dirty="0" err="1"/>
              <a:t>elements</a:t>
            </a:r>
            <a:r>
              <a:rPr lang="fr-FR" sz="1600" dirty="0"/>
              <a:t> in the « joke »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F408914-DA7F-FEAC-B378-EAC58D6259D7}"/>
              </a:ext>
            </a:extLst>
          </p:cNvPr>
          <p:cNvCxnSpPr/>
          <p:nvPr/>
        </p:nvCxnSpPr>
        <p:spPr>
          <a:xfrm>
            <a:off x="308117" y="5961940"/>
            <a:ext cx="11245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5087A03-BAC9-1AFF-6483-8BFB5B728028}"/>
              </a:ext>
            </a:extLst>
          </p:cNvPr>
          <p:cNvCxnSpPr>
            <a:cxnSpLocks/>
          </p:cNvCxnSpPr>
          <p:nvPr/>
        </p:nvCxnSpPr>
        <p:spPr>
          <a:xfrm flipH="1" flipV="1">
            <a:off x="646673" y="1016795"/>
            <a:ext cx="13969" cy="5283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4B8C20D-C069-2C1B-EBC7-4A1E98D74247}"/>
              </a:ext>
            </a:extLst>
          </p:cNvPr>
          <p:cNvGrpSpPr/>
          <p:nvPr/>
        </p:nvGrpSpPr>
        <p:grpSpPr>
          <a:xfrm>
            <a:off x="3962753" y="3661689"/>
            <a:ext cx="1800000" cy="1961698"/>
            <a:chOff x="1689402" y="1894115"/>
            <a:chExt cx="1800000" cy="196169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9D2C8FF-4680-946F-E788-A2BEDA2B1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9402" y="2055813"/>
              <a:ext cx="1800000" cy="180000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3017397-FB24-2294-62C0-A294C408FA65}"/>
                </a:ext>
              </a:extLst>
            </p:cNvPr>
            <p:cNvSpPr txBox="1"/>
            <p:nvPr/>
          </p:nvSpPr>
          <p:spPr>
            <a:xfrm>
              <a:off x="1918609" y="1894115"/>
              <a:ext cx="9110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address</a:t>
              </a:r>
              <a:endParaRPr lang="fr-FR" dirty="0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03FD77D-3B05-8455-59A8-15CCD94CAD0B}"/>
              </a:ext>
            </a:extLst>
          </p:cNvPr>
          <p:cNvGrpSpPr/>
          <p:nvPr/>
        </p:nvGrpSpPr>
        <p:grpSpPr>
          <a:xfrm>
            <a:off x="6534985" y="3655841"/>
            <a:ext cx="1800000" cy="1967546"/>
            <a:chOff x="2589402" y="3771901"/>
            <a:chExt cx="1800000" cy="196754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B641EA0-FC9A-B53C-55E9-AD8612F37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9402" y="3939447"/>
              <a:ext cx="1800000" cy="1800000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9CE014-32A7-E80F-50CC-8EA300677FA6}"/>
                </a:ext>
              </a:extLst>
            </p:cNvPr>
            <p:cNvSpPr txBox="1"/>
            <p:nvPr/>
          </p:nvSpPr>
          <p:spPr>
            <a:xfrm>
              <a:off x="2808521" y="3771901"/>
              <a:ext cx="454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list</a:t>
              </a:r>
              <a:endParaRPr lang="fr-FR" dirty="0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B0E763A-C15C-EFF7-151A-2AD009724837}"/>
              </a:ext>
            </a:extLst>
          </p:cNvPr>
          <p:cNvGrpSpPr/>
          <p:nvPr/>
        </p:nvGrpSpPr>
        <p:grpSpPr>
          <a:xfrm>
            <a:off x="1390520" y="3661688"/>
            <a:ext cx="1800000" cy="1961699"/>
            <a:chOff x="5115628" y="1894114"/>
            <a:chExt cx="1800000" cy="196169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4E5A7E6-CDE2-BF4A-15E9-1675C7BD7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5628" y="2055813"/>
              <a:ext cx="1800000" cy="1800000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C9987F6-4018-0331-3067-9B43431351B2}"/>
                </a:ext>
              </a:extLst>
            </p:cNvPr>
            <p:cNvSpPr txBox="1"/>
            <p:nvPr/>
          </p:nvSpPr>
          <p:spPr>
            <a:xfrm>
              <a:off x="5339448" y="1894114"/>
              <a:ext cx="12368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/>
                <a:t>description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FDB3B75-0FEE-1D03-72C8-DC9270934B09}"/>
              </a:ext>
            </a:extLst>
          </p:cNvPr>
          <p:cNvGrpSpPr/>
          <p:nvPr/>
        </p:nvGrpSpPr>
        <p:grpSpPr>
          <a:xfrm>
            <a:off x="3913657" y="1438156"/>
            <a:ext cx="1800000" cy="1990844"/>
            <a:chOff x="5561663" y="3754918"/>
            <a:chExt cx="1800000" cy="1990844"/>
          </a:xfrm>
        </p:grpSpPr>
        <p:pic>
          <p:nvPicPr>
            <p:cNvPr id="25" name="Espace réservé du contenu 4">
              <a:extLst>
                <a:ext uri="{FF2B5EF4-FFF2-40B4-BE49-F238E27FC236}">
                  <a16:creationId xmlns:a16="http://schemas.microsoft.com/office/drawing/2014/main" id="{1BF04F51-7EB9-B25D-7386-113AD3CD7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1663" y="3945762"/>
              <a:ext cx="1800000" cy="1800000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8D64A79-5294-74B1-E0E3-B02FBD7AE43D}"/>
                </a:ext>
              </a:extLst>
            </p:cNvPr>
            <p:cNvSpPr txBox="1"/>
            <p:nvPr/>
          </p:nvSpPr>
          <p:spPr>
            <a:xfrm>
              <a:off x="5800562" y="3754918"/>
              <a:ext cx="10283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/>
                <a:t>narrative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E13B34D-C8C4-D1C4-C467-C8F8852AB9C6}"/>
              </a:ext>
            </a:extLst>
          </p:cNvPr>
          <p:cNvGrpSpPr/>
          <p:nvPr/>
        </p:nvGrpSpPr>
        <p:grpSpPr>
          <a:xfrm>
            <a:off x="1390520" y="1685686"/>
            <a:ext cx="1589427" cy="1743314"/>
            <a:chOff x="7478780" y="618444"/>
            <a:chExt cx="1589427" cy="1743314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F6F583A5-66FC-715E-BE3F-EDE2A5EAC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698" b="11428"/>
            <a:stretch/>
          </p:blipFill>
          <p:spPr>
            <a:xfrm>
              <a:off x="7478780" y="767469"/>
              <a:ext cx="1589427" cy="1594289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6A245DC-9F88-50AA-78C1-D666D4DD2B3F}"/>
                </a:ext>
              </a:extLst>
            </p:cNvPr>
            <p:cNvSpPr txBox="1"/>
            <p:nvPr/>
          </p:nvSpPr>
          <p:spPr>
            <a:xfrm>
              <a:off x="7649832" y="618444"/>
              <a:ext cx="736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/>
                <a:t>Q &amp; A</a:t>
              </a:r>
            </a:p>
          </p:txBody>
        </p:sp>
      </p:grpSp>
      <p:sp>
        <p:nvSpPr>
          <p:cNvPr id="35" name="Espace réservé du pied de page 34">
            <a:extLst>
              <a:ext uri="{FF2B5EF4-FFF2-40B4-BE49-F238E27FC236}">
                <a16:creationId xmlns:a16="http://schemas.microsoft.com/office/drawing/2014/main" id="{23DB3069-E553-A76A-1831-8DF819A5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B70D047D-8D5F-7AB4-0C6E-39B0B3945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767" y="690077"/>
            <a:ext cx="275291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93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9C689C2-B988-4702-5933-AA9C76771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0" cy="0"/>
          </a:xfrm>
          <a:solidFill>
            <a:schemeClr val="bg1"/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652C46F-6F0B-C5C7-5EBA-64A9023BC3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r-FR" dirty="0" err="1">
                <a:solidFill>
                  <a:schemeClr val="accent2"/>
                </a:solidFill>
              </a:rPr>
              <a:t>Logical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Mechanisms</a:t>
            </a:r>
            <a:endParaRPr lang="fr-FR" dirty="0">
              <a:solidFill>
                <a:schemeClr val="accent2"/>
              </a:solidFill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C9D7280-FDD1-8DDD-CC13-5CF515FB5920}"/>
              </a:ext>
            </a:extLst>
          </p:cNvPr>
          <p:cNvGrpSpPr/>
          <p:nvPr/>
        </p:nvGrpSpPr>
        <p:grpSpPr>
          <a:xfrm>
            <a:off x="1016911" y="1565157"/>
            <a:ext cx="1800000" cy="1965692"/>
            <a:chOff x="660696" y="1935727"/>
            <a:chExt cx="1800000" cy="1965692"/>
          </a:xfrm>
          <a:solidFill>
            <a:schemeClr val="bg1"/>
          </a:solidFill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1AC686A-7177-6095-FA90-0436281D7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696" y="2101419"/>
              <a:ext cx="1800000" cy="1800000"/>
            </a:xfrm>
            <a:prstGeom prst="rect">
              <a:avLst/>
            </a:prstGeom>
            <a:grpFill/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B6AD358-953E-C7E0-D7AD-F525A13FFBA2}"/>
                </a:ext>
              </a:extLst>
            </p:cNvPr>
            <p:cNvSpPr txBox="1"/>
            <p:nvPr/>
          </p:nvSpPr>
          <p:spPr>
            <a:xfrm>
              <a:off x="887103" y="1935727"/>
              <a:ext cx="100700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mapping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435994D3-2027-BD13-BF98-7809D1D2787C}"/>
              </a:ext>
            </a:extLst>
          </p:cNvPr>
          <p:cNvGrpSpPr/>
          <p:nvPr/>
        </p:nvGrpSpPr>
        <p:grpSpPr>
          <a:xfrm>
            <a:off x="8565494" y="3814763"/>
            <a:ext cx="1800000" cy="1959170"/>
            <a:chOff x="1848028" y="1773143"/>
            <a:chExt cx="1800000" cy="1959170"/>
          </a:xfrm>
          <a:solidFill>
            <a:schemeClr val="bg1"/>
          </a:solidFill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1BEDB3BA-EA22-A9C0-DAE8-8AB85A920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8028" y="1932313"/>
              <a:ext cx="1800000" cy="1800000"/>
            </a:xfrm>
            <a:prstGeom prst="rect">
              <a:avLst/>
            </a:prstGeom>
            <a:grpFill/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8D44F4A-8683-E8B4-6406-58D3C6437FC8}"/>
                </a:ext>
              </a:extLst>
            </p:cNvPr>
            <p:cNvSpPr txBox="1"/>
            <p:nvPr/>
          </p:nvSpPr>
          <p:spPr>
            <a:xfrm>
              <a:off x="2083240" y="1773143"/>
              <a:ext cx="90762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priming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B6E53A17-3D75-97C9-0AC6-C77BA4D6937F}"/>
              </a:ext>
            </a:extLst>
          </p:cNvPr>
          <p:cNvGrpSpPr/>
          <p:nvPr/>
        </p:nvGrpSpPr>
        <p:grpSpPr>
          <a:xfrm>
            <a:off x="5156814" y="3814763"/>
            <a:ext cx="1800000" cy="1959453"/>
            <a:chOff x="3648028" y="2369547"/>
            <a:chExt cx="1800000" cy="1959453"/>
          </a:xfrm>
          <a:solidFill>
            <a:schemeClr val="bg1"/>
          </a:solidFill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22F83CCF-A5D9-96EF-FD8D-6872335B5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8028" y="2529000"/>
              <a:ext cx="1800000" cy="1800000"/>
            </a:xfrm>
            <a:prstGeom prst="rect">
              <a:avLst/>
            </a:prstGeom>
            <a:grpFill/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DC47C06-A87E-E264-BCD9-881375EDBF23}"/>
                </a:ext>
              </a:extLst>
            </p:cNvPr>
            <p:cNvSpPr txBox="1"/>
            <p:nvPr/>
          </p:nvSpPr>
          <p:spPr>
            <a:xfrm>
              <a:off x="3882436" y="2369547"/>
              <a:ext cx="107273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polysemy</a:t>
              </a:r>
              <a:endParaRPr lang="fr-FR" dirty="0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4A5B034F-97EC-B956-D9F6-F06572DE48C4}"/>
              </a:ext>
            </a:extLst>
          </p:cNvPr>
          <p:cNvGrpSpPr/>
          <p:nvPr/>
        </p:nvGrpSpPr>
        <p:grpSpPr>
          <a:xfrm>
            <a:off x="1748134" y="3814763"/>
            <a:ext cx="1800000" cy="1964223"/>
            <a:chOff x="3532617" y="1797114"/>
            <a:chExt cx="1800000" cy="1964223"/>
          </a:xfrm>
          <a:solidFill>
            <a:schemeClr val="bg1"/>
          </a:solidFill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45066D1-F1F8-8946-A605-CAB6D1959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2617" y="1961337"/>
              <a:ext cx="1800000" cy="1800000"/>
            </a:xfrm>
            <a:prstGeom prst="rect">
              <a:avLst/>
            </a:prstGeom>
            <a:grpFill/>
          </p:spPr>
        </p:pic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8837F113-B380-9A43-3B54-AEB130A5D81B}"/>
                </a:ext>
              </a:extLst>
            </p:cNvPr>
            <p:cNvSpPr txBox="1"/>
            <p:nvPr/>
          </p:nvSpPr>
          <p:spPr>
            <a:xfrm>
              <a:off x="3757470" y="1797114"/>
              <a:ext cx="132170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homophony</a:t>
              </a:r>
              <a:endParaRPr lang="fr-FR" dirty="0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3ECB0380-0FE6-9654-8E66-EEF709E6043C}"/>
              </a:ext>
            </a:extLst>
          </p:cNvPr>
          <p:cNvGrpSpPr/>
          <p:nvPr/>
        </p:nvGrpSpPr>
        <p:grpSpPr>
          <a:xfrm>
            <a:off x="9532257" y="1559285"/>
            <a:ext cx="1932807" cy="1971564"/>
            <a:chOff x="3682340" y="2357436"/>
            <a:chExt cx="1932807" cy="1971564"/>
          </a:xfrm>
          <a:solidFill>
            <a:schemeClr val="bg1"/>
          </a:solidFill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7341064F-C2B4-D680-D0B1-18776E5DB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82340" y="2529000"/>
              <a:ext cx="1800000" cy="1800000"/>
            </a:xfrm>
            <a:prstGeom prst="rect">
              <a:avLst/>
            </a:prstGeom>
            <a:grpFill/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702B88D-3CC8-D3F8-B121-7018F9001C8A}"/>
                </a:ext>
              </a:extLst>
            </p:cNvPr>
            <p:cNvSpPr txBox="1"/>
            <p:nvPr/>
          </p:nvSpPr>
          <p:spPr>
            <a:xfrm>
              <a:off x="3907628" y="2357436"/>
              <a:ext cx="170751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personnification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CF1C2536-B020-67D2-0F0A-D104A2745384}"/>
              </a:ext>
            </a:extLst>
          </p:cNvPr>
          <p:cNvGrpSpPr/>
          <p:nvPr/>
        </p:nvGrpSpPr>
        <p:grpSpPr>
          <a:xfrm>
            <a:off x="3855360" y="1566305"/>
            <a:ext cx="1800000" cy="1964544"/>
            <a:chOff x="6967616" y="1464456"/>
            <a:chExt cx="1800000" cy="1964544"/>
          </a:xfrm>
          <a:solidFill>
            <a:schemeClr val="bg1"/>
          </a:solidFill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A17D8C3-9C1E-1CA1-7D08-3EA28E3D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67616" y="1629000"/>
              <a:ext cx="1800000" cy="1800000"/>
            </a:xfrm>
            <a:prstGeom prst="rect">
              <a:avLst/>
            </a:prstGeom>
            <a:grpFill/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44405A62-A57F-6EB6-69F1-22B9D5A7219D}"/>
                </a:ext>
              </a:extLst>
            </p:cNvPr>
            <p:cNvSpPr txBox="1"/>
            <p:nvPr/>
          </p:nvSpPr>
          <p:spPr>
            <a:xfrm>
              <a:off x="7195729" y="1464456"/>
              <a:ext cx="111357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metaphor</a:t>
              </a:r>
              <a:endParaRPr lang="fr-FR" dirty="0"/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BD0BDC82-C6A5-9D83-A8A3-4F9AF93C9676}"/>
              </a:ext>
            </a:extLst>
          </p:cNvPr>
          <p:cNvGrpSpPr/>
          <p:nvPr/>
        </p:nvGrpSpPr>
        <p:grpSpPr>
          <a:xfrm>
            <a:off x="6693809" y="1564101"/>
            <a:ext cx="1800000" cy="1966748"/>
            <a:chOff x="4507257" y="2543504"/>
            <a:chExt cx="1800000" cy="1966748"/>
          </a:xfrm>
          <a:solidFill>
            <a:schemeClr val="bg1"/>
          </a:solidFill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1617422-C56F-EBEF-9E5A-2320E8D5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07257" y="2710252"/>
              <a:ext cx="1800000" cy="1800000"/>
            </a:xfrm>
            <a:prstGeom prst="rect">
              <a:avLst/>
            </a:prstGeom>
            <a:grpFill/>
          </p:spPr>
        </p:pic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DF438427-5880-F204-A663-B5D10244F54E}"/>
                </a:ext>
              </a:extLst>
            </p:cNvPr>
            <p:cNvSpPr txBox="1"/>
            <p:nvPr/>
          </p:nvSpPr>
          <p:spPr>
            <a:xfrm>
              <a:off x="4740168" y="2543504"/>
              <a:ext cx="135921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Garden </a:t>
              </a:r>
              <a:r>
                <a:rPr lang="fr-FR" dirty="0" err="1"/>
                <a:t>path</a:t>
              </a:r>
              <a:endParaRPr lang="fr-FR" dirty="0"/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7F57F809-E46B-0BA3-4A9D-B273A05F6294}"/>
              </a:ext>
            </a:extLst>
          </p:cNvPr>
          <p:cNvSpPr txBox="1"/>
          <p:nvPr/>
        </p:nvSpPr>
        <p:spPr>
          <a:xfrm rot="16200000">
            <a:off x="-1599638" y="3530626"/>
            <a:ext cx="37526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y : </a:t>
            </a:r>
            <a:r>
              <a:rPr lang="fr-FR" sz="1600" dirty="0" err="1"/>
              <a:t>punchline</a:t>
            </a:r>
            <a:r>
              <a:rPr lang="fr-FR" sz="1600" dirty="0"/>
              <a:t> </a:t>
            </a:r>
            <a:r>
              <a:rPr lang="fr-FR" sz="1600" dirty="0" err="1"/>
              <a:t>pacement</a:t>
            </a:r>
            <a:r>
              <a:rPr lang="fr-FR" sz="1600" dirty="0"/>
              <a:t> (</a:t>
            </a:r>
            <a:r>
              <a:rPr lang="fr-FR" sz="1600" dirty="0" err="1"/>
              <a:t>beginning</a:t>
            </a:r>
            <a:r>
              <a:rPr lang="fr-FR" sz="1600" dirty="0"/>
              <a:t> --&gt; end)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3A833F5-9356-AC83-F834-7AD077DD5E4B}"/>
              </a:ext>
            </a:extLst>
          </p:cNvPr>
          <p:cNvSpPr txBox="1"/>
          <p:nvPr/>
        </p:nvSpPr>
        <p:spPr>
          <a:xfrm>
            <a:off x="490559" y="6118059"/>
            <a:ext cx="336771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x : </a:t>
            </a:r>
            <a:r>
              <a:rPr lang="fr-FR" sz="1600" dirty="0" err="1"/>
              <a:t>Number</a:t>
            </a:r>
            <a:r>
              <a:rPr lang="fr-FR" sz="1600" dirty="0"/>
              <a:t> of </a:t>
            </a:r>
            <a:r>
              <a:rPr lang="fr-FR" sz="1600" dirty="0" err="1"/>
              <a:t>elements</a:t>
            </a:r>
            <a:r>
              <a:rPr lang="fr-FR" sz="1600" dirty="0"/>
              <a:t> in the « joke »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3C290BC5-1A6E-C4B9-2520-E42DA59CD34C}"/>
              </a:ext>
            </a:extLst>
          </p:cNvPr>
          <p:cNvCxnSpPr/>
          <p:nvPr/>
        </p:nvCxnSpPr>
        <p:spPr>
          <a:xfrm>
            <a:off x="152003" y="6118059"/>
            <a:ext cx="11245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349D387-F7A4-61E9-176A-12B8FC2541ED}"/>
              </a:ext>
            </a:extLst>
          </p:cNvPr>
          <p:cNvCxnSpPr>
            <a:cxnSpLocks/>
          </p:cNvCxnSpPr>
          <p:nvPr/>
        </p:nvCxnSpPr>
        <p:spPr>
          <a:xfrm flipH="1" flipV="1">
            <a:off x="490559" y="1172914"/>
            <a:ext cx="13969" cy="5283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Espace réservé du pied de page 57">
            <a:extLst>
              <a:ext uri="{FF2B5EF4-FFF2-40B4-BE49-F238E27FC236}">
                <a16:creationId xmlns:a16="http://schemas.microsoft.com/office/drawing/2014/main" id="{957078CC-87FB-5AD3-D53A-ABCEF491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33E2C6CB-16A3-94EC-0911-0DB0CF6473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4767" y="690077"/>
            <a:ext cx="275291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07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C350EA-6C88-703B-6573-C31022AF7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8541"/>
            <a:ext cx="10515600" cy="5298422"/>
          </a:xfrm>
        </p:spPr>
        <p:txBody>
          <a:bodyPr/>
          <a:lstStyle/>
          <a:p>
            <a:pPr marL="0" indent="0">
              <a:buNone/>
            </a:pPr>
            <a:r>
              <a:rPr lang="fr-CH" dirty="0">
                <a:highlight>
                  <a:srgbClr val="00FFFF"/>
                </a:highlight>
              </a:rPr>
              <a:t>Elle</a:t>
            </a:r>
            <a:r>
              <a:rPr lang="fr-CH" dirty="0"/>
              <a:t> </a:t>
            </a:r>
            <a:r>
              <a:rPr lang="fr-CH" dirty="0">
                <a:highlight>
                  <a:srgbClr val="00FF00"/>
                </a:highlight>
              </a:rPr>
              <a:t>rampe</a:t>
            </a:r>
            <a:r>
              <a:rPr lang="fr-CH" dirty="0"/>
              <a:t> sur les </a:t>
            </a:r>
            <a:r>
              <a:rPr lang="fr-CH" dirty="0">
                <a:highlight>
                  <a:srgbClr val="00FFFF"/>
                </a:highlight>
              </a:rPr>
              <a:t>mains</a:t>
            </a:r>
            <a:r>
              <a:rPr lang="fr-CH" dirty="0"/>
              <a:t> sans jamais aucune </a:t>
            </a:r>
            <a:r>
              <a:rPr lang="fr-CH" dirty="0">
                <a:highlight>
                  <a:srgbClr val="00FFFF"/>
                </a:highlight>
              </a:rPr>
              <a:t>envie</a:t>
            </a:r>
            <a:r>
              <a:rPr lang="fr-CH" dirty="0"/>
              <a:t> de vriller le ciel d'une </a:t>
            </a:r>
            <a:r>
              <a:rPr lang="fr-CH" dirty="0">
                <a:highlight>
                  <a:srgbClr val="00FFFF"/>
                </a:highlight>
              </a:rPr>
              <a:t>stature</a:t>
            </a:r>
            <a:r>
              <a:rPr lang="fr-CH" dirty="0"/>
              <a:t> de </a:t>
            </a:r>
            <a:r>
              <a:rPr lang="fr-CH" dirty="0">
                <a:highlight>
                  <a:srgbClr val="00FFFF"/>
                </a:highlight>
              </a:rPr>
              <a:t>protestation</a:t>
            </a:r>
            <a:r>
              <a:rPr lang="fr-CH" dirty="0"/>
              <a:t>			</a:t>
            </a:r>
          </a:p>
          <a:p>
            <a:pPr marL="0" indent="0">
              <a:buNone/>
            </a:pPr>
            <a:r>
              <a:rPr lang="fr-CH" dirty="0"/>
              <a:t>								(Césaire, </a:t>
            </a:r>
            <a:r>
              <a:rPr lang="fr-CH" i="1" dirty="0"/>
              <a:t>Cahier</a:t>
            </a:r>
            <a:r>
              <a:rPr lang="fr-CH" dirty="0"/>
              <a:t>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le fleuve de vie </a:t>
            </a:r>
            <a:r>
              <a:rPr lang="fr-CH" dirty="0" err="1">
                <a:highlight>
                  <a:srgbClr val="00FFFF"/>
                </a:highlight>
              </a:rPr>
              <a:t>désespérément</a:t>
            </a:r>
            <a:r>
              <a:rPr lang="fr-CH" dirty="0"/>
              <a:t> </a:t>
            </a:r>
            <a:r>
              <a:rPr lang="fr-CH" dirty="0">
                <a:highlight>
                  <a:srgbClr val="00FFFF"/>
                </a:highlight>
              </a:rPr>
              <a:t>torpide</a:t>
            </a:r>
            <a:r>
              <a:rPr lang="fr-CH" dirty="0"/>
              <a:t> dans son </a:t>
            </a:r>
            <a:r>
              <a:rPr lang="fr-CH" dirty="0">
                <a:highlight>
                  <a:srgbClr val="00FFFF"/>
                </a:highlight>
              </a:rPr>
              <a:t>lit</a:t>
            </a:r>
            <a:r>
              <a:rPr lang="fr-CH" dirty="0"/>
              <a:t>, sans </a:t>
            </a:r>
            <a:r>
              <a:rPr lang="fr-CH" dirty="0">
                <a:highlight>
                  <a:srgbClr val="00FFFF"/>
                </a:highlight>
              </a:rPr>
              <a:t>turgescence</a:t>
            </a:r>
            <a:r>
              <a:rPr lang="fr-CH" dirty="0"/>
              <a:t> ni </a:t>
            </a:r>
            <a:r>
              <a:rPr lang="fr-CH" dirty="0" err="1">
                <a:highlight>
                  <a:srgbClr val="00FFFF"/>
                </a:highlight>
              </a:rPr>
              <a:t>dépression</a:t>
            </a:r>
            <a:r>
              <a:rPr lang="fr-CH" dirty="0"/>
              <a:t>, </a:t>
            </a:r>
            <a:r>
              <a:rPr lang="fr-CH" dirty="0">
                <a:highlight>
                  <a:srgbClr val="00FF00"/>
                </a:highlight>
              </a:rPr>
              <a:t>incertain de</a:t>
            </a:r>
            <a:r>
              <a:rPr lang="fr-CH" dirty="0"/>
              <a:t> </a:t>
            </a:r>
            <a:r>
              <a:rPr lang="fr-CH" dirty="0">
                <a:highlight>
                  <a:srgbClr val="00FFFF"/>
                </a:highlight>
              </a:rPr>
              <a:t>fluer</a:t>
            </a:r>
            <a:r>
              <a:rPr lang="fr-CH" dirty="0"/>
              <a:t> 		</a:t>
            </a:r>
          </a:p>
          <a:p>
            <a:pPr marL="0" indent="0">
              <a:buNone/>
            </a:pPr>
            <a:r>
              <a:rPr lang="fr-CH" dirty="0"/>
              <a:t>								(Césaire, </a:t>
            </a:r>
            <a:r>
              <a:rPr lang="fr-CH" i="1" dirty="0"/>
              <a:t>Cahier</a:t>
            </a:r>
            <a:r>
              <a:rPr lang="fr-CH" dirty="0"/>
              <a:t>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une route </a:t>
            </a:r>
            <a:r>
              <a:rPr lang="fr-CH" dirty="0" err="1"/>
              <a:t>bossuée</a:t>
            </a:r>
            <a:r>
              <a:rPr lang="fr-CH" dirty="0"/>
              <a:t> qui </a:t>
            </a:r>
            <a:r>
              <a:rPr lang="fr-CH" dirty="0">
                <a:highlight>
                  <a:srgbClr val="00FF00"/>
                </a:highlight>
              </a:rPr>
              <a:t>pique une </a:t>
            </a:r>
            <a:r>
              <a:rPr lang="fr-CH" dirty="0" err="1">
                <a:highlight>
                  <a:srgbClr val="00FF00"/>
                </a:highlight>
              </a:rPr>
              <a:t>tête</a:t>
            </a:r>
            <a:r>
              <a:rPr lang="fr-CH" dirty="0"/>
              <a:t> dans un </a:t>
            </a:r>
            <a:r>
              <a:rPr lang="fr-CH" dirty="0">
                <a:highlight>
                  <a:srgbClr val="00FFFF"/>
                </a:highlight>
              </a:rPr>
              <a:t>creux</a:t>
            </a:r>
            <a:r>
              <a:rPr lang="fr-CH" dirty="0"/>
              <a:t> où elle </a:t>
            </a:r>
            <a:r>
              <a:rPr lang="fr-CH" dirty="0" err="1">
                <a:highlight>
                  <a:srgbClr val="00FFFF"/>
                </a:highlight>
              </a:rPr>
              <a:t>éparpille</a:t>
            </a:r>
            <a:r>
              <a:rPr lang="fr-CH" dirty="0"/>
              <a:t> quelque </a:t>
            </a:r>
            <a:r>
              <a:rPr lang="fr-CH" dirty="0">
                <a:highlight>
                  <a:srgbClr val="00FFFF"/>
                </a:highlight>
              </a:rPr>
              <a:t>cases</a:t>
            </a:r>
            <a:r>
              <a:rPr lang="fr-CH" dirty="0"/>
              <a:t> </a:t>
            </a:r>
          </a:p>
          <a:p>
            <a:pPr marL="0" indent="0">
              <a:buNone/>
            </a:pPr>
            <a:r>
              <a:rPr lang="fr-CH" dirty="0"/>
              <a:t>								(Césaire, </a:t>
            </a:r>
            <a:r>
              <a:rPr lang="fr-CH" i="1" dirty="0"/>
              <a:t>Cahier</a:t>
            </a:r>
            <a:r>
              <a:rPr lang="fr-CH" dirty="0"/>
              <a:t>)</a:t>
            </a:r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EFB680-426E-A258-C1CE-E9A47E04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2088854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FD521-67EE-9AC6-9B72-557B85F1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185EB-F162-3CDC-B2EF-ED60194A5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C9C351-C109-DE1E-9F86-B21D194B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806475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E679C-A411-3A16-92EF-0712CC48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DB8701-132E-E46E-BC5F-8BB217C5F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440A78-DAB0-61EE-28DE-655BBFBE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3226654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8F718-02F1-E13C-069F-2B6D8D80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5"/>
            <a:ext cx="11815482" cy="1325563"/>
          </a:xfrm>
        </p:spPr>
        <p:txBody>
          <a:bodyPr/>
          <a:lstStyle/>
          <a:p>
            <a:r>
              <a:rPr lang="fr-FR" i="1" dirty="0"/>
              <a:t>Alcools</a:t>
            </a:r>
            <a:r>
              <a:rPr lang="fr-FR" dirty="0"/>
              <a:t>: </a:t>
            </a:r>
            <a:r>
              <a:rPr lang="fr-FR" dirty="0" err="1"/>
              <a:t>logical</a:t>
            </a:r>
            <a:r>
              <a:rPr lang="fr-FR" dirty="0"/>
              <a:t> </a:t>
            </a:r>
            <a:r>
              <a:rPr lang="fr-FR" dirty="0" err="1"/>
              <a:t>mechanisms</a:t>
            </a:r>
            <a:r>
              <a:rPr lang="fr-FR" dirty="0"/>
              <a:t> and script oppositions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6C3DD50-2B61-6FA5-D96A-D8A378F06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8FDCE3-D770-9F95-FACC-DD744D51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664846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468E0-94EC-7146-9B5E-F62FB1BA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2" y="365125"/>
            <a:ext cx="11958918" cy="1325563"/>
          </a:xfrm>
        </p:spPr>
        <p:txBody>
          <a:bodyPr/>
          <a:lstStyle/>
          <a:p>
            <a:r>
              <a:rPr lang="fr-FR" i="1" dirty="0"/>
              <a:t>Bestiaire</a:t>
            </a:r>
            <a:r>
              <a:rPr lang="fr-FR" dirty="0"/>
              <a:t> : </a:t>
            </a:r>
            <a:r>
              <a:rPr lang="fr-FR" dirty="0" err="1"/>
              <a:t>logical</a:t>
            </a:r>
            <a:r>
              <a:rPr lang="fr-FR" dirty="0"/>
              <a:t> </a:t>
            </a:r>
            <a:r>
              <a:rPr lang="fr-FR" dirty="0" err="1"/>
              <a:t>mechanisms</a:t>
            </a:r>
            <a:r>
              <a:rPr lang="fr-FR" dirty="0"/>
              <a:t> and script oppositions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397581B-180C-4F17-9A6A-790C118B0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CECACA-552F-520F-91F7-500B7C7F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198711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FC3C0-6F86-440E-C5C7-C690516F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Annotating Humour?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CB8AE2-A88F-9AA6-4F90-5B2755523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Funniness?</a:t>
            </a:r>
          </a:p>
          <a:p>
            <a:endParaRPr lang="en-GB" dirty="0"/>
          </a:p>
          <a:p>
            <a:r>
              <a:rPr lang="en-GB" dirty="0"/>
              <a:t>Humorous intent?</a:t>
            </a:r>
          </a:p>
          <a:p>
            <a:endParaRPr lang="en-GB" dirty="0"/>
          </a:p>
          <a:p>
            <a:r>
              <a:rPr lang="en-GB" dirty="0"/>
              <a:t>Incongruity?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2B67B4-226D-BDF9-F115-F9CDB1F1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822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297FE7-4463-CD7A-FC2F-6E65D3A5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365125"/>
            <a:ext cx="11905129" cy="1325563"/>
          </a:xfrm>
        </p:spPr>
        <p:txBody>
          <a:bodyPr/>
          <a:lstStyle/>
          <a:p>
            <a:r>
              <a:rPr lang="fr-FR" i="1" dirty="0"/>
              <a:t>Cahier</a:t>
            </a:r>
            <a:r>
              <a:rPr lang="fr-FR" dirty="0"/>
              <a:t> : </a:t>
            </a:r>
            <a:r>
              <a:rPr lang="fr-FR" dirty="0" err="1"/>
              <a:t>logical</a:t>
            </a:r>
            <a:r>
              <a:rPr lang="fr-FR" dirty="0"/>
              <a:t> </a:t>
            </a:r>
            <a:r>
              <a:rPr lang="fr-FR" dirty="0" err="1"/>
              <a:t>mechanisms</a:t>
            </a:r>
            <a:r>
              <a:rPr lang="fr-FR" dirty="0"/>
              <a:t> and script oppositions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8BBC9A9-B094-31C6-26E7-D85F1CC1B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155F6C-E440-A0ED-DEDA-1975B2F0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1822638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8F718-02F1-E13C-069F-2B6D8D80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Alcools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ADA1A37-A2A2-C845-4AEC-F68D4489C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50EE86-7698-8534-C0A9-26CB6514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780938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468E0-94EC-7146-9B5E-F62FB1BA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Bestiaire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4CD1CC-61E6-3F7F-60BD-F74C8324A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E5D559-2C57-F5C2-3EBB-ECFD293C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69148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297FE7-4463-CD7A-FC2F-6E65D3A5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Cahier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1224697-D443-61F5-E701-BFA819AAD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4F81AF-8AE6-EA83-CE1D-D8DAD678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2776753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8F718-02F1-E13C-069F-2B6D8D80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Alcools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56F2A95-0668-329E-B758-69F35C33C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343349-C1F9-8782-6434-FBCF0C43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3947552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468E0-94EC-7146-9B5E-F62FB1BA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Bestiaire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CFECD4B-4069-D977-DA8A-BAC527542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E001CE-B6A9-3714-2F8C-B606E367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2736841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297FE7-4463-CD7A-FC2F-6E65D3A5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Cahier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84E384-4EF7-B924-7C91-1546ACFDC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D6D007-6998-B453-356B-8BAB6C8A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33377"/>
            <a:ext cx="10972800" cy="6858000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E86419-4647-BAA8-C637-19D70B63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348700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D17C5D-CB34-4B40-D52A-82E3DE68BC8A}"/>
              </a:ext>
            </a:extLst>
          </p:cNvPr>
          <p:cNvCxnSpPr>
            <a:cxnSpLocks/>
          </p:cNvCxnSpPr>
          <p:nvPr/>
        </p:nvCxnSpPr>
        <p:spPr>
          <a:xfrm flipH="1">
            <a:off x="838200" y="6022276"/>
            <a:ext cx="5797783" cy="0"/>
          </a:xfrm>
          <a:prstGeom prst="line">
            <a:avLst/>
          </a:prstGeom>
          <a:ln w="133350"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Chevron 4">
            <a:extLst>
              <a:ext uri="{FF2B5EF4-FFF2-40B4-BE49-F238E27FC236}">
                <a16:creationId xmlns:a16="http://schemas.microsoft.com/office/drawing/2014/main" id="{E428A253-7F71-4B4E-84B6-357E18327798}"/>
              </a:ext>
            </a:extLst>
          </p:cNvPr>
          <p:cNvSpPr txBox="1"/>
          <p:nvPr/>
        </p:nvSpPr>
        <p:spPr>
          <a:xfrm>
            <a:off x="6635983" y="2955547"/>
            <a:ext cx="3468231" cy="16378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029" tIns="76010" rIns="76010" bIns="7601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dirty="0" err="1">
                <a:solidFill>
                  <a:schemeClr val="accent5"/>
                </a:solidFill>
              </a:rPr>
              <a:t>punchline</a:t>
            </a:r>
            <a:r>
              <a:rPr lang="fr-FR" sz="2800" dirty="0">
                <a:solidFill>
                  <a:schemeClr val="accent5"/>
                </a:solidFill>
              </a:rPr>
              <a:t>: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dirty="0">
                <a:solidFill>
                  <a:schemeClr val="accent5"/>
                </a:solidFill>
              </a:rPr>
              <a:t>causes</a:t>
            </a:r>
          </a:p>
          <a:p>
            <a:pPr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dirty="0">
                <a:solidFill>
                  <a:schemeClr val="accent5"/>
                </a:solidFill>
              </a:rPr>
              <a:t>script inversion</a:t>
            </a:r>
          </a:p>
        </p:txBody>
      </p:sp>
      <p:sp>
        <p:nvSpPr>
          <p:cNvPr id="30" name="Chevron 4">
            <a:extLst>
              <a:ext uri="{FF2B5EF4-FFF2-40B4-BE49-F238E27FC236}">
                <a16:creationId xmlns:a16="http://schemas.microsoft.com/office/drawing/2014/main" id="{DDC7C0C6-C2E5-CA4B-B30D-7863858C04E8}"/>
              </a:ext>
            </a:extLst>
          </p:cNvPr>
          <p:cNvSpPr txBox="1"/>
          <p:nvPr/>
        </p:nvSpPr>
        <p:spPr>
          <a:xfrm>
            <a:off x="1822593" y="5646121"/>
            <a:ext cx="3049831" cy="71498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019" tIns="50673" rIns="50673" bIns="50673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i="1" spc="300" dirty="0" err="1">
                <a:solidFill>
                  <a:schemeClr val="tx1"/>
                </a:solidFill>
              </a:rPr>
              <a:t>parallel</a:t>
            </a:r>
            <a:r>
              <a:rPr lang="fr-FR" sz="3200" i="1" dirty="0">
                <a:solidFill>
                  <a:schemeClr val="tx1"/>
                </a:solidFill>
              </a:rPr>
              <a:t> script</a:t>
            </a:r>
          </a:p>
        </p:txBody>
      </p:sp>
      <p:sp>
        <p:nvSpPr>
          <p:cNvPr id="3" name="Demi-tour 2">
            <a:extLst>
              <a:ext uri="{FF2B5EF4-FFF2-40B4-BE49-F238E27FC236}">
                <a16:creationId xmlns:a16="http://schemas.microsoft.com/office/drawing/2014/main" id="{C9F8B641-8C55-6146-AF25-1E6D3E3AD759}"/>
              </a:ext>
            </a:extLst>
          </p:cNvPr>
          <p:cNvSpPr/>
          <p:nvPr/>
        </p:nvSpPr>
        <p:spPr>
          <a:xfrm rot="5400000">
            <a:off x="4510027" y="975159"/>
            <a:ext cx="1637885" cy="8981540"/>
          </a:xfrm>
          <a:prstGeom prst="uturnArrow">
            <a:avLst>
              <a:gd name="adj1" fmla="val 10418"/>
              <a:gd name="adj2" fmla="val 16672"/>
              <a:gd name="adj3" fmla="val 52809"/>
              <a:gd name="adj4" fmla="val 43750"/>
              <a:gd name="adj5" fmla="val 34897"/>
            </a:avLst>
          </a:prstGeom>
          <a:solidFill>
            <a:schemeClr val="accent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0DEADCF-46FE-E04A-BB6B-6BA2059A4AF8}"/>
              </a:ext>
            </a:extLst>
          </p:cNvPr>
          <p:cNvGrpSpPr/>
          <p:nvPr/>
        </p:nvGrpSpPr>
        <p:grpSpPr>
          <a:xfrm>
            <a:off x="1325827" y="2806407"/>
            <a:ext cx="3128745" cy="870347"/>
            <a:chOff x="-1096678" y="1596826"/>
            <a:chExt cx="3274330" cy="870347"/>
          </a:xfrm>
          <a:noFill/>
        </p:grpSpPr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173C4EBC-01AD-F04D-BF29-BEA0F43801C9}"/>
                </a:ext>
              </a:extLst>
            </p:cNvPr>
            <p:cNvSpPr/>
            <p:nvPr/>
          </p:nvSpPr>
          <p:spPr>
            <a:xfrm>
              <a:off x="1785" y="1596826"/>
              <a:ext cx="2175867" cy="870347"/>
            </a:xfrm>
            <a:prstGeom prst="chevron">
              <a:avLst>
                <a:gd name="adj" fmla="val 24582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>
              <a:extLst>
                <a:ext uri="{FF2B5EF4-FFF2-40B4-BE49-F238E27FC236}">
                  <a16:creationId xmlns:a16="http://schemas.microsoft.com/office/drawing/2014/main" id="{25BBA8D3-D047-EC43-952B-2253F794B55A}"/>
                </a:ext>
              </a:extLst>
            </p:cNvPr>
            <p:cNvSpPr txBox="1"/>
            <p:nvPr/>
          </p:nvSpPr>
          <p:spPr>
            <a:xfrm>
              <a:off x="-1096678" y="1596826"/>
              <a:ext cx="1749358" cy="87034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dirty="0" err="1">
                  <a:solidFill>
                    <a:schemeClr val="accent6"/>
                  </a:solidFill>
                </a:rPr>
                <a:t>jabline</a:t>
              </a:r>
              <a:endParaRPr lang="fr-FR" sz="3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A4D3693-58AE-5A43-BEC2-AE801096CFDA}"/>
              </a:ext>
            </a:extLst>
          </p:cNvPr>
          <p:cNvGrpSpPr/>
          <p:nvPr/>
        </p:nvGrpSpPr>
        <p:grpSpPr>
          <a:xfrm>
            <a:off x="4582056" y="2806407"/>
            <a:ext cx="2055024" cy="870347"/>
            <a:chOff x="1960066" y="1596826"/>
            <a:chExt cx="2175867" cy="870347"/>
          </a:xfrm>
          <a:noFill/>
        </p:grpSpPr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0D46C66A-5A79-E743-858F-396F6134B551}"/>
                </a:ext>
              </a:extLst>
            </p:cNvPr>
            <p:cNvSpPr/>
            <p:nvPr/>
          </p:nvSpPr>
          <p:spPr>
            <a:xfrm>
              <a:off x="1960066" y="1596826"/>
              <a:ext cx="2175867" cy="870347"/>
            </a:xfrm>
            <a:prstGeom prst="chevron">
              <a:avLst>
                <a:gd name="adj" fmla="val 27971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6">
              <a:extLst>
                <a:ext uri="{FF2B5EF4-FFF2-40B4-BE49-F238E27FC236}">
                  <a16:creationId xmlns:a16="http://schemas.microsoft.com/office/drawing/2014/main" id="{434962B5-0AD7-5241-BF2C-D6F4B21CF9B1}"/>
                </a:ext>
              </a:extLst>
            </p:cNvPr>
            <p:cNvSpPr txBox="1"/>
            <p:nvPr/>
          </p:nvSpPr>
          <p:spPr>
            <a:xfrm>
              <a:off x="2211117" y="1596826"/>
              <a:ext cx="1640063" cy="87034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dirty="0" err="1">
                  <a:solidFill>
                    <a:schemeClr val="accent6"/>
                  </a:solidFill>
                </a:rPr>
                <a:t>jabline</a:t>
              </a:r>
              <a:endParaRPr lang="fr-FR" sz="28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" name="Chevron 1">
            <a:extLst>
              <a:ext uri="{FF2B5EF4-FFF2-40B4-BE49-F238E27FC236}">
                <a16:creationId xmlns:a16="http://schemas.microsoft.com/office/drawing/2014/main" id="{5F384C00-0F22-3A41-AA1E-97B1E435029B}"/>
              </a:ext>
            </a:extLst>
          </p:cNvPr>
          <p:cNvSpPr/>
          <p:nvPr/>
        </p:nvSpPr>
        <p:spPr>
          <a:xfrm>
            <a:off x="4223792" y="3097564"/>
            <a:ext cx="210506" cy="28803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79EA656A-3A6F-5048-8FE3-EEB7E3A113A6}"/>
              </a:ext>
            </a:extLst>
          </p:cNvPr>
          <p:cNvSpPr/>
          <p:nvPr/>
        </p:nvSpPr>
        <p:spPr>
          <a:xfrm>
            <a:off x="6764563" y="3097564"/>
            <a:ext cx="210506" cy="28803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F67449C-9E9E-F037-8947-F5254C2F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3558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Script inversion: </a:t>
            </a:r>
            <a:r>
              <a:rPr lang="en-GB" dirty="0" err="1">
                <a:solidFill>
                  <a:schemeClr val="accent2"/>
                </a:solidFill>
              </a:rPr>
              <a:t>Jablines</a:t>
            </a:r>
            <a:r>
              <a:rPr lang="en-GB" dirty="0">
                <a:solidFill>
                  <a:schemeClr val="accent2"/>
                </a:solidFill>
              </a:rPr>
              <a:t> and punchlines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sz="2000" dirty="0">
                <a:solidFill>
                  <a:schemeClr val="accent2"/>
                </a:solidFill>
              </a:rPr>
              <a:t>(</a:t>
            </a:r>
            <a:r>
              <a:rPr lang="en-GB" sz="2000" dirty="0" err="1">
                <a:solidFill>
                  <a:schemeClr val="accent2"/>
                </a:solidFill>
              </a:rPr>
              <a:t>Attardo</a:t>
            </a:r>
            <a:r>
              <a:rPr lang="en-GB" sz="2000" dirty="0">
                <a:solidFill>
                  <a:schemeClr val="accent2"/>
                </a:solidFill>
              </a:rPr>
              <a:t> and </a:t>
            </a:r>
            <a:r>
              <a:rPr lang="en-GB" sz="2000" dirty="0" err="1">
                <a:solidFill>
                  <a:schemeClr val="accent2"/>
                </a:solidFill>
              </a:rPr>
              <a:t>Raskin’s</a:t>
            </a:r>
            <a:r>
              <a:rPr lang="en-GB" sz="2000" dirty="0">
                <a:solidFill>
                  <a:schemeClr val="accent2"/>
                </a:solidFill>
              </a:rPr>
              <a:t> General Theory of Verbal </a:t>
            </a:r>
            <a:r>
              <a:rPr lang="en-GB" sz="2000" dirty="0" err="1">
                <a:solidFill>
                  <a:schemeClr val="accent2"/>
                </a:solidFill>
              </a:rPr>
              <a:t>Humor</a:t>
            </a:r>
            <a:r>
              <a:rPr lang="en-GB" sz="20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5" name="Chevron 4">
            <a:extLst>
              <a:ext uri="{FF2B5EF4-FFF2-40B4-BE49-F238E27FC236}">
                <a16:creationId xmlns:a16="http://schemas.microsoft.com/office/drawing/2014/main" id="{E5A6B8DE-409A-DF48-8F6C-974544DA6CC6}"/>
              </a:ext>
            </a:extLst>
          </p:cNvPr>
          <p:cNvSpPr txBox="1"/>
          <p:nvPr/>
        </p:nvSpPr>
        <p:spPr>
          <a:xfrm>
            <a:off x="1846730" y="4332332"/>
            <a:ext cx="2817888" cy="71498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019" tIns="50673" rIns="50673" bIns="50673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spc="300" dirty="0">
                <a:solidFill>
                  <a:schemeClr val="tx1"/>
                </a:solidFill>
              </a:rPr>
              <a:t>visible script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F7FC61E-BBFF-813A-FF02-F913671F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312312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D17C5D-CB34-4B40-D52A-82E3DE68BC8A}"/>
              </a:ext>
            </a:extLst>
          </p:cNvPr>
          <p:cNvCxnSpPr>
            <a:cxnSpLocks/>
          </p:cNvCxnSpPr>
          <p:nvPr/>
        </p:nvCxnSpPr>
        <p:spPr>
          <a:xfrm flipH="1">
            <a:off x="838200" y="6022276"/>
            <a:ext cx="5797783" cy="0"/>
          </a:xfrm>
          <a:prstGeom prst="line">
            <a:avLst/>
          </a:prstGeom>
          <a:ln w="133350"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Chevron 4">
            <a:extLst>
              <a:ext uri="{FF2B5EF4-FFF2-40B4-BE49-F238E27FC236}">
                <a16:creationId xmlns:a16="http://schemas.microsoft.com/office/drawing/2014/main" id="{E428A253-7F71-4B4E-84B6-357E18327798}"/>
              </a:ext>
            </a:extLst>
          </p:cNvPr>
          <p:cNvSpPr txBox="1"/>
          <p:nvPr/>
        </p:nvSpPr>
        <p:spPr>
          <a:xfrm>
            <a:off x="7227654" y="2955547"/>
            <a:ext cx="3468231" cy="16378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029" tIns="76010" rIns="76010" bIns="7601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dirty="0" err="1">
                <a:solidFill>
                  <a:schemeClr val="accent5"/>
                </a:solidFill>
              </a:rPr>
              <a:t>punchline</a:t>
            </a:r>
            <a:r>
              <a:rPr lang="fr-FR" sz="2800" dirty="0">
                <a:solidFill>
                  <a:schemeClr val="accent5"/>
                </a:solidFill>
              </a:rPr>
              <a:t>: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dirty="0">
                <a:solidFill>
                  <a:schemeClr val="accent5"/>
                </a:solidFill>
              </a:rPr>
              <a:t>causes</a:t>
            </a:r>
          </a:p>
          <a:p>
            <a:pPr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dirty="0">
                <a:solidFill>
                  <a:schemeClr val="accent5"/>
                </a:solidFill>
              </a:rPr>
              <a:t>script inversion</a:t>
            </a:r>
          </a:p>
        </p:txBody>
      </p:sp>
      <p:sp>
        <p:nvSpPr>
          <p:cNvPr id="30" name="Chevron 4">
            <a:extLst>
              <a:ext uri="{FF2B5EF4-FFF2-40B4-BE49-F238E27FC236}">
                <a16:creationId xmlns:a16="http://schemas.microsoft.com/office/drawing/2014/main" id="{DDC7C0C6-C2E5-CA4B-B30D-7863858C04E8}"/>
              </a:ext>
            </a:extLst>
          </p:cNvPr>
          <p:cNvSpPr txBox="1"/>
          <p:nvPr/>
        </p:nvSpPr>
        <p:spPr>
          <a:xfrm>
            <a:off x="1822593" y="5646121"/>
            <a:ext cx="3049831" cy="71498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019" tIns="50673" rIns="50673" bIns="50673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i="1" spc="300" dirty="0" err="1">
                <a:solidFill>
                  <a:schemeClr val="tx1"/>
                </a:solidFill>
              </a:rPr>
              <a:t>parallel</a:t>
            </a:r>
            <a:r>
              <a:rPr lang="fr-FR" sz="3200" i="1" dirty="0">
                <a:solidFill>
                  <a:schemeClr val="tx1"/>
                </a:solidFill>
              </a:rPr>
              <a:t> script</a:t>
            </a:r>
          </a:p>
        </p:txBody>
      </p:sp>
      <p:sp>
        <p:nvSpPr>
          <p:cNvPr id="3" name="Demi-tour 2">
            <a:extLst>
              <a:ext uri="{FF2B5EF4-FFF2-40B4-BE49-F238E27FC236}">
                <a16:creationId xmlns:a16="http://schemas.microsoft.com/office/drawing/2014/main" id="{C9F8B641-8C55-6146-AF25-1E6D3E3AD759}"/>
              </a:ext>
            </a:extLst>
          </p:cNvPr>
          <p:cNvSpPr/>
          <p:nvPr/>
        </p:nvSpPr>
        <p:spPr>
          <a:xfrm rot="5400000">
            <a:off x="4510027" y="975159"/>
            <a:ext cx="1637885" cy="8981540"/>
          </a:xfrm>
          <a:prstGeom prst="uturnArrow">
            <a:avLst>
              <a:gd name="adj1" fmla="val 10418"/>
              <a:gd name="adj2" fmla="val 16672"/>
              <a:gd name="adj3" fmla="val 52809"/>
              <a:gd name="adj4" fmla="val 43750"/>
              <a:gd name="adj5" fmla="val 34897"/>
            </a:avLst>
          </a:prstGeom>
          <a:solidFill>
            <a:schemeClr val="accent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0DEADCF-46FE-E04A-BB6B-6BA2059A4AF8}"/>
              </a:ext>
            </a:extLst>
          </p:cNvPr>
          <p:cNvGrpSpPr/>
          <p:nvPr/>
        </p:nvGrpSpPr>
        <p:grpSpPr>
          <a:xfrm>
            <a:off x="2365734" y="2806407"/>
            <a:ext cx="2088838" cy="870347"/>
            <a:chOff x="-8384" y="1596826"/>
            <a:chExt cx="2186036" cy="870347"/>
          </a:xfrm>
          <a:noFill/>
        </p:grpSpPr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173C4EBC-01AD-F04D-BF29-BEA0F43801C9}"/>
                </a:ext>
              </a:extLst>
            </p:cNvPr>
            <p:cNvSpPr/>
            <p:nvPr/>
          </p:nvSpPr>
          <p:spPr>
            <a:xfrm>
              <a:off x="1785" y="1596826"/>
              <a:ext cx="2175867" cy="870347"/>
            </a:xfrm>
            <a:prstGeom prst="chevron">
              <a:avLst>
                <a:gd name="adj" fmla="val 24582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>
              <a:extLst>
                <a:ext uri="{FF2B5EF4-FFF2-40B4-BE49-F238E27FC236}">
                  <a16:creationId xmlns:a16="http://schemas.microsoft.com/office/drawing/2014/main" id="{25BBA8D3-D047-EC43-952B-2253F794B55A}"/>
                </a:ext>
              </a:extLst>
            </p:cNvPr>
            <p:cNvSpPr txBox="1"/>
            <p:nvPr/>
          </p:nvSpPr>
          <p:spPr>
            <a:xfrm>
              <a:off x="-8384" y="1596826"/>
              <a:ext cx="1749357" cy="87034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dirty="0" err="1">
                  <a:solidFill>
                    <a:schemeClr val="accent6"/>
                  </a:solidFill>
                </a:rPr>
                <a:t>jabline</a:t>
              </a:r>
              <a:endParaRPr lang="fr-FR" sz="3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6" name="Chevron 15">
            <a:extLst>
              <a:ext uri="{FF2B5EF4-FFF2-40B4-BE49-F238E27FC236}">
                <a16:creationId xmlns:a16="http://schemas.microsoft.com/office/drawing/2014/main" id="{0D46C66A-5A79-E743-858F-396F6134B551}"/>
              </a:ext>
            </a:extLst>
          </p:cNvPr>
          <p:cNvSpPr/>
          <p:nvPr/>
        </p:nvSpPr>
        <p:spPr>
          <a:xfrm>
            <a:off x="4582056" y="2806407"/>
            <a:ext cx="2055024" cy="870347"/>
          </a:xfrm>
          <a:prstGeom prst="chevron">
            <a:avLst>
              <a:gd name="adj" fmla="val 27971"/>
            </a:avLst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79EA656A-3A6F-5048-8FE3-EEB7E3A113A6}"/>
              </a:ext>
            </a:extLst>
          </p:cNvPr>
          <p:cNvSpPr/>
          <p:nvPr/>
        </p:nvSpPr>
        <p:spPr>
          <a:xfrm>
            <a:off x="5735860" y="3097564"/>
            <a:ext cx="210506" cy="28803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15" name="Chevron 4">
            <a:extLst>
              <a:ext uri="{FF2B5EF4-FFF2-40B4-BE49-F238E27FC236}">
                <a16:creationId xmlns:a16="http://schemas.microsoft.com/office/drawing/2014/main" id="{E5A6B8DE-409A-DF48-8F6C-974544DA6CC6}"/>
              </a:ext>
            </a:extLst>
          </p:cNvPr>
          <p:cNvSpPr txBox="1"/>
          <p:nvPr/>
        </p:nvSpPr>
        <p:spPr>
          <a:xfrm>
            <a:off x="1846730" y="4332332"/>
            <a:ext cx="2817888" cy="71498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019" tIns="50673" rIns="50673" bIns="50673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spc="300" dirty="0">
                <a:solidFill>
                  <a:schemeClr val="tx1"/>
                </a:solidFill>
              </a:rPr>
              <a:t>visible script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ADBD95B-3F73-3D16-6476-32DC53557A59}"/>
              </a:ext>
            </a:extLst>
          </p:cNvPr>
          <p:cNvSpPr txBox="1">
            <a:spLocks/>
          </p:cNvSpPr>
          <p:nvPr/>
        </p:nvSpPr>
        <p:spPr>
          <a:xfrm>
            <a:off x="695401" y="393336"/>
            <a:ext cx="11305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spcBef>
                <a:spcPts val="0"/>
              </a:spcBef>
            </a:pPr>
            <a:r>
              <a:rPr lang="fr-FR" sz="1800" dirty="0">
                <a:solidFill>
                  <a:prstClr val="white"/>
                </a:solidFill>
                <a:ea typeface="+mn-ea"/>
                <a:cs typeface="+mn-cs"/>
              </a:rPr>
              <a:t>Lamartine, </a:t>
            </a:r>
            <a:r>
              <a:rPr lang="fr-FR" sz="1800" i="1" dirty="0">
                <a:solidFill>
                  <a:prstClr val="white"/>
                </a:solidFill>
                <a:ea typeface="+mn-ea"/>
                <a:cs typeface="+mn-cs"/>
              </a:rPr>
              <a:t>Méditations poétiques</a:t>
            </a:r>
            <a:r>
              <a:rPr lang="fr-FR" sz="1800" dirty="0">
                <a:solidFill>
                  <a:prstClr val="white"/>
                </a:solidFill>
                <a:ea typeface="+mn-ea"/>
                <a:cs typeface="+mn-cs"/>
              </a:rPr>
              <a:t> (1820):</a:t>
            </a:r>
          </a:p>
          <a:p>
            <a:pPr defTabSz="457200">
              <a:spcBef>
                <a:spcPts val="0"/>
              </a:spcBef>
            </a:pPr>
            <a:r>
              <a:rPr lang="fr-FR" sz="3200" dirty="0">
                <a:solidFill>
                  <a:schemeClr val="accent2"/>
                </a:solidFill>
                <a:latin typeface="+mn-lt"/>
              </a:rPr>
              <a:t>Un seul </a:t>
            </a:r>
            <a:r>
              <a:rPr lang="fr-FR" sz="3200" b="1" dirty="0">
                <a:solidFill>
                  <a:schemeClr val="accent2"/>
                </a:solidFill>
                <a:latin typeface="+mn-lt"/>
              </a:rPr>
              <a:t>être</a:t>
            </a:r>
            <a:r>
              <a:rPr lang="fr-FR" sz="3200" dirty="0">
                <a:solidFill>
                  <a:schemeClr val="accent2"/>
                </a:solidFill>
                <a:latin typeface="+mn-lt"/>
              </a:rPr>
              <a:t> vous manque et tout est </a:t>
            </a:r>
            <a:r>
              <a:rPr lang="fr-FR" sz="3200" b="1" dirty="0">
                <a:solidFill>
                  <a:schemeClr val="accent2"/>
                </a:solidFill>
                <a:latin typeface="+mn-lt"/>
              </a:rPr>
              <a:t>dépeuplé</a:t>
            </a:r>
            <a:r>
              <a:rPr lang="fr-FR" sz="3200" dirty="0">
                <a:solidFill>
                  <a:schemeClr val="accent2"/>
                </a:solidFill>
                <a:latin typeface="+mn-lt"/>
              </a:rPr>
              <a:t> (Lamartine)</a:t>
            </a:r>
          </a:p>
          <a:p>
            <a:pPr algn="r"/>
            <a:endParaRPr lang="fr-FR" sz="18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6AB02DB-99A9-0351-DF3A-D9B5D3542D0D}"/>
              </a:ext>
            </a:extLst>
          </p:cNvPr>
          <p:cNvSpPr txBox="1"/>
          <p:nvPr/>
        </p:nvSpPr>
        <p:spPr>
          <a:xfrm>
            <a:off x="436153" y="1185105"/>
            <a:ext cx="106095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Rousset, </a:t>
            </a:r>
            <a:r>
              <a:rPr lang="fr-CH" i="1" dirty="0">
                <a:solidFill>
                  <a:prstClr val="white"/>
                </a:solidFill>
              </a:rPr>
              <a:t>Si t'es gai, ris donc </a:t>
            </a:r>
            <a:r>
              <a:rPr lang="fr-CH" dirty="0">
                <a:solidFill>
                  <a:prstClr val="white"/>
                </a:solidFill>
              </a:rPr>
              <a:t>(1963):</a:t>
            </a:r>
            <a:endParaRPr lang="fr-FR" dirty="0">
              <a:solidFill>
                <a:prstClr val="white"/>
              </a:solidFill>
            </a:endParaRPr>
          </a:p>
          <a:p>
            <a:pPr algn="ctr"/>
            <a:r>
              <a:rPr lang="fr-FR" sz="3200" dirty="0"/>
              <a:t>Un seul </a:t>
            </a:r>
            <a:r>
              <a:rPr lang="fr-FR" sz="3200" dirty="0">
                <a:solidFill>
                  <a:schemeClr val="accent6"/>
                </a:solidFill>
              </a:rPr>
              <a:t>hêtre</a:t>
            </a:r>
            <a:r>
              <a:rPr lang="fr-FR" sz="3200" dirty="0"/>
              <a:t> vous manque et tout est </a:t>
            </a:r>
            <a:r>
              <a:rPr lang="fr-FR" sz="3200" dirty="0">
                <a:solidFill>
                  <a:schemeClr val="accent5"/>
                </a:solidFill>
              </a:rPr>
              <a:t>des peupliers</a:t>
            </a:r>
          </a:p>
          <a:p>
            <a:endParaRPr lang="fr-FR" dirty="0"/>
          </a:p>
        </p:txBody>
      </p:sp>
      <p:sp>
        <p:nvSpPr>
          <p:cNvPr id="42" name="Rectangle avec flèche vers le bas 41">
            <a:extLst>
              <a:ext uri="{FF2B5EF4-FFF2-40B4-BE49-F238E27FC236}">
                <a16:creationId xmlns:a16="http://schemas.microsoft.com/office/drawing/2014/main" id="{556D5A85-AEC9-FC4A-B8B5-77D50FA6CC26}"/>
              </a:ext>
            </a:extLst>
          </p:cNvPr>
          <p:cNvSpPr/>
          <p:nvPr/>
        </p:nvSpPr>
        <p:spPr>
          <a:xfrm>
            <a:off x="2692531" y="1436566"/>
            <a:ext cx="1008112" cy="1159122"/>
          </a:xfrm>
          <a:prstGeom prst="downArrowCallout">
            <a:avLst>
              <a:gd name="adj1" fmla="val 11309"/>
              <a:gd name="adj2" fmla="val 25000"/>
              <a:gd name="adj3" fmla="val 25000"/>
              <a:gd name="adj4" fmla="val 51354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43" name="Rectangle avec flèche vers le bas 42">
            <a:extLst>
              <a:ext uri="{FF2B5EF4-FFF2-40B4-BE49-F238E27FC236}">
                <a16:creationId xmlns:a16="http://schemas.microsoft.com/office/drawing/2014/main" id="{560556FD-906A-F3B5-42BE-B72FEC412008}"/>
              </a:ext>
            </a:extLst>
          </p:cNvPr>
          <p:cNvSpPr/>
          <p:nvPr/>
        </p:nvSpPr>
        <p:spPr>
          <a:xfrm>
            <a:off x="7792355" y="1469825"/>
            <a:ext cx="2311859" cy="1257195"/>
          </a:xfrm>
          <a:prstGeom prst="downArrowCallout">
            <a:avLst>
              <a:gd name="adj1" fmla="val 11499"/>
              <a:gd name="adj2" fmla="val 19834"/>
              <a:gd name="adj3" fmla="val 18037"/>
              <a:gd name="adj4" fmla="val 46309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44" name="Demi-tour 43">
            <a:extLst>
              <a:ext uri="{FF2B5EF4-FFF2-40B4-BE49-F238E27FC236}">
                <a16:creationId xmlns:a16="http://schemas.microsoft.com/office/drawing/2014/main" id="{EF296F4D-5E5B-649A-CFBD-1E42DE56395E}"/>
              </a:ext>
            </a:extLst>
          </p:cNvPr>
          <p:cNvSpPr/>
          <p:nvPr/>
        </p:nvSpPr>
        <p:spPr>
          <a:xfrm rot="5400000">
            <a:off x="11116399" y="1155182"/>
            <a:ext cx="861715" cy="521386"/>
          </a:xfrm>
          <a:prstGeom prst="uturnArrow">
            <a:avLst>
              <a:gd name="adj1" fmla="val 6062"/>
              <a:gd name="adj2" fmla="val 14445"/>
              <a:gd name="adj3" fmla="val 31224"/>
              <a:gd name="adj4" fmla="val 68776"/>
              <a:gd name="adj5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52322A-4CD4-E5F2-C5B1-BA942008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413833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AA42C-3BA2-0880-CD7A-142D7C71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07741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A “Joke” table within our RIRE </a:t>
            </a:r>
            <a:r>
              <a:rPr lang="en-GB" dirty="0" err="1">
                <a:solidFill>
                  <a:schemeClr val="accent2"/>
                </a:solidFill>
              </a:rPr>
              <a:t>db</a:t>
            </a:r>
            <a:br>
              <a:rPr lang="en-GB" dirty="0">
                <a:solidFill>
                  <a:schemeClr val="accent2"/>
                </a:solidFill>
              </a:rPr>
            </a:br>
            <a:br>
              <a:rPr lang="en-GB" dirty="0">
                <a:solidFill>
                  <a:schemeClr val="accent2"/>
                </a:solidFill>
              </a:rPr>
            </a:br>
            <a:r>
              <a:rPr lang="en-GB" sz="3600" dirty="0">
                <a:solidFill>
                  <a:schemeClr val="accent2"/>
                </a:solidFill>
              </a:rPr>
              <a:t>based on </a:t>
            </a:r>
            <a:r>
              <a:rPr lang="en-GB" sz="3600" dirty="0" err="1">
                <a:solidFill>
                  <a:schemeClr val="accent2"/>
                </a:solidFill>
              </a:rPr>
              <a:t>Raskin</a:t>
            </a:r>
            <a:r>
              <a:rPr lang="en-GB" sz="3600" dirty="0">
                <a:solidFill>
                  <a:schemeClr val="accent2"/>
                </a:solidFill>
              </a:rPr>
              <a:t> and </a:t>
            </a:r>
            <a:r>
              <a:rPr lang="en-GB" sz="3600" dirty="0" err="1">
                <a:solidFill>
                  <a:schemeClr val="accent2"/>
                </a:solidFill>
              </a:rPr>
              <a:t>Attardo’s</a:t>
            </a:r>
            <a:r>
              <a:rPr lang="en-GB" sz="3600" dirty="0">
                <a:solidFill>
                  <a:schemeClr val="accent2"/>
                </a:solidFill>
              </a:rPr>
              <a:t> joke description frame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1F6725-414F-A57C-94AC-84AD0DBB7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2255"/>
            <a:ext cx="10515600" cy="372470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Start &amp; end of joke-like structure</a:t>
            </a:r>
          </a:p>
          <a:p>
            <a:r>
              <a:rPr lang="en-GB" dirty="0" err="1"/>
              <a:t>Jablines</a:t>
            </a:r>
            <a:r>
              <a:rPr lang="en-GB" dirty="0"/>
              <a:t> and punchlines</a:t>
            </a:r>
          </a:p>
          <a:p>
            <a:endParaRPr lang="en-GB" dirty="0"/>
          </a:p>
          <a:p>
            <a:r>
              <a:rPr lang="en-GB" dirty="0"/>
              <a:t>Script opposition</a:t>
            </a:r>
          </a:p>
          <a:p>
            <a:r>
              <a:rPr lang="en-GB" dirty="0"/>
              <a:t>Logical mechanism</a:t>
            </a:r>
          </a:p>
          <a:p>
            <a:r>
              <a:rPr lang="en-GB" dirty="0"/>
              <a:t>Narrative strategy</a:t>
            </a:r>
          </a:p>
          <a:p>
            <a:r>
              <a:rPr lang="en-GB" dirty="0"/>
              <a:t>Target </a:t>
            </a:r>
          </a:p>
          <a:p>
            <a:r>
              <a:rPr lang="en-GB" dirty="0"/>
              <a:t>Situation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0C7474-75D1-099B-DB44-741F53D0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</p:spTree>
    <p:extLst>
      <p:ext uri="{BB962C8B-B14F-4D97-AF65-F5344CB8AC3E}">
        <p14:creationId xmlns:p14="http://schemas.microsoft.com/office/powerpoint/2010/main" val="237942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F2182-D957-8882-DF0B-031786AB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Script oppositions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B893CB-9F2B-4D14-95F7-B19C2F35B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4546F3B-CC76-D99D-7B8B-F57CEF89BE5E}"/>
              </a:ext>
            </a:extLst>
          </p:cNvPr>
          <p:cNvSpPr txBox="1"/>
          <p:nvPr/>
        </p:nvSpPr>
        <p:spPr>
          <a:xfrm>
            <a:off x="3974672" y="1778710"/>
            <a:ext cx="2282997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/>
              <a:t>possible_impossible</a:t>
            </a:r>
            <a:endParaRPr lang="fr-FR" sz="2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DF2F8B3-B355-D873-2B34-0E34100BD1F2}"/>
              </a:ext>
            </a:extLst>
          </p:cNvPr>
          <p:cNvSpPr txBox="1"/>
          <p:nvPr/>
        </p:nvSpPr>
        <p:spPr>
          <a:xfrm>
            <a:off x="3974672" y="4080185"/>
            <a:ext cx="1186863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/>
              <a:t>obscenity</a:t>
            </a:r>
            <a:endParaRPr lang="fr-FR" sz="2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184724B-8CC5-9819-B293-65A26C3A60B1}"/>
              </a:ext>
            </a:extLst>
          </p:cNvPr>
          <p:cNvSpPr txBox="1"/>
          <p:nvPr/>
        </p:nvSpPr>
        <p:spPr>
          <a:xfrm>
            <a:off x="3974672" y="3159595"/>
            <a:ext cx="1228093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/>
              <a:t>good_bad</a:t>
            </a:r>
            <a:endParaRPr lang="fr-FR" sz="2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0A15DED-A880-504C-7A2E-C3754C49174B}"/>
              </a:ext>
            </a:extLst>
          </p:cNvPr>
          <p:cNvSpPr txBox="1"/>
          <p:nvPr/>
        </p:nvSpPr>
        <p:spPr>
          <a:xfrm>
            <a:off x="3974672" y="3619890"/>
            <a:ext cx="2004075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/>
              <a:t>high_low_stature</a:t>
            </a:r>
            <a:endParaRPr lang="fr-FR" sz="20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A94F51D-575F-1DA4-2AC7-6B1086C506D0}"/>
              </a:ext>
            </a:extLst>
          </p:cNvPr>
          <p:cNvSpPr txBox="1"/>
          <p:nvPr/>
        </p:nvSpPr>
        <p:spPr>
          <a:xfrm>
            <a:off x="3974672" y="5000775"/>
            <a:ext cx="2310248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/>
              <a:t>human_non_human</a:t>
            </a:r>
            <a:endParaRPr lang="fr-FR" sz="20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3F83E1C-D35A-4E20-5FD7-91931E1364FF}"/>
              </a:ext>
            </a:extLst>
          </p:cNvPr>
          <p:cNvSpPr txBox="1"/>
          <p:nvPr/>
        </p:nvSpPr>
        <p:spPr>
          <a:xfrm>
            <a:off x="3974672" y="5461067"/>
            <a:ext cx="123707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/>
              <a:t>life_death</a:t>
            </a:r>
            <a:endParaRPr lang="fr-FR" sz="20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81FDF7D-47D6-2788-9480-4F61130DA1B2}"/>
              </a:ext>
            </a:extLst>
          </p:cNvPr>
          <p:cNvSpPr txBox="1"/>
          <p:nvPr/>
        </p:nvSpPr>
        <p:spPr>
          <a:xfrm>
            <a:off x="3974672" y="4540480"/>
            <a:ext cx="2143536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/>
              <a:t>money_no_money</a:t>
            </a:r>
            <a:endParaRPr lang="fr-FR" sz="20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1DB59ED-A364-ED51-C09B-87EAB384EDEA}"/>
              </a:ext>
            </a:extLst>
          </p:cNvPr>
          <p:cNvSpPr txBox="1"/>
          <p:nvPr/>
        </p:nvSpPr>
        <p:spPr>
          <a:xfrm>
            <a:off x="3974672" y="2239005"/>
            <a:ext cx="2064989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/>
              <a:t>normal_abnormal</a:t>
            </a:r>
            <a:endParaRPr lang="fr-FR" sz="20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00D8E8C-4CE8-E2E6-60E2-5BC90CCDA89D}"/>
              </a:ext>
            </a:extLst>
          </p:cNvPr>
          <p:cNvSpPr txBox="1"/>
          <p:nvPr/>
        </p:nvSpPr>
        <p:spPr>
          <a:xfrm>
            <a:off x="3974672" y="2699300"/>
            <a:ext cx="2117887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/>
              <a:t>actual_non_actual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5950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5F5DC-496D-FA7C-C308-7377DBC0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Narrative strategies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2CC86E-D035-8CF9-3BD4-3D699C33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998030-D729-AF3E-3F5A-F431272987D4}"/>
              </a:ext>
            </a:extLst>
          </p:cNvPr>
          <p:cNvSpPr txBox="1"/>
          <p:nvPr/>
        </p:nvSpPr>
        <p:spPr>
          <a:xfrm>
            <a:off x="4337917" y="3632459"/>
            <a:ext cx="99399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/>
              <a:t>address</a:t>
            </a: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DAF73A-E55F-90F6-511C-85483807575E}"/>
              </a:ext>
            </a:extLst>
          </p:cNvPr>
          <p:cNvSpPr txBox="1"/>
          <p:nvPr/>
        </p:nvSpPr>
        <p:spPr>
          <a:xfrm>
            <a:off x="4337917" y="4328330"/>
            <a:ext cx="4879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/>
              <a:t>list</a:t>
            </a:r>
            <a:endParaRPr lang="fr-FR" sz="2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873815-6C5C-8806-95F6-D1C3AA269FDA}"/>
              </a:ext>
            </a:extLst>
          </p:cNvPr>
          <p:cNvSpPr txBox="1"/>
          <p:nvPr/>
        </p:nvSpPr>
        <p:spPr>
          <a:xfrm>
            <a:off x="4337917" y="2936589"/>
            <a:ext cx="13553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description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043A45E-B0BA-C4A3-43BA-4A9A2D069210}"/>
              </a:ext>
            </a:extLst>
          </p:cNvPr>
          <p:cNvSpPr txBox="1"/>
          <p:nvPr/>
        </p:nvSpPr>
        <p:spPr>
          <a:xfrm>
            <a:off x="4337917" y="2240719"/>
            <a:ext cx="11251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narrative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F90A3C1-98A5-69BA-E16A-DC60FF818A1A}"/>
              </a:ext>
            </a:extLst>
          </p:cNvPr>
          <p:cNvSpPr txBox="1"/>
          <p:nvPr/>
        </p:nvSpPr>
        <p:spPr>
          <a:xfrm>
            <a:off x="4337917" y="1544849"/>
            <a:ext cx="7970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00043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B5FCE-F287-0CDE-2BF6-601618AA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Logical mechanisms (open list)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9942B4-2A5A-E2C8-86B9-59EFCEA6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Plotting Poetry 5 - Popular Voices - Tartu, 4-6 July 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F50594-1C46-F549-1655-83CD326DF14A}"/>
              </a:ext>
            </a:extLst>
          </p:cNvPr>
          <p:cNvSpPr txBox="1"/>
          <p:nvPr/>
        </p:nvSpPr>
        <p:spPr>
          <a:xfrm>
            <a:off x="3795290" y="1672587"/>
            <a:ext cx="10967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mapping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2F9F1C-AA0E-8EFF-37BF-77585658C41D}"/>
              </a:ext>
            </a:extLst>
          </p:cNvPr>
          <p:cNvSpPr txBox="1"/>
          <p:nvPr/>
        </p:nvSpPr>
        <p:spPr>
          <a:xfrm>
            <a:off x="3795290" y="2349008"/>
            <a:ext cx="9877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priming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A6B97BB-D1E8-A817-06FB-9B06D2DA7B95}"/>
              </a:ext>
            </a:extLst>
          </p:cNvPr>
          <p:cNvSpPr txBox="1"/>
          <p:nvPr/>
        </p:nvSpPr>
        <p:spPr>
          <a:xfrm>
            <a:off x="6060759" y="2354691"/>
            <a:ext cx="11714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/>
              <a:t>polysemy</a:t>
            </a:r>
            <a:endParaRPr lang="fr-FR" sz="20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6D7734-8A8E-AE87-E3C7-3045B7C34954}"/>
              </a:ext>
            </a:extLst>
          </p:cNvPr>
          <p:cNvSpPr txBox="1"/>
          <p:nvPr/>
        </p:nvSpPr>
        <p:spPr>
          <a:xfrm>
            <a:off x="6060759" y="1672587"/>
            <a:ext cx="14430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/>
              <a:t>homophony</a:t>
            </a:r>
            <a:endParaRPr lang="fr-FR" sz="2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37FB61E-7821-BD98-EA0A-76BFB1E222E3}"/>
              </a:ext>
            </a:extLst>
          </p:cNvPr>
          <p:cNvSpPr txBox="1"/>
          <p:nvPr/>
        </p:nvSpPr>
        <p:spPr>
          <a:xfrm>
            <a:off x="6060759" y="4401003"/>
            <a:ext cx="9787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/>
              <a:t>register</a:t>
            </a:r>
            <a:endParaRPr lang="fr-FR" sz="2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7E5CDE-C414-01AF-A2ED-4BA6FBB5BF80}"/>
              </a:ext>
            </a:extLst>
          </p:cNvPr>
          <p:cNvSpPr txBox="1"/>
          <p:nvPr/>
        </p:nvSpPr>
        <p:spPr>
          <a:xfrm>
            <a:off x="3716518" y="4378270"/>
            <a:ext cx="18782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personnification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2DDD234-EA52-090B-9DD7-493D773D3BED}"/>
              </a:ext>
            </a:extLst>
          </p:cNvPr>
          <p:cNvSpPr txBox="1"/>
          <p:nvPr/>
        </p:nvSpPr>
        <p:spPr>
          <a:xfrm>
            <a:off x="6060759" y="3036795"/>
            <a:ext cx="15432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juxtaposition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44A3C79-EDBA-F485-2E79-610385DC1DF6}"/>
              </a:ext>
            </a:extLst>
          </p:cNvPr>
          <p:cNvSpPr txBox="1"/>
          <p:nvPr/>
        </p:nvSpPr>
        <p:spPr>
          <a:xfrm>
            <a:off x="3795290" y="3025429"/>
            <a:ext cx="1217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/>
              <a:t>metaphor</a:t>
            </a:r>
            <a:endParaRPr lang="fr-FR" sz="20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9913A61-4E1B-7FC1-DA14-DF2F1ED66519}"/>
              </a:ext>
            </a:extLst>
          </p:cNvPr>
          <p:cNvSpPr txBox="1"/>
          <p:nvPr/>
        </p:nvSpPr>
        <p:spPr>
          <a:xfrm>
            <a:off x="6060759" y="3718899"/>
            <a:ext cx="13806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/>
              <a:t>Homonymy</a:t>
            </a:r>
            <a:endParaRPr lang="fr-FR" sz="20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463BAAB-F224-29B4-C69E-9E53B48E7531}"/>
              </a:ext>
            </a:extLst>
          </p:cNvPr>
          <p:cNvSpPr txBox="1"/>
          <p:nvPr/>
        </p:nvSpPr>
        <p:spPr>
          <a:xfrm>
            <a:off x="3795290" y="3701850"/>
            <a:ext cx="14884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Garden </a:t>
            </a:r>
            <a:r>
              <a:rPr lang="fr-FR" sz="2000" dirty="0" err="1"/>
              <a:t>path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825471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5547</TotalTime>
  <Words>1074</Words>
  <Application>Microsoft Macintosh PowerPoint</Application>
  <PresentationFormat>Grand écran</PresentationFormat>
  <Paragraphs>186</Paragraphs>
  <Slides>36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Thème Office</vt:lpstr>
      <vt:lpstr>Jokes without Humour</vt:lpstr>
      <vt:lpstr>COMIC VERSE project</vt:lpstr>
      <vt:lpstr>Annotating Humour?</vt:lpstr>
      <vt:lpstr>Script inversion: Jablines and punchlines (Attardo and Raskin’s General Theory of Verbal Humor)</vt:lpstr>
      <vt:lpstr>Présentation PowerPoint</vt:lpstr>
      <vt:lpstr>A “Joke” table within our RIRE db  based on Raskin and Attardo’s joke description frame</vt:lpstr>
      <vt:lpstr>Script oppositions</vt:lpstr>
      <vt:lpstr>Narrative strategies</vt:lpstr>
      <vt:lpstr>Logical mechanisms (open list)</vt:lpstr>
      <vt:lpstr>Annotating humour double-scripts</vt:lpstr>
      <vt:lpstr>Guillaume Apollinaire</vt:lpstr>
      <vt:lpstr>Guillaume Apollinaire,  Le Bestiaire ou cortège d’Orphée (1911)</vt:lpstr>
      <vt:lpstr>Guillaume Apollinaire,  Alcools (1913)</vt:lpstr>
      <vt:lpstr>Aimé Césaire,  Cahier d’un retour au pays natal (1939)</vt:lpstr>
      <vt:lpstr>Lengths and number of elements</vt:lpstr>
      <vt:lpstr>Présentation PowerPoint</vt:lpstr>
      <vt:lpstr>Script oppositions</vt:lpstr>
      <vt:lpstr>Apollinaire’s Alcools: script oppositions</vt:lpstr>
      <vt:lpstr>Apollinaire’s Bestiaire: script oppositions</vt:lpstr>
      <vt:lpstr>Césaire’s Cahier: script oppositions</vt:lpstr>
      <vt:lpstr>Césaire’s incongruity: human/non-human</vt:lpstr>
      <vt:lpstr> Script Oppositions</vt:lpstr>
      <vt:lpstr>Narrative strategies</vt:lpstr>
      <vt:lpstr>Logical Mechanisms</vt:lpstr>
      <vt:lpstr>Présentation PowerPoint</vt:lpstr>
      <vt:lpstr>Présentation PowerPoint</vt:lpstr>
      <vt:lpstr>Présentation PowerPoint</vt:lpstr>
      <vt:lpstr>Alcools: logical mechanisms and script oppositions</vt:lpstr>
      <vt:lpstr>Bestiaire : logical mechanisms and script oppositions</vt:lpstr>
      <vt:lpstr>Cahier : logical mechanisms and script oppositions</vt:lpstr>
      <vt:lpstr>Alcools</vt:lpstr>
      <vt:lpstr>Bestiaire</vt:lpstr>
      <vt:lpstr>Cahier</vt:lpstr>
      <vt:lpstr>Alcools</vt:lpstr>
      <vt:lpstr>Bestiaire</vt:lpstr>
      <vt:lpstr>Cahier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Anne-Sophie Bories</dc:creator>
  <cp:lastModifiedBy>Anne-Sophie Bories</cp:lastModifiedBy>
  <cp:revision>60</cp:revision>
  <dcterms:created xsi:type="dcterms:W3CDTF">2022-07-01T08:45:47Z</dcterms:created>
  <dcterms:modified xsi:type="dcterms:W3CDTF">2022-07-05T05:17:36Z</dcterms:modified>
</cp:coreProperties>
</file>